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sldIdLst>
    <p:sldId id="621" r:id="rId2"/>
    <p:sldId id="620" r:id="rId3"/>
    <p:sldId id="626" r:id="rId4"/>
    <p:sldId id="414" r:id="rId5"/>
    <p:sldId id="537" r:id="rId6"/>
    <p:sldId id="629" r:id="rId7"/>
    <p:sldId id="628" r:id="rId8"/>
    <p:sldId id="627" r:id="rId9"/>
    <p:sldId id="536" r:id="rId10"/>
    <p:sldId id="625" r:id="rId11"/>
    <p:sldId id="630" r:id="rId12"/>
    <p:sldId id="535" r:id="rId13"/>
    <p:sldId id="633" r:id="rId14"/>
    <p:sldId id="634" r:id="rId15"/>
    <p:sldId id="538" r:id="rId16"/>
    <p:sldId id="539" r:id="rId17"/>
    <p:sldId id="540" r:id="rId18"/>
    <p:sldId id="542" r:id="rId19"/>
    <p:sldId id="543" r:id="rId20"/>
    <p:sldId id="541" r:id="rId21"/>
    <p:sldId id="256" r:id="rId22"/>
    <p:sldId id="257" r:id="rId23"/>
    <p:sldId id="632" r:id="rId24"/>
    <p:sldId id="631" r:id="rId25"/>
    <p:sldId id="548" r:id="rId26"/>
    <p:sldId id="549" r:id="rId27"/>
    <p:sldId id="550" r:id="rId28"/>
    <p:sldId id="552" r:id="rId29"/>
    <p:sldId id="624" r:id="rId30"/>
    <p:sldId id="551" r:id="rId31"/>
    <p:sldId id="553" r:id="rId32"/>
    <p:sldId id="554" r:id="rId33"/>
    <p:sldId id="555" r:id="rId34"/>
    <p:sldId id="556" r:id="rId35"/>
    <p:sldId id="534" r:id="rId36"/>
    <p:sldId id="459" r:id="rId37"/>
    <p:sldId id="623" r:id="rId38"/>
    <p:sldId id="544" r:id="rId39"/>
    <p:sldId id="545" r:id="rId40"/>
    <p:sldId id="546" r:id="rId41"/>
    <p:sldId id="547"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35AA3AF-2E92-443B-8118-B48D9F5CB912}">
          <p14:sldIdLst>
            <p14:sldId id="621"/>
            <p14:sldId id="620"/>
            <p14:sldId id="626"/>
            <p14:sldId id="414"/>
            <p14:sldId id="537"/>
            <p14:sldId id="629"/>
            <p14:sldId id="628"/>
            <p14:sldId id="627"/>
            <p14:sldId id="536"/>
            <p14:sldId id="625"/>
            <p14:sldId id="630"/>
            <p14:sldId id="535"/>
            <p14:sldId id="633"/>
            <p14:sldId id="634"/>
            <p14:sldId id="538"/>
            <p14:sldId id="539"/>
            <p14:sldId id="540"/>
            <p14:sldId id="542"/>
            <p14:sldId id="543"/>
            <p14:sldId id="541"/>
            <p14:sldId id="256"/>
            <p14:sldId id="257"/>
            <p14:sldId id="632"/>
            <p14:sldId id="631"/>
            <p14:sldId id="548"/>
            <p14:sldId id="549"/>
            <p14:sldId id="550"/>
            <p14:sldId id="552"/>
            <p14:sldId id="624"/>
            <p14:sldId id="551"/>
            <p14:sldId id="553"/>
            <p14:sldId id="554"/>
            <p14:sldId id="555"/>
            <p14:sldId id="556"/>
            <p14:sldId id="534"/>
            <p14:sldId id="459"/>
            <p14:sldId id="623"/>
            <p14:sldId id="544"/>
            <p14:sldId id="545"/>
            <p14:sldId id="546"/>
            <p14:sldId id="547"/>
          </p14:sldIdLst>
        </p14:section>
        <p14:section name="Default Section" id="{24D24AA0-7D93-49EF-A56D-61ABE642670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0" autoAdjust="0"/>
    <p:restoredTop sz="94660"/>
  </p:normalViewPr>
  <p:slideViewPr>
    <p:cSldViewPr snapToGrid="0">
      <p:cViewPr varScale="1">
        <p:scale>
          <a:sx n="78" d="100"/>
          <a:sy n="78" d="100"/>
        </p:scale>
        <p:origin x="787" y="72"/>
      </p:cViewPr>
      <p:guideLst/>
    </p:cSldViewPr>
  </p:slideViewPr>
  <p:notesTextViewPr>
    <p:cViewPr>
      <p:scale>
        <a:sx n="1" d="1"/>
        <a:sy n="1" d="1"/>
      </p:scale>
      <p:origin x="0" y="0"/>
    </p:cViewPr>
  </p:notesTextViewPr>
  <p:notesViewPr>
    <p:cSldViewPr snapToGrid="0">
      <p:cViewPr varScale="1">
        <p:scale>
          <a:sx n="82" d="100"/>
          <a:sy n="82"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E4F62AB-C612-4E77-BDD9-D31FF0A97F6F}" type="datetimeFigureOut">
              <a:rPr lang="en-US" smtClean="0"/>
              <a:t>8/25/2024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DDFF6DA-1232-405E-A6CB-28B842155F45}" type="slidenum">
              <a:rPr lang="en-US" smtClean="0"/>
              <a:t>‹#›</a:t>
            </a:fld>
            <a:endParaRPr lang="en-US"/>
          </a:p>
        </p:txBody>
      </p:sp>
    </p:spTree>
    <p:extLst>
      <p:ext uri="{BB962C8B-B14F-4D97-AF65-F5344CB8AC3E}">
        <p14:creationId xmlns:p14="http://schemas.microsoft.com/office/powerpoint/2010/main" val="377232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809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3" indent="-285725" eaLnBrk="0" hangingPunct="0">
              <a:defRPr sz="2400">
                <a:solidFill>
                  <a:schemeClr val="tx1"/>
                </a:solidFill>
                <a:latin typeface="Times New Roman" pitchFamily="18" charset="0"/>
              </a:defRPr>
            </a:lvl2pPr>
            <a:lvl3pPr marL="1142898" indent="-228580" eaLnBrk="0" hangingPunct="0">
              <a:defRPr sz="2400">
                <a:solidFill>
                  <a:schemeClr val="tx1"/>
                </a:solidFill>
                <a:latin typeface="Times New Roman" pitchFamily="18" charset="0"/>
              </a:defRPr>
            </a:lvl3pPr>
            <a:lvl4pPr marL="1600057" indent="-228580" eaLnBrk="0" hangingPunct="0">
              <a:defRPr sz="2400">
                <a:solidFill>
                  <a:schemeClr val="tx1"/>
                </a:solidFill>
                <a:latin typeface="Times New Roman" pitchFamily="18" charset="0"/>
              </a:defRPr>
            </a:lvl4pPr>
            <a:lvl5pPr marL="2057217" indent="-228580" eaLnBrk="0" hangingPunct="0">
              <a:defRPr sz="2400">
                <a:solidFill>
                  <a:schemeClr val="tx1"/>
                </a:solidFill>
                <a:latin typeface="Times New Roman" pitchFamily="18" charset="0"/>
              </a:defRPr>
            </a:lvl5pPr>
            <a:lvl6pPr marL="2514376" indent="-228580" eaLnBrk="0" fontAlgn="base" hangingPunct="0">
              <a:spcBef>
                <a:spcPct val="0"/>
              </a:spcBef>
              <a:spcAft>
                <a:spcPct val="0"/>
              </a:spcAft>
              <a:defRPr sz="2400">
                <a:solidFill>
                  <a:schemeClr val="tx1"/>
                </a:solidFill>
                <a:latin typeface="Times New Roman" pitchFamily="18" charset="0"/>
              </a:defRPr>
            </a:lvl6pPr>
            <a:lvl7pPr marL="2971536" indent="-228580" eaLnBrk="0" fontAlgn="base" hangingPunct="0">
              <a:spcBef>
                <a:spcPct val="0"/>
              </a:spcBef>
              <a:spcAft>
                <a:spcPct val="0"/>
              </a:spcAft>
              <a:defRPr sz="2400">
                <a:solidFill>
                  <a:schemeClr val="tx1"/>
                </a:solidFill>
                <a:latin typeface="Times New Roman" pitchFamily="18" charset="0"/>
              </a:defRPr>
            </a:lvl7pPr>
            <a:lvl8pPr marL="3428694" indent="-228580" eaLnBrk="0" fontAlgn="base" hangingPunct="0">
              <a:spcBef>
                <a:spcPct val="0"/>
              </a:spcBef>
              <a:spcAft>
                <a:spcPct val="0"/>
              </a:spcAft>
              <a:defRPr sz="2400">
                <a:solidFill>
                  <a:schemeClr val="tx1"/>
                </a:solidFill>
                <a:latin typeface="Times New Roman" pitchFamily="18" charset="0"/>
              </a:defRPr>
            </a:lvl8pPr>
            <a:lvl9pPr marL="3885854" indent="-22858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300"/>
              <a:t>2014 ASA Workshop</a:t>
            </a:r>
          </a:p>
        </p:txBody>
      </p:sp>
      <p:sp>
        <p:nvSpPr>
          <p:cNvPr id="8090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883" indent="-285725" eaLnBrk="0" hangingPunct="0">
              <a:defRPr sz="2400">
                <a:solidFill>
                  <a:schemeClr val="tx1"/>
                </a:solidFill>
                <a:latin typeface="Times New Roman" pitchFamily="18" charset="0"/>
              </a:defRPr>
            </a:lvl2pPr>
            <a:lvl3pPr marL="1142898" indent="-228580" eaLnBrk="0" hangingPunct="0">
              <a:defRPr sz="2400">
                <a:solidFill>
                  <a:schemeClr val="tx1"/>
                </a:solidFill>
                <a:latin typeface="Times New Roman" pitchFamily="18" charset="0"/>
              </a:defRPr>
            </a:lvl3pPr>
            <a:lvl4pPr marL="1600057" indent="-228580" eaLnBrk="0" hangingPunct="0">
              <a:defRPr sz="2400">
                <a:solidFill>
                  <a:schemeClr val="tx1"/>
                </a:solidFill>
                <a:latin typeface="Times New Roman" pitchFamily="18" charset="0"/>
              </a:defRPr>
            </a:lvl4pPr>
            <a:lvl5pPr marL="2057217" indent="-228580" eaLnBrk="0" hangingPunct="0">
              <a:defRPr sz="2400">
                <a:solidFill>
                  <a:schemeClr val="tx1"/>
                </a:solidFill>
                <a:latin typeface="Times New Roman" pitchFamily="18" charset="0"/>
              </a:defRPr>
            </a:lvl5pPr>
            <a:lvl6pPr marL="2514376" indent="-228580" eaLnBrk="0" fontAlgn="base" hangingPunct="0">
              <a:spcBef>
                <a:spcPct val="0"/>
              </a:spcBef>
              <a:spcAft>
                <a:spcPct val="0"/>
              </a:spcAft>
              <a:defRPr sz="2400">
                <a:solidFill>
                  <a:schemeClr val="tx1"/>
                </a:solidFill>
                <a:latin typeface="Times New Roman" pitchFamily="18" charset="0"/>
              </a:defRPr>
            </a:lvl6pPr>
            <a:lvl7pPr marL="2971536" indent="-228580" eaLnBrk="0" fontAlgn="base" hangingPunct="0">
              <a:spcBef>
                <a:spcPct val="0"/>
              </a:spcBef>
              <a:spcAft>
                <a:spcPct val="0"/>
              </a:spcAft>
              <a:defRPr sz="2400">
                <a:solidFill>
                  <a:schemeClr val="tx1"/>
                </a:solidFill>
                <a:latin typeface="Times New Roman" pitchFamily="18" charset="0"/>
              </a:defRPr>
            </a:lvl7pPr>
            <a:lvl8pPr marL="3428694" indent="-228580" eaLnBrk="0" fontAlgn="base" hangingPunct="0">
              <a:spcBef>
                <a:spcPct val="0"/>
              </a:spcBef>
              <a:spcAft>
                <a:spcPct val="0"/>
              </a:spcAft>
              <a:defRPr sz="2400">
                <a:solidFill>
                  <a:schemeClr val="tx1"/>
                </a:solidFill>
                <a:latin typeface="Times New Roman" pitchFamily="18" charset="0"/>
              </a:defRPr>
            </a:lvl8pPr>
            <a:lvl9pPr marL="3885854" indent="-22858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300"/>
              <a:t>2010 ASA Regulatory Workshop</a:t>
            </a:r>
          </a:p>
        </p:txBody>
      </p:sp>
    </p:spTree>
    <p:extLst>
      <p:ext uri="{BB962C8B-B14F-4D97-AF65-F5344CB8AC3E}">
        <p14:creationId xmlns:p14="http://schemas.microsoft.com/office/powerpoint/2010/main" val="74825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050296C0-2A53-43E4-B544-E116705EC1A4}" type="slidenum">
              <a:rPr lang="en-US" sz="1300"/>
              <a:pPr eaLnBrk="1" hangingPunct="1"/>
              <a:t>35</a:t>
            </a:fld>
            <a:endParaRPr lang="en-US" sz="130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203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r>
              <a:rPr lang="en-US" sz="1300"/>
              <a:t>2014 ASA Workshop</a:t>
            </a:r>
          </a:p>
        </p:txBody>
      </p:sp>
      <p:sp>
        <p:nvSpPr>
          <p:cNvPr id="20378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85372" indent="-302066" eaLnBrk="0" hangingPunct="0">
              <a:defRPr sz="2500">
                <a:solidFill>
                  <a:schemeClr val="tx1"/>
                </a:solidFill>
                <a:latin typeface="Times New Roman" pitchFamily="18" charset="0"/>
              </a:defRPr>
            </a:lvl2pPr>
            <a:lvl3pPr marL="1208265" indent="-241653" eaLnBrk="0" hangingPunct="0">
              <a:defRPr sz="2500">
                <a:solidFill>
                  <a:schemeClr val="tx1"/>
                </a:solidFill>
                <a:latin typeface="Times New Roman" pitchFamily="18" charset="0"/>
              </a:defRPr>
            </a:lvl3pPr>
            <a:lvl4pPr marL="1691571" indent="-241653" eaLnBrk="0" hangingPunct="0">
              <a:defRPr sz="2500">
                <a:solidFill>
                  <a:schemeClr val="tx1"/>
                </a:solidFill>
                <a:latin typeface="Times New Roman" pitchFamily="18" charset="0"/>
              </a:defRPr>
            </a:lvl4pPr>
            <a:lvl5pPr marL="2174878" indent="-241653" eaLnBrk="0" hangingPunct="0">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r>
              <a:rPr lang="en-US" sz="1300"/>
              <a:t>2010 ASA Regulatory Workshop</a:t>
            </a:r>
          </a:p>
        </p:txBody>
      </p:sp>
    </p:spTree>
    <p:extLst>
      <p:ext uri="{BB962C8B-B14F-4D97-AF65-F5344CB8AC3E}">
        <p14:creationId xmlns:p14="http://schemas.microsoft.com/office/powerpoint/2010/main" val="220143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Times New Roman" pitchFamily="18" charset="0"/>
              </a:defRPr>
            </a:lvl1pPr>
            <a:lvl2pPr marL="785302" indent="-302040">
              <a:defRPr sz="1300">
                <a:solidFill>
                  <a:schemeClr val="tx1"/>
                </a:solidFill>
                <a:latin typeface="Times New Roman" pitchFamily="18" charset="0"/>
              </a:defRPr>
            </a:lvl2pPr>
            <a:lvl3pPr marL="1208157" indent="-241632">
              <a:defRPr sz="1300">
                <a:solidFill>
                  <a:schemeClr val="tx1"/>
                </a:solidFill>
                <a:latin typeface="Times New Roman" pitchFamily="18" charset="0"/>
              </a:defRPr>
            </a:lvl3pPr>
            <a:lvl4pPr marL="1691420" indent="-241632">
              <a:defRPr sz="1300">
                <a:solidFill>
                  <a:schemeClr val="tx1"/>
                </a:solidFill>
                <a:latin typeface="Times New Roman" pitchFamily="18" charset="0"/>
              </a:defRPr>
            </a:lvl4pPr>
            <a:lvl5pPr marL="2174684" indent="-241632">
              <a:defRPr sz="1300">
                <a:solidFill>
                  <a:schemeClr val="tx1"/>
                </a:solidFill>
                <a:latin typeface="Times New Roman" pitchFamily="18" charset="0"/>
              </a:defRPr>
            </a:lvl5pPr>
            <a:lvl6pPr marL="2657947" indent="-241632" eaLnBrk="0" fontAlgn="base" hangingPunct="0">
              <a:spcBef>
                <a:spcPct val="30000"/>
              </a:spcBef>
              <a:spcAft>
                <a:spcPct val="0"/>
              </a:spcAft>
              <a:defRPr sz="1300">
                <a:solidFill>
                  <a:schemeClr val="tx1"/>
                </a:solidFill>
                <a:latin typeface="Times New Roman" pitchFamily="18" charset="0"/>
              </a:defRPr>
            </a:lvl6pPr>
            <a:lvl7pPr marL="3141211" indent="-241632" eaLnBrk="0" fontAlgn="base" hangingPunct="0">
              <a:spcBef>
                <a:spcPct val="30000"/>
              </a:spcBef>
              <a:spcAft>
                <a:spcPct val="0"/>
              </a:spcAft>
              <a:defRPr sz="1300">
                <a:solidFill>
                  <a:schemeClr val="tx1"/>
                </a:solidFill>
                <a:latin typeface="Times New Roman" pitchFamily="18" charset="0"/>
              </a:defRPr>
            </a:lvl7pPr>
            <a:lvl8pPr marL="3624472" indent="-241632" eaLnBrk="0" fontAlgn="base" hangingPunct="0">
              <a:spcBef>
                <a:spcPct val="30000"/>
              </a:spcBef>
              <a:spcAft>
                <a:spcPct val="0"/>
              </a:spcAft>
              <a:defRPr sz="1300">
                <a:solidFill>
                  <a:schemeClr val="tx1"/>
                </a:solidFill>
                <a:latin typeface="Times New Roman" pitchFamily="18" charset="0"/>
              </a:defRPr>
            </a:lvl8pPr>
            <a:lvl9pPr marL="4107736" indent="-241632" eaLnBrk="0" fontAlgn="base" hangingPunct="0">
              <a:spcBef>
                <a:spcPct val="30000"/>
              </a:spcBef>
              <a:spcAft>
                <a:spcPct val="0"/>
              </a:spcAft>
              <a:defRPr sz="1300">
                <a:solidFill>
                  <a:schemeClr val="tx1"/>
                </a:solidFill>
                <a:latin typeface="Times New Roman" pitchFamily="18" charset="0"/>
              </a:defRPr>
            </a:lvl9pPr>
          </a:lstStyle>
          <a:p>
            <a:fld id="{D441177C-8CE6-42B5-AB80-0A7663F9B21C}" type="slidenum">
              <a:rPr lang="en-US" altLang="en-US" sz="1400"/>
              <a:pPr/>
              <a:t>36</a:t>
            </a:fld>
            <a:endParaRPr lang="en-US" altLang="en-US" sz="14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Times New Roman" pitchFamily="18" charset="0"/>
              </a:defRPr>
            </a:lvl1pPr>
            <a:lvl2pPr marL="785302" indent="-302040">
              <a:defRPr sz="1300">
                <a:solidFill>
                  <a:schemeClr val="tx1"/>
                </a:solidFill>
                <a:latin typeface="Times New Roman" pitchFamily="18" charset="0"/>
              </a:defRPr>
            </a:lvl2pPr>
            <a:lvl3pPr marL="1208157" indent="-241632">
              <a:defRPr sz="1300">
                <a:solidFill>
                  <a:schemeClr val="tx1"/>
                </a:solidFill>
                <a:latin typeface="Times New Roman" pitchFamily="18" charset="0"/>
              </a:defRPr>
            </a:lvl3pPr>
            <a:lvl4pPr marL="1691420" indent="-241632">
              <a:defRPr sz="1300">
                <a:solidFill>
                  <a:schemeClr val="tx1"/>
                </a:solidFill>
                <a:latin typeface="Times New Roman" pitchFamily="18" charset="0"/>
              </a:defRPr>
            </a:lvl4pPr>
            <a:lvl5pPr marL="2174684" indent="-241632">
              <a:defRPr sz="1300">
                <a:solidFill>
                  <a:schemeClr val="tx1"/>
                </a:solidFill>
                <a:latin typeface="Times New Roman" pitchFamily="18" charset="0"/>
              </a:defRPr>
            </a:lvl5pPr>
            <a:lvl6pPr marL="2657947" indent="-241632" eaLnBrk="0" fontAlgn="base" hangingPunct="0">
              <a:spcBef>
                <a:spcPct val="30000"/>
              </a:spcBef>
              <a:spcAft>
                <a:spcPct val="0"/>
              </a:spcAft>
              <a:defRPr sz="1300">
                <a:solidFill>
                  <a:schemeClr val="tx1"/>
                </a:solidFill>
                <a:latin typeface="Times New Roman" pitchFamily="18" charset="0"/>
              </a:defRPr>
            </a:lvl6pPr>
            <a:lvl7pPr marL="3141211" indent="-241632" eaLnBrk="0" fontAlgn="base" hangingPunct="0">
              <a:spcBef>
                <a:spcPct val="30000"/>
              </a:spcBef>
              <a:spcAft>
                <a:spcPct val="0"/>
              </a:spcAft>
              <a:defRPr sz="1300">
                <a:solidFill>
                  <a:schemeClr val="tx1"/>
                </a:solidFill>
                <a:latin typeface="Times New Roman" pitchFamily="18" charset="0"/>
              </a:defRPr>
            </a:lvl7pPr>
            <a:lvl8pPr marL="3624472" indent="-241632" eaLnBrk="0" fontAlgn="base" hangingPunct="0">
              <a:spcBef>
                <a:spcPct val="30000"/>
              </a:spcBef>
              <a:spcAft>
                <a:spcPct val="0"/>
              </a:spcAft>
              <a:defRPr sz="1300">
                <a:solidFill>
                  <a:schemeClr val="tx1"/>
                </a:solidFill>
                <a:latin typeface="Times New Roman" pitchFamily="18" charset="0"/>
              </a:defRPr>
            </a:lvl8pPr>
            <a:lvl9pPr marL="4107736" indent="-241632" eaLnBrk="0" fontAlgn="base" hangingPunct="0">
              <a:spcBef>
                <a:spcPct val="30000"/>
              </a:spcBef>
              <a:spcAft>
                <a:spcPct val="0"/>
              </a:spcAft>
              <a:defRPr sz="1300">
                <a:solidFill>
                  <a:schemeClr val="tx1"/>
                </a:solidFill>
                <a:latin typeface="Times New Roman" pitchFamily="18" charset="0"/>
              </a:defRPr>
            </a:lvl9pPr>
          </a:lstStyle>
          <a:p>
            <a:r>
              <a:rPr lang="en-US" altLang="en-US" sz="1400" dirty="0"/>
              <a:t>2014 ASA Workshop</a:t>
            </a:r>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Times New Roman" pitchFamily="18" charset="0"/>
              </a:defRPr>
            </a:lvl1pPr>
            <a:lvl2pPr marL="785302" indent="-302040">
              <a:defRPr sz="1300">
                <a:solidFill>
                  <a:schemeClr val="tx1"/>
                </a:solidFill>
                <a:latin typeface="Times New Roman" pitchFamily="18" charset="0"/>
              </a:defRPr>
            </a:lvl2pPr>
            <a:lvl3pPr marL="1208157" indent="-241632">
              <a:defRPr sz="1300">
                <a:solidFill>
                  <a:schemeClr val="tx1"/>
                </a:solidFill>
                <a:latin typeface="Times New Roman" pitchFamily="18" charset="0"/>
              </a:defRPr>
            </a:lvl3pPr>
            <a:lvl4pPr marL="1691420" indent="-241632">
              <a:defRPr sz="1300">
                <a:solidFill>
                  <a:schemeClr val="tx1"/>
                </a:solidFill>
                <a:latin typeface="Times New Roman" pitchFamily="18" charset="0"/>
              </a:defRPr>
            </a:lvl4pPr>
            <a:lvl5pPr marL="2174684" indent="-241632">
              <a:defRPr sz="1300">
                <a:solidFill>
                  <a:schemeClr val="tx1"/>
                </a:solidFill>
                <a:latin typeface="Times New Roman" pitchFamily="18" charset="0"/>
              </a:defRPr>
            </a:lvl5pPr>
            <a:lvl6pPr marL="2657947" indent="-241632" eaLnBrk="0" fontAlgn="base" hangingPunct="0">
              <a:spcBef>
                <a:spcPct val="30000"/>
              </a:spcBef>
              <a:spcAft>
                <a:spcPct val="0"/>
              </a:spcAft>
              <a:defRPr sz="1300">
                <a:solidFill>
                  <a:schemeClr val="tx1"/>
                </a:solidFill>
                <a:latin typeface="Times New Roman" pitchFamily="18" charset="0"/>
              </a:defRPr>
            </a:lvl6pPr>
            <a:lvl7pPr marL="3141211" indent="-241632" eaLnBrk="0" fontAlgn="base" hangingPunct="0">
              <a:spcBef>
                <a:spcPct val="30000"/>
              </a:spcBef>
              <a:spcAft>
                <a:spcPct val="0"/>
              </a:spcAft>
              <a:defRPr sz="1300">
                <a:solidFill>
                  <a:schemeClr val="tx1"/>
                </a:solidFill>
                <a:latin typeface="Times New Roman" pitchFamily="18" charset="0"/>
              </a:defRPr>
            </a:lvl7pPr>
            <a:lvl8pPr marL="3624472" indent="-241632" eaLnBrk="0" fontAlgn="base" hangingPunct="0">
              <a:spcBef>
                <a:spcPct val="30000"/>
              </a:spcBef>
              <a:spcAft>
                <a:spcPct val="0"/>
              </a:spcAft>
              <a:defRPr sz="1300">
                <a:solidFill>
                  <a:schemeClr val="tx1"/>
                </a:solidFill>
                <a:latin typeface="Times New Roman" pitchFamily="18" charset="0"/>
              </a:defRPr>
            </a:lvl8pPr>
            <a:lvl9pPr marL="4107736" indent="-241632" eaLnBrk="0" fontAlgn="base" hangingPunct="0">
              <a:spcBef>
                <a:spcPct val="30000"/>
              </a:spcBef>
              <a:spcAft>
                <a:spcPct val="0"/>
              </a:spcAft>
              <a:defRPr sz="1300">
                <a:solidFill>
                  <a:schemeClr val="tx1"/>
                </a:solidFill>
                <a:latin typeface="Times New Roman" pitchFamily="18" charset="0"/>
              </a:defRPr>
            </a:lvl9pPr>
          </a:lstStyle>
          <a:p>
            <a:r>
              <a:rPr lang="en-US" altLang="en-US" sz="1400" dirty="0"/>
              <a:t>2010 ASA Regulatory Workshop</a:t>
            </a:r>
          </a:p>
        </p:txBody>
      </p:sp>
    </p:spTree>
    <p:extLst>
      <p:ext uri="{BB962C8B-B14F-4D97-AF65-F5344CB8AC3E}">
        <p14:creationId xmlns:p14="http://schemas.microsoft.com/office/powerpoint/2010/main" val="219009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ABB8-710D-4F30-A2CB-593E7B7CC830}"/>
              </a:ext>
            </a:extLst>
          </p:cNvPr>
          <p:cNvSpPr>
            <a:spLocks noGrp="1"/>
          </p:cNvSpPr>
          <p:nvPr>
            <p:ph type="ctrTitle"/>
          </p:nvPr>
        </p:nvSpPr>
        <p:spPr>
          <a:xfrm>
            <a:off x="1975449" y="1122363"/>
            <a:ext cx="82296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4B3044-87F1-41E4-AD36-0EBFD9F6807F}"/>
              </a:ext>
            </a:extLst>
          </p:cNvPr>
          <p:cNvSpPr>
            <a:spLocks noGrp="1"/>
          </p:cNvSpPr>
          <p:nvPr>
            <p:ph type="subTitle" idx="1"/>
          </p:nvPr>
        </p:nvSpPr>
        <p:spPr>
          <a:xfrm>
            <a:off x="1975449" y="3602038"/>
            <a:ext cx="8229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9D047-37A4-46BC-B054-21F0B412B943}"/>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A00C07E2-19A4-4132-8EB7-A929590E693A}"/>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C28F4193-5B58-4B46-B80C-B67E595508EA}"/>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153470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54D9-F97E-46ED-BE1F-246D1A63AF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1C340B-30BB-4B21-9EC4-B09B5E85BB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151B5-DC6A-472B-B684-35CF7185262F}"/>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7973254-6E35-443E-B214-665A87121ABF}"/>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26F6CFBD-AB39-4A29-885C-A951292EFF9C}"/>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200967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36591-BE02-4CAE-9C07-06CF61FA94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47A1C-E5FB-4523-9E5A-71FFE4632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58B1D-45F6-43B3-BF5E-D396ECCBDFDC}"/>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120E22C9-0EE6-4581-A943-C4EA7B9C2ADF}"/>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4BCA406F-DCB4-4172-8ECF-AC61F710993D}"/>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215696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9B9F-DC06-45B6-A0D7-08A713FDD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08439-22C5-4B0D-93D7-5234F5009F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404E9-CA47-4CE8-B505-D4347C336CDC}"/>
              </a:ext>
            </a:extLst>
          </p:cNvPr>
          <p:cNvSpPr>
            <a:spLocks noGrp="1"/>
          </p:cNvSpPr>
          <p:nvPr>
            <p:ph type="dt" sz="half" idx="10"/>
          </p:nvPr>
        </p:nvSpPr>
        <p:spPr/>
        <p:txBody>
          <a:bodyPr/>
          <a:lstStyle>
            <a:lvl1pPr>
              <a:defRPr>
                <a:solidFill>
                  <a:schemeClr val="tx1"/>
                </a:solidFill>
              </a:defRPr>
            </a:lvl1pPr>
          </a:lstStyle>
          <a:p>
            <a:r>
              <a:rPr lang="en-US"/>
              <a:t>ACPC 2024</a:t>
            </a:r>
          </a:p>
        </p:txBody>
      </p:sp>
      <p:sp>
        <p:nvSpPr>
          <p:cNvPr id="5" name="Footer Placeholder 4">
            <a:extLst>
              <a:ext uri="{FF2B5EF4-FFF2-40B4-BE49-F238E27FC236}">
                <a16:creationId xmlns:a16="http://schemas.microsoft.com/office/drawing/2014/main" id="{9EF73220-F3BE-4CC2-8870-3422C8E5C4DC}"/>
              </a:ext>
            </a:extLst>
          </p:cNvPr>
          <p:cNvSpPr>
            <a:spLocks noGrp="1"/>
          </p:cNvSpPr>
          <p:nvPr>
            <p:ph type="ftr" sz="quarter" idx="11"/>
          </p:nvPr>
        </p:nvSpPr>
        <p:spPr/>
        <p:txBody>
          <a:bodyPr/>
          <a:lstStyle>
            <a:lvl1pPr>
              <a:defRPr>
                <a:solidFill>
                  <a:schemeClr val="tx1"/>
                </a:solidFill>
              </a:defRPr>
            </a:lvl1pPr>
          </a:lstStyle>
          <a:p>
            <a:r>
              <a:rPr lang="en-US"/>
              <a:t>Incoterms Overview Workshop</a:t>
            </a:r>
          </a:p>
        </p:txBody>
      </p:sp>
      <p:sp>
        <p:nvSpPr>
          <p:cNvPr id="6" name="Slide Number Placeholder 5">
            <a:extLst>
              <a:ext uri="{FF2B5EF4-FFF2-40B4-BE49-F238E27FC236}">
                <a16:creationId xmlns:a16="http://schemas.microsoft.com/office/drawing/2014/main" id="{DE90D824-319E-480B-B26C-2147922B55AB}"/>
              </a:ext>
            </a:extLst>
          </p:cNvPr>
          <p:cNvSpPr>
            <a:spLocks noGrp="1"/>
          </p:cNvSpPr>
          <p:nvPr>
            <p:ph type="sldNum" sz="quarter" idx="12"/>
          </p:nvPr>
        </p:nvSpPr>
        <p:spPr/>
        <p:txBody>
          <a:bodyPr/>
          <a:lstStyle>
            <a:lvl1pPr>
              <a:defRPr>
                <a:solidFill>
                  <a:srgbClr val="FFFF00"/>
                </a:solidFill>
              </a:defRPr>
            </a:lvl1pPr>
          </a:lstStyle>
          <a:p>
            <a:fld id="{D0DD2322-01AD-4802-AECD-673054E570D1}" type="slidenum">
              <a:rPr lang="en-US" smtClean="0"/>
              <a:pPr/>
              <a:t>‹#›</a:t>
            </a:fld>
            <a:endParaRPr lang="en-US"/>
          </a:p>
        </p:txBody>
      </p:sp>
    </p:spTree>
    <p:extLst>
      <p:ext uri="{BB962C8B-B14F-4D97-AF65-F5344CB8AC3E}">
        <p14:creationId xmlns:p14="http://schemas.microsoft.com/office/powerpoint/2010/main" val="390446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07EF-E094-4DBC-B590-99AE7A0654E3}"/>
              </a:ext>
            </a:extLst>
          </p:cNvPr>
          <p:cNvSpPr>
            <a:spLocks noGrp="1"/>
          </p:cNvSpPr>
          <p:nvPr>
            <p:ph type="title"/>
          </p:nvPr>
        </p:nvSpPr>
        <p:spPr>
          <a:xfrm>
            <a:off x="1078302" y="1709738"/>
            <a:ext cx="1004114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0121B46-FCDC-4DE1-915F-8B5073F08C96}"/>
              </a:ext>
            </a:extLst>
          </p:cNvPr>
          <p:cNvSpPr>
            <a:spLocks noGrp="1"/>
          </p:cNvSpPr>
          <p:nvPr>
            <p:ph type="body" idx="1"/>
          </p:nvPr>
        </p:nvSpPr>
        <p:spPr>
          <a:xfrm>
            <a:off x="1078302" y="4589463"/>
            <a:ext cx="1004114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1C3039-415D-4075-B92C-3E52A94D04D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C681C42A-D4C6-4333-8AE3-104FCA2695BA}"/>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6423E2E6-FFD3-4CF4-85E8-67F66CC5E854}"/>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7187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3D3C-A6A4-478A-9B57-1A51EF23B4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7CC91-B922-4750-81CA-85FB234D5436}"/>
              </a:ext>
            </a:extLst>
          </p:cNvPr>
          <p:cNvSpPr>
            <a:spLocks noGrp="1"/>
          </p:cNvSpPr>
          <p:nvPr>
            <p:ph sz="half" idx="1"/>
          </p:nvPr>
        </p:nvSpPr>
        <p:spPr>
          <a:xfrm>
            <a:off x="1055298" y="1825625"/>
            <a:ext cx="49645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AE730F-53D9-4D12-A043-2D8476F8A4D2}"/>
              </a:ext>
            </a:extLst>
          </p:cNvPr>
          <p:cNvSpPr>
            <a:spLocks noGrp="1"/>
          </p:cNvSpPr>
          <p:nvPr>
            <p:ph sz="half" idx="2"/>
          </p:nvPr>
        </p:nvSpPr>
        <p:spPr>
          <a:xfrm>
            <a:off x="6172200" y="1825625"/>
            <a:ext cx="496450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53F8E4-5F23-430E-92DA-B770843E43B0}"/>
              </a:ext>
            </a:extLst>
          </p:cNvPr>
          <p:cNvSpPr>
            <a:spLocks noGrp="1"/>
          </p:cNvSpPr>
          <p:nvPr>
            <p:ph type="dt" sz="half" idx="10"/>
          </p:nvPr>
        </p:nvSpPr>
        <p:spPr/>
        <p:txBody>
          <a:bodyPr/>
          <a:lstStyle/>
          <a:p>
            <a:r>
              <a:rPr lang="en-US"/>
              <a:t>ACPC 2024</a:t>
            </a:r>
          </a:p>
        </p:txBody>
      </p:sp>
      <p:sp>
        <p:nvSpPr>
          <p:cNvPr id="6" name="Footer Placeholder 5">
            <a:extLst>
              <a:ext uri="{FF2B5EF4-FFF2-40B4-BE49-F238E27FC236}">
                <a16:creationId xmlns:a16="http://schemas.microsoft.com/office/drawing/2014/main" id="{A3D932E6-494D-4EAE-9E76-997F37067DBC}"/>
              </a:ext>
            </a:extLst>
          </p:cNvPr>
          <p:cNvSpPr>
            <a:spLocks noGrp="1"/>
          </p:cNvSpPr>
          <p:nvPr>
            <p:ph type="ftr" sz="quarter" idx="11"/>
          </p:nvPr>
        </p:nvSpPr>
        <p:spPr/>
        <p:txBody>
          <a:bodyPr/>
          <a:lstStyle/>
          <a:p>
            <a:r>
              <a:rPr lang="en-US"/>
              <a:t>Incoterms Overview Workshop</a:t>
            </a:r>
          </a:p>
        </p:txBody>
      </p:sp>
      <p:sp>
        <p:nvSpPr>
          <p:cNvPr id="7" name="Slide Number Placeholder 6">
            <a:extLst>
              <a:ext uri="{FF2B5EF4-FFF2-40B4-BE49-F238E27FC236}">
                <a16:creationId xmlns:a16="http://schemas.microsoft.com/office/drawing/2014/main" id="{93A326C0-602F-4B96-A90E-93016276F893}"/>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24188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491-15CF-4AF9-BFE1-4CD8D15195DF}"/>
              </a:ext>
            </a:extLst>
          </p:cNvPr>
          <p:cNvSpPr>
            <a:spLocks noGrp="1"/>
          </p:cNvSpPr>
          <p:nvPr>
            <p:ph type="title"/>
          </p:nvPr>
        </p:nvSpPr>
        <p:spPr>
          <a:xfrm>
            <a:off x="1058952" y="365125"/>
            <a:ext cx="916335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D435D73-DE8F-485B-8BAA-F990B96CD313}"/>
              </a:ext>
            </a:extLst>
          </p:cNvPr>
          <p:cNvSpPr>
            <a:spLocks noGrp="1"/>
          </p:cNvSpPr>
          <p:nvPr>
            <p:ph type="body" idx="1"/>
          </p:nvPr>
        </p:nvSpPr>
        <p:spPr>
          <a:xfrm>
            <a:off x="1058952" y="1681163"/>
            <a:ext cx="493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D9175-AE1C-4753-8994-B91314EE10F5}"/>
              </a:ext>
            </a:extLst>
          </p:cNvPr>
          <p:cNvSpPr>
            <a:spLocks noGrp="1"/>
          </p:cNvSpPr>
          <p:nvPr>
            <p:ph sz="half" idx="2"/>
          </p:nvPr>
        </p:nvSpPr>
        <p:spPr>
          <a:xfrm>
            <a:off x="1058952" y="2505075"/>
            <a:ext cx="493862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0018A9-210C-456B-838B-742456E055A9}"/>
              </a:ext>
            </a:extLst>
          </p:cNvPr>
          <p:cNvSpPr>
            <a:spLocks noGrp="1"/>
          </p:cNvSpPr>
          <p:nvPr>
            <p:ph type="body" sz="quarter" idx="3"/>
          </p:nvPr>
        </p:nvSpPr>
        <p:spPr>
          <a:xfrm>
            <a:off x="6172200" y="1681163"/>
            <a:ext cx="493862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F6F28-F070-4B05-A774-743B473B218B}"/>
              </a:ext>
            </a:extLst>
          </p:cNvPr>
          <p:cNvSpPr>
            <a:spLocks noGrp="1"/>
          </p:cNvSpPr>
          <p:nvPr>
            <p:ph sz="quarter" idx="4"/>
          </p:nvPr>
        </p:nvSpPr>
        <p:spPr>
          <a:xfrm>
            <a:off x="6172200" y="2505075"/>
            <a:ext cx="4938623"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ABCDAF5-8799-44EA-8590-3BB9B311E464}"/>
              </a:ext>
            </a:extLst>
          </p:cNvPr>
          <p:cNvSpPr>
            <a:spLocks noGrp="1"/>
          </p:cNvSpPr>
          <p:nvPr>
            <p:ph type="dt" sz="half" idx="10"/>
          </p:nvPr>
        </p:nvSpPr>
        <p:spPr/>
        <p:txBody>
          <a:bodyPr/>
          <a:lstStyle/>
          <a:p>
            <a:r>
              <a:rPr lang="en-US"/>
              <a:t>ACPC 2024</a:t>
            </a:r>
          </a:p>
        </p:txBody>
      </p:sp>
      <p:sp>
        <p:nvSpPr>
          <p:cNvPr id="8" name="Footer Placeholder 7">
            <a:extLst>
              <a:ext uri="{FF2B5EF4-FFF2-40B4-BE49-F238E27FC236}">
                <a16:creationId xmlns:a16="http://schemas.microsoft.com/office/drawing/2014/main" id="{33A3E86E-2ED3-4EAC-935C-5EFEBE74AD87}"/>
              </a:ext>
            </a:extLst>
          </p:cNvPr>
          <p:cNvSpPr>
            <a:spLocks noGrp="1"/>
          </p:cNvSpPr>
          <p:nvPr>
            <p:ph type="ftr" sz="quarter" idx="11"/>
          </p:nvPr>
        </p:nvSpPr>
        <p:spPr/>
        <p:txBody>
          <a:bodyPr/>
          <a:lstStyle/>
          <a:p>
            <a:r>
              <a:rPr lang="en-US"/>
              <a:t>Incoterms Overview Workshop</a:t>
            </a:r>
          </a:p>
        </p:txBody>
      </p:sp>
      <p:sp>
        <p:nvSpPr>
          <p:cNvPr id="9" name="Slide Number Placeholder 8">
            <a:extLst>
              <a:ext uri="{FF2B5EF4-FFF2-40B4-BE49-F238E27FC236}">
                <a16:creationId xmlns:a16="http://schemas.microsoft.com/office/drawing/2014/main" id="{C58C7F61-4C03-4296-9FF2-1DA4B529568D}"/>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1560595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93E3-827B-4CDA-8CB9-3D197A42AD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523FA6-D0C3-4D89-9D5A-24971303D19D}"/>
              </a:ext>
            </a:extLst>
          </p:cNvPr>
          <p:cNvSpPr>
            <a:spLocks noGrp="1"/>
          </p:cNvSpPr>
          <p:nvPr>
            <p:ph type="dt" sz="half" idx="10"/>
          </p:nvPr>
        </p:nvSpPr>
        <p:spPr/>
        <p:txBody>
          <a:bodyPr/>
          <a:lstStyle/>
          <a:p>
            <a:r>
              <a:rPr lang="en-US"/>
              <a:t>ACPC 2024</a:t>
            </a:r>
          </a:p>
        </p:txBody>
      </p:sp>
      <p:sp>
        <p:nvSpPr>
          <p:cNvPr id="4" name="Footer Placeholder 3">
            <a:extLst>
              <a:ext uri="{FF2B5EF4-FFF2-40B4-BE49-F238E27FC236}">
                <a16:creationId xmlns:a16="http://schemas.microsoft.com/office/drawing/2014/main" id="{E12D52DB-DC93-437B-A836-69D9E66C3A48}"/>
              </a:ext>
            </a:extLst>
          </p:cNvPr>
          <p:cNvSpPr>
            <a:spLocks noGrp="1"/>
          </p:cNvSpPr>
          <p:nvPr>
            <p:ph type="ftr" sz="quarter" idx="11"/>
          </p:nvPr>
        </p:nvSpPr>
        <p:spPr/>
        <p:txBody>
          <a:bodyPr/>
          <a:lstStyle/>
          <a:p>
            <a:r>
              <a:rPr lang="en-US"/>
              <a:t>Incoterms Overview Workshop</a:t>
            </a:r>
          </a:p>
        </p:txBody>
      </p:sp>
      <p:sp>
        <p:nvSpPr>
          <p:cNvPr id="5" name="Slide Number Placeholder 4">
            <a:extLst>
              <a:ext uri="{FF2B5EF4-FFF2-40B4-BE49-F238E27FC236}">
                <a16:creationId xmlns:a16="http://schemas.microsoft.com/office/drawing/2014/main" id="{7CC8D6ED-DE66-4B74-BF54-3585813516DF}"/>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1091103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F9D28-AD83-435B-B580-6CA58D121D19}"/>
              </a:ext>
            </a:extLst>
          </p:cNvPr>
          <p:cNvSpPr>
            <a:spLocks noGrp="1"/>
          </p:cNvSpPr>
          <p:nvPr>
            <p:ph type="dt" sz="half" idx="10"/>
          </p:nvPr>
        </p:nvSpPr>
        <p:spPr/>
        <p:txBody>
          <a:bodyPr/>
          <a:lstStyle/>
          <a:p>
            <a:r>
              <a:rPr lang="en-US"/>
              <a:t>ACPC 2024</a:t>
            </a:r>
          </a:p>
        </p:txBody>
      </p:sp>
      <p:sp>
        <p:nvSpPr>
          <p:cNvPr id="3" name="Footer Placeholder 2">
            <a:extLst>
              <a:ext uri="{FF2B5EF4-FFF2-40B4-BE49-F238E27FC236}">
                <a16:creationId xmlns:a16="http://schemas.microsoft.com/office/drawing/2014/main" id="{3115F0D5-77FB-4EB6-ABFB-CB1BA866CF6D}"/>
              </a:ext>
            </a:extLst>
          </p:cNvPr>
          <p:cNvSpPr>
            <a:spLocks noGrp="1"/>
          </p:cNvSpPr>
          <p:nvPr>
            <p:ph type="ftr" sz="quarter" idx="11"/>
          </p:nvPr>
        </p:nvSpPr>
        <p:spPr/>
        <p:txBody>
          <a:bodyPr/>
          <a:lstStyle/>
          <a:p>
            <a:r>
              <a:rPr lang="en-US"/>
              <a:t>Incoterms Overview Workshop</a:t>
            </a:r>
          </a:p>
        </p:txBody>
      </p:sp>
      <p:sp>
        <p:nvSpPr>
          <p:cNvPr id="4" name="Slide Number Placeholder 3">
            <a:extLst>
              <a:ext uri="{FF2B5EF4-FFF2-40B4-BE49-F238E27FC236}">
                <a16:creationId xmlns:a16="http://schemas.microsoft.com/office/drawing/2014/main" id="{9070BF23-64FC-4A60-9B0B-6D6DD8FE1129}"/>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131584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0EC2-C2EE-4B80-8686-4AC55CEADF24}"/>
              </a:ext>
            </a:extLst>
          </p:cNvPr>
          <p:cNvSpPr>
            <a:spLocks noGrp="1"/>
          </p:cNvSpPr>
          <p:nvPr>
            <p:ph type="title"/>
          </p:nvPr>
        </p:nvSpPr>
        <p:spPr>
          <a:xfrm>
            <a:off x="1061049" y="457200"/>
            <a:ext cx="371097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7F2FF6-EEB8-4F62-97FD-E23318774CE1}"/>
              </a:ext>
            </a:extLst>
          </p:cNvPr>
          <p:cNvSpPr>
            <a:spLocks noGrp="1"/>
          </p:cNvSpPr>
          <p:nvPr>
            <p:ph idx="1"/>
          </p:nvPr>
        </p:nvSpPr>
        <p:spPr>
          <a:xfrm>
            <a:off x="5183188" y="1958196"/>
            <a:ext cx="5947763" cy="39028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9FEC13-222C-4D2C-9B0F-6016B3E81FD3}"/>
              </a:ext>
            </a:extLst>
          </p:cNvPr>
          <p:cNvSpPr>
            <a:spLocks noGrp="1"/>
          </p:cNvSpPr>
          <p:nvPr>
            <p:ph type="body" sz="half" idx="2"/>
          </p:nvPr>
        </p:nvSpPr>
        <p:spPr>
          <a:xfrm>
            <a:off x="1061049" y="2057400"/>
            <a:ext cx="371097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35C154-E3CB-412E-9BCA-25714483E67B}"/>
              </a:ext>
            </a:extLst>
          </p:cNvPr>
          <p:cNvSpPr>
            <a:spLocks noGrp="1"/>
          </p:cNvSpPr>
          <p:nvPr>
            <p:ph type="dt" sz="half" idx="10"/>
          </p:nvPr>
        </p:nvSpPr>
        <p:spPr/>
        <p:txBody>
          <a:bodyPr/>
          <a:lstStyle/>
          <a:p>
            <a:r>
              <a:rPr lang="en-US"/>
              <a:t>ACPC 2024</a:t>
            </a:r>
          </a:p>
        </p:txBody>
      </p:sp>
      <p:sp>
        <p:nvSpPr>
          <p:cNvPr id="6" name="Footer Placeholder 5">
            <a:extLst>
              <a:ext uri="{FF2B5EF4-FFF2-40B4-BE49-F238E27FC236}">
                <a16:creationId xmlns:a16="http://schemas.microsoft.com/office/drawing/2014/main" id="{706A17AD-BA51-4C6D-98B3-178432E7ADC5}"/>
              </a:ext>
            </a:extLst>
          </p:cNvPr>
          <p:cNvSpPr>
            <a:spLocks noGrp="1"/>
          </p:cNvSpPr>
          <p:nvPr>
            <p:ph type="ftr" sz="quarter" idx="11"/>
          </p:nvPr>
        </p:nvSpPr>
        <p:spPr/>
        <p:txBody>
          <a:bodyPr/>
          <a:lstStyle/>
          <a:p>
            <a:r>
              <a:rPr lang="en-US"/>
              <a:t>Incoterms Overview Workshop</a:t>
            </a:r>
          </a:p>
        </p:txBody>
      </p:sp>
      <p:sp>
        <p:nvSpPr>
          <p:cNvPr id="7" name="Slide Number Placeholder 6">
            <a:extLst>
              <a:ext uri="{FF2B5EF4-FFF2-40B4-BE49-F238E27FC236}">
                <a16:creationId xmlns:a16="http://schemas.microsoft.com/office/drawing/2014/main" id="{37E86B92-12DC-478C-993A-B635A30BC114}"/>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203415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ED90-8C44-4536-A17D-F37664B5D4C7}"/>
              </a:ext>
            </a:extLst>
          </p:cNvPr>
          <p:cNvSpPr>
            <a:spLocks noGrp="1"/>
          </p:cNvSpPr>
          <p:nvPr>
            <p:ph type="title"/>
          </p:nvPr>
        </p:nvSpPr>
        <p:spPr>
          <a:xfrm>
            <a:off x="1055298" y="457200"/>
            <a:ext cx="371672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9C152-A101-4A22-9939-16666802D5B7}"/>
              </a:ext>
            </a:extLst>
          </p:cNvPr>
          <p:cNvSpPr>
            <a:spLocks noGrp="1"/>
          </p:cNvSpPr>
          <p:nvPr>
            <p:ph type="pic" idx="1"/>
          </p:nvPr>
        </p:nvSpPr>
        <p:spPr>
          <a:xfrm>
            <a:off x="5183188" y="987425"/>
            <a:ext cx="595351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61B36-522D-4659-8FF3-7D59D17B8DA7}"/>
              </a:ext>
            </a:extLst>
          </p:cNvPr>
          <p:cNvSpPr>
            <a:spLocks noGrp="1"/>
          </p:cNvSpPr>
          <p:nvPr>
            <p:ph type="body" sz="half" idx="2"/>
          </p:nvPr>
        </p:nvSpPr>
        <p:spPr>
          <a:xfrm>
            <a:off x="1055298" y="2057400"/>
            <a:ext cx="371672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FFE282-0B91-4B39-BDD4-88B128947AEC}"/>
              </a:ext>
            </a:extLst>
          </p:cNvPr>
          <p:cNvSpPr>
            <a:spLocks noGrp="1"/>
          </p:cNvSpPr>
          <p:nvPr>
            <p:ph type="dt" sz="half" idx="10"/>
          </p:nvPr>
        </p:nvSpPr>
        <p:spPr/>
        <p:txBody>
          <a:bodyPr/>
          <a:lstStyle/>
          <a:p>
            <a:r>
              <a:rPr lang="en-US"/>
              <a:t>ACPC 2024</a:t>
            </a:r>
          </a:p>
        </p:txBody>
      </p:sp>
      <p:sp>
        <p:nvSpPr>
          <p:cNvPr id="6" name="Footer Placeholder 5">
            <a:extLst>
              <a:ext uri="{FF2B5EF4-FFF2-40B4-BE49-F238E27FC236}">
                <a16:creationId xmlns:a16="http://schemas.microsoft.com/office/drawing/2014/main" id="{E3A39DB1-3E0E-469D-BFB7-9BCBA5232AA9}"/>
              </a:ext>
            </a:extLst>
          </p:cNvPr>
          <p:cNvSpPr>
            <a:spLocks noGrp="1"/>
          </p:cNvSpPr>
          <p:nvPr>
            <p:ph type="ftr" sz="quarter" idx="11"/>
          </p:nvPr>
        </p:nvSpPr>
        <p:spPr/>
        <p:txBody>
          <a:bodyPr/>
          <a:lstStyle/>
          <a:p>
            <a:r>
              <a:rPr lang="en-US"/>
              <a:t>Incoterms Overview Workshop</a:t>
            </a:r>
          </a:p>
        </p:txBody>
      </p:sp>
      <p:sp>
        <p:nvSpPr>
          <p:cNvPr id="7" name="Slide Number Placeholder 6">
            <a:extLst>
              <a:ext uri="{FF2B5EF4-FFF2-40B4-BE49-F238E27FC236}">
                <a16:creationId xmlns:a16="http://schemas.microsoft.com/office/drawing/2014/main" id="{72C8926B-271B-4313-A5B5-BEA182D372C5}"/>
              </a:ext>
            </a:extLst>
          </p:cNvPr>
          <p:cNvSpPr>
            <a:spLocks noGrp="1"/>
          </p:cNvSpPr>
          <p:nvPr>
            <p:ph type="sldNum" sz="quarter" idx="12"/>
          </p:nvPr>
        </p:nvSpPr>
        <p:spPr/>
        <p:txBody>
          <a:bodyPr/>
          <a:lstStyle/>
          <a:p>
            <a:fld id="{D0DD2322-01AD-4802-AECD-673054E570D1}" type="slidenum">
              <a:rPr lang="en-US" smtClean="0"/>
              <a:t>‹#›</a:t>
            </a:fld>
            <a:endParaRPr lang="en-US"/>
          </a:p>
        </p:txBody>
      </p:sp>
    </p:spTree>
    <p:extLst>
      <p:ext uri="{BB962C8B-B14F-4D97-AF65-F5344CB8AC3E}">
        <p14:creationId xmlns:p14="http://schemas.microsoft.com/office/powerpoint/2010/main" val="1465933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C65C2976-3037-4C97-9F53-39D35C7C003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84199"/>
          <a:stretch/>
        </p:blipFill>
        <p:spPr>
          <a:xfrm>
            <a:off x="10265434" y="0"/>
            <a:ext cx="1926566" cy="6858000"/>
          </a:xfrm>
          <a:prstGeom prst="rect">
            <a:avLst/>
          </a:prstGeom>
        </p:spPr>
      </p:pic>
      <p:sp>
        <p:nvSpPr>
          <p:cNvPr id="2" name="Title Placeholder 1">
            <a:extLst>
              <a:ext uri="{FF2B5EF4-FFF2-40B4-BE49-F238E27FC236}">
                <a16:creationId xmlns:a16="http://schemas.microsoft.com/office/drawing/2014/main" id="{61B8785A-4535-42B3-9D82-83A4167C4834}"/>
              </a:ext>
            </a:extLst>
          </p:cNvPr>
          <p:cNvSpPr>
            <a:spLocks noGrp="1"/>
          </p:cNvSpPr>
          <p:nvPr>
            <p:ph type="title"/>
          </p:nvPr>
        </p:nvSpPr>
        <p:spPr>
          <a:xfrm>
            <a:off x="1041854" y="365125"/>
            <a:ext cx="9114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DE6C83-0C2D-4018-9189-1D82B6E695B2}"/>
              </a:ext>
            </a:extLst>
          </p:cNvPr>
          <p:cNvSpPr>
            <a:spLocks noGrp="1"/>
          </p:cNvSpPr>
          <p:nvPr>
            <p:ph type="body" idx="1"/>
          </p:nvPr>
        </p:nvSpPr>
        <p:spPr>
          <a:xfrm>
            <a:off x="1061049" y="1825625"/>
            <a:ext cx="1009290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E1E820-0E73-4921-A618-2D70B8BAC9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a:t>ACPC 2024</a:t>
            </a:r>
          </a:p>
        </p:txBody>
      </p:sp>
      <p:sp>
        <p:nvSpPr>
          <p:cNvPr id="5" name="Footer Placeholder 4">
            <a:extLst>
              <a:ext uri="{FF2B5EF4-FFF2-40B4-BE49-F238E27FC236}">
                <a16:creationId xmlns:a16="http://schemas.microsoft.com/office/drawing/2014/main" id="{BCDAC27C-B0F9-455F-A841-6A89D2A7C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Incoterms Overview Workshop</a:t>
            </a:r>
          </a:p>
        </p:txBody>
      </p:sp>
      <p:sp>
        <p:nvSpPr>
          <p:cNvPr id="6" name="Slide Number Placeholder 5">
            <a:extLst>
              <a:ext uri="{FF2B5EF4-FFF2-40B4-BE49-F238E27FC236}">
                <a16:creationId xmlns:a16="http://schemas.microsoft.com/office/drawing/2014/main" id="{E1F5FFA5-2C75-47F7-9546-91BF47DC3FA7}"/>
              </a:ext>
            </a:extLst>
          </p:cNvPr>
          <p:cNvSpPr>
            <a:spLocks noGrp="1"/>
          </p:cNvSpPr>
          <p:nvPr>
            <p:ph type="sldNum" sz="quarter" idx="4"/>
          </p:nvPr>
        </p:nvSpPr>
        <p:spPr>
          <a:xfrm>
            <a:off x="11231592" y="6356350"/>
            <a:ext cx="672860" cy="365125"/>
          </a:xfrm>
          <a:prstGeom prst="rect">
            <a:avLst/>
          </a:prstGeom>
        </p:spPr>
        <p:txBody>
          <a:bodyPr vert="horz" lIns="91440" tIns="45720" rIns="91440" bIns="45720" rtlCol="0" anchor="ctr"/>
          <a:lstStyle>
            <a:lvl1pPr algn="r">
              <a:defRPr sz="1200">
                <a:solidFill>
                  <a:schemeClr val="bg1"/>
                </a:solidFill>
              </a:defRPr>
            </a:lvl1pPr>
          </a:lstStyle>
          <a:p>
            <a:fld id="{D0DD2322-01AD-4802-AECD-673054E570D1}" type="slidenum">
              <a:rPr lang="en-US" smtClean="0"/>
              <a:pPr/>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784AA205-6710-19F4-E6B9-EA707DD001F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53400" y="404940"/>
            <a:ext cx="2191454" cy="1420685"/>
          </a:xfrm>
          <a:prstGeom prst="rect">
            <a:avLst/>
          </a:prstGeom>
        </p:spPr>
      </p:pic>
    </p:spTree>
    <p:extLst>
      <p:ext uri="{BB962C8B-B14F-4D97-AF65-F5344CB8AC3E}">
        <p14:creationId xmlns:p14="http://schemas.microsoft.com/office/powerpoint/2010/main" val="498391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marL="0" marR="0">
              <a:lnSpc>
                <a:spcPct val="107000"/>
              </a:lnSpc>
              <a:spcBef>
                <a:spcPts val="0"/>
              </a:spcBef>
              <a:spcAft>
                <a:spcPts val="0"/>
              </a:spcAft>
            </a:pPr>
            <a:r>
              <a:rPr lang="en-US" b="1" cap="all" dirty="0"/>
              <a:t>INCOTERMS OVERVIEW Workshop</a:t>
            </a:r>
            <a:endParaRPr lang="en-US" sz="4400" dirty="0">
              <a:effectLst/>
            </a:endParaRPr>
          </a:p>
        </p:txBody>
      </p:sp>
      <p:sp>
        <p:nvSpPr>
          <p:cNvPr id="6" name="Subtitle 5"/>
          <p:cNvSpPr>
            <a:spLocks noGrp="1"/>
          </p:cNvSpPr>
          <p:nvPr>
            <p:ph type="subTitle" idx="1"/>
          </p:nvPr>
        </p:nvSpPr>
        <p:spPr/>
        <p:txBody>
          <a:bodyPr/>
          <a:lstStyle/>
          <a:p>
            <a:r>
              <a:rPr lang="en-US" dirty="0"/>
              <a:t>Air Carrier Purchasing Conference</a:t>
            </a:r>
          </a:p>
          <a:p>
            <a:r>
              <a:rPr lang="en-US" dirty="0"/>
              <a:t>2024</a:t>
            </a:r>
          </a:p>
        </p:txBody>
      </p:sp>
    </p:spTree>
    <p:extLst>
      <p:ext uri="{BB962C8B-B14F-4D97-AF65-F5344CB8AC3E}">
        <p14:creationId xmlns:p14="http://schemas.microsoft.com/office/powerpoint/2010/main" val="212345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F7A1-7573-4AFF-B7B8-F51C581A33B0}"/>
              </a:ext>
            </a:extLst>
          </p:cNvPr>
          <p:cNvSpPr>
            <a:spLocks noGrp="1"/>
          </p:cNvSpPr>
          <p:nvPr>
            <p:ph type="title"/>
          </p:nvPr>
        </p:nvSpPr>
        <p:spPr>
          <a:xfrm>
            <a:off x="1041854" y="365125"/>
            <a:ext cx="7305733" cy="1325563"/>
          </a:xfrm>
        </p:spPr>
        <p:txBody>
          <a:bodyPr/>
          <a:lstStyle/>
          <a:p>
            <a:r>
              <a:rPr lang="en-US" dirty="0"/>
              <a:t>We Will Skip the Maritime Terms</a:t>
            </a:r>
          </a:p>
        </p:txBody>
      </p:sp>
      <p:sp>
        <p:nvSpPr>
          <p:cNvPr id="3" name="Content Placeholder 2">
            <a:extLst>
              <a:ext uri="{FF2B5EF4-FFF2-40B4-BE49-F238E27FC236}">
                <a16:creationId xmlns:a16="http://schemas.microsoft.com/office/drawing/2014/main" id="{CE00B69D-3AB2-4DBF-A7CA-88B8156E6EE3}"/>
              </a:ext>
            </a:extLst>
          </p:cNvPr>
          <p:cNvSpPr>
            <a:spLocks noGrp="1"/>
          </p:cNvSpPr>
          <p:nvPr>
            <p:ph sz="half" idx="1"/>
          </p:nvPr>
        </p:nvSpPr>
        <p:spPr/>
        <p:txBody>
          <a:bodyPr>
            <a:normAutofit fontScale="92500" lnSpcReduction="10000"/>
          </a:bodyPr>
          <a:lstStyle/>
          <a:p>
            <a:pPr marL="0" indent="0">
              <a:buNone/>
            </a:pPr>
            <a:r>
              <a:rPr lang="en-US" b="1" dirty="0">
                <a:solidFill>
                  <a:schemeClr val="bg2">
                    <a:lumMod val="50000"/>
                  </a:schemeClr>
                </a:solidFill>
              </a:rPr>
              <a:t>Any Transport Mode</a:t>
            </a:r>
          </a:p>
          <a:p>
            <a:r>
              <a:rPr lang="en-US" dirty="0">
                <a:solidFill>
                  <a:schemeClr val="bg2">
                    <a:lumMod val="50000"/>
                  </a:schemeClr>
                </a:solidFill>
              </a:rPr>
              <a:t>Ex Works (EXW)</a:t>
            </a:r>
          </a:p>
          <a:p>
            <a:r>
              <a:rPr lang="en-US" dirty="0">
                <a:solidFill>
                  <a:schemeClr val="bg2">
                    <a:lumMod val="50000"/>
                  </a:schemeClr>
                </a:solidFill>
              </a:rPr>
              <a:t>Free Carrier (FCA)</a:t>
            </a:r>
          </a:p>
          <a:p>
            <a:r>
              <a:rPr lang="en-US" dirty="0">
                <a:solidFill>
                  <a:schemeClr val="bg2">
                    <a:lumMod val="50000"/>
                  </a:schemeClr>
                </a:solidFill>
              </a:rPr>
              <a:t>Carriage Paid To (CPT)</a:t>
            </a:r>
          </a:p>
          <a:p>
            <a:r>
              <a:rPr lang="en-US" dirty="0">
                <a:solidFill>
                  <a:schemeClr val="bg2">
                    <a:lumMod val="50000"/>
                  </a:schemeClr>
                </a:solidFill>
              </a:rPr>
              <a:t>Carriage and Insurance Paid To (CIP)</a:t>
            </a:r>
          </a:p>
          <a:p>
            <a:r>
              <a:rPr lang="en-US" dirty="0">
                <a:solidFill>
                  <a:schemeClr val="bg2">
                    <a:lumMod val="50000"/>
                  </a:schemeClr>
                </a:solidFill>
              </a:rPr>
              <a:t>Delivered at Place Unloaded (DPU)</a:t>
            </a:r>
          </a:p>
          <a:p>
            <a:r>
              <a:rPr lang="en-US" dirty="0">
                <a:solidFill>
                  <a:schemeClr val="bg2">
                    <a:lumMod val="50000"/>
                  </a:schemeClr>
                </a:solidFill>
              </a:rPr>
              <a:t>Delivered at Place (DAP)</a:t>
            </a:r>
          </a:p>
          <a:p>
            <a:r>
              <a:rPr lang="en-US" dirty="0">
                <a:solidFill>
                  <a:schemeClr val="bg2">
                    <a:lumMod val="50000"/>
                  </a:schemeClr>
                </a:solidFill>
              </a:rPr>
              <a:t>Delivered Duty Paid (DDP)</a:t>
            </a:r>
          </a:p>
        </p:txBody>
      </p:sp>
      <p:sp>
        <p:nvSpPr>
          <p:cNvPr id="4" name="Content Placeholder 3">
            <a:extLst>
              <a:ext uri="{FF2B5EF4-FFF2-40B4-BE49-F238E27FC236}">
                <a16:creationId xmlns:a16="http://schemas.microsoft.com/office/drawing/2014/main" id="{BB5F68EB-40F8-42DD-B5D8-159A6B0741C4}"/>
              </a:ext>
            </a:extLst>
          </p:cNvPr>
          <p:cNvSpPr>
            <a:spLocks noGrp="1"/>
          </p:cNvSpPr>
          <p:nvPr>
            <p:ph sz="half" idx="2"/>
          </p:nvPr>
        </p:nvSpPr>
        <p:spPr/>
        <p:txBody>
          <a:bodyPr>
            <a:normAutofit fontScale="92500" lnSpcReduction="10000"/>
          </a:bodyPr>
          <a:lstStyle/>
          <a:p>
            <a:pPr marL="0" indent="0">
              <a:buNone/>
            </a:pPr>
            <a:r>
              <a:rPr lang="en-US" b="1" dirty="0"/>
              <a:t>Sea and Inland Waterway Only</a:t>
            </a:r>
          </a:p>
          <a:p>
            <a:r>
              <a:rPr lang="en-US" dirty="0"/>
              <a:t>Free Alongside Ship (FAS)</a:t>
            </a:r>
          </a:p>
          <a:p>
            <a:r>
              <a:rPr lang="en-US" dirty="0"/>
              <a:t>Free on Board (FOB)</a:t>
            </a:r>
          </a:p>
          <a:p>
            <a:r>
              <a:rPr lang="en-US" dirty="0"/>
              <a:t>Cost and Freight (CFR)</a:t>
            </a:r>
          </a:p>
          <a:p>
            <a:r>
              <a:rPr lang="en-US" dirty="0"/>
              <a:t>Cost Insurance and Freight (CIF)</a:t>
            </a:r>
          </a:p>
          <a:p>
            <a:endParaRPr lang="en-US" dirty="0"/>
          </a:p>
        </p:txBody>
      </p:sp>
      <p:sp>
        <p:nvSpPr>
          <p:cNvPr id="5" name="Date Placeholder 4">
            <a:extLst>
              <a:ext uri="{FF2B5EF4-FFF2-40B4-BE49-F238E27FC236}">
                <a16:creationId xmlns:a16="http://schemas.microsoft.com/office/drawing/2014/main" id="{27CD3759-7695-4AA4-B0B1-28A8CC7B45CD}"/>
              </a:ext>
            </a:extLst>
          </p:cNvPr>
          <p:cNvSpPr>
            <a:spLocks noGrp="1"/>
          </p:cNvSpPr>
          <p:nvPr>
            <p:ph type="dt" sz="half" idx="10"/>
          </p:nvPr>
        </p:nvSpPr>
        <p:spPr/>
        <p:txBody>
          <a:bodyPr/>
          <a:lstStyle/>
          <a:p>
            <a:r>
              <a:rPr lang="en-US"/>
              <a:t>ACPC 2024</a:t>
            </a:r>
          </a:p>
        </p:txBody>
      </p:sp>
      <p:sp>
        <p:nvSpPr>
          <p:cNvPr id="6" name="Footer Placeholder 5">
            <a:extLst>
              <a:ext uri="{FF2B5EF4-FFF2-40B4-BE49-F238E27FC236}">
                <a16:creationId xmlns:a16="http://schemas.microsoft.com/office/drawing/2014/main" id="{4ECA7ED5-2BDE-48AA-B3CF-296B891D80FB}"/>
              </a:ext>
            </a:extLst>
          </p:cNvPr>
          <p:cNvSpPr>
            <a:spLocks noGrp="1"/>
          </p:cNvSpPr>
          <p:nvPr>
            <p:ph type="ftr" sz="quarter" idx="11"/>
          </p:nvPr>
        </p:nvSpPr>
        <p:spPr/>
        <p:txBody>
          <a:bodyPr/>
          <a:lstStyle/>
          <a:p>
            <a:r>
              <a:rPr lang="en-US"/>
              <a:t>Incoterms Overview Workshop</a:t>
            </a:r>
          </a:p>
        </p:txBody>
      </p:sp>
      <p:sp>
        <p:nvSpPr>
          <p:cNvPr id="7" name="Slide Number Placeholder 6">
            <a:extLst>
              <a:ext uri="{FF2B5EF4-FFF2-40B4-BE49-F238E27FC236}">
                <a16:creationId xmlns:a16="http://schemas.microsoft.com/office/drawing/2014/main" id="{0803D44C-4990-44A0-99AE-4D2FB162C2BA}"/>
              </a:ext>
            </a:extLst>
          </p:cNvPr>
          <p:cNvSpPr>
            <a:spLocks noGrp="1"/>
          </p:cNvSpPr>
          <p:nvPr>
            <p:ph type="sldNum" sz="quarter" idx="12"/>
          </p:nvPr>
        </p:nvSpPr>
        <p:spPr/>
        <p:txBody>
          <a:bodyPr/>
          <a:lstStyle/>
          <a:p>
            <a:fld id="{C574DC93-7031-4ED1-ABE3-4B4A5DF62998}" type="slidenum">
              <a:rPr lang="en-US" smtClean="0"/>
              <a:t>10</a:t>
            </a:fld>
            <a:endParaRPr lang="en-US"/>
          </a:p>
        </p:txBody>
      </p:sp>
      <p:grpSp>
        <p:nvGrpSpPr>
          <p:cNvPr id="12" name="Group 11">
            <a:extLst>
              <a:ext uri="{FF2B5EF4-FFF2-40B4-BE49-F238E27FC236}">
                <a16:creationId xmlns:a16="http://schemas.microsoft.com/office/drawing/2014/main" id="{52E5A2C9-A7AA-ACD2-4D9A-67701DB4D642}"/>
              </a:ext>
            </a:extLst>
          </p:cNvPr>
          <p:cNvGrpSpPr/>
          <p:nvPr/>
        </p:nvGrpSpPr>
        <p:grpSpPr>
          <a:xfrm>
            <a:off x="6335486" y="1437530"/>
            <a:ext cx="4180114" cy="3982940"/>
            <a:chOff x="6419461" y="1027906"/>
            <a:chExt cx="4180114" cy="3982940"/>
          </a:xfrm>
        </p:grpSpPr>
        <p:sp>
          <p:nvSpPr>
            <p:cNvPr id="8" name="Oval 7">
              <a:extLst>
                <a:ext uri="{FF2B5EF4-FFF2-40B4-BE49-F238E27FC236}">
                  <a16:creationId xmlns:a16="http://schemas.microsoft.com/office/drawing/2014/main" id="{68D6B840-389A-6554-5EA2-A28E325C00E2}"/>
                </a:ext>
              </a:extLst>
            </p:cNvPr>
            <p:cNvSpPr/>
            <p:nvPr/>
          </p:nvSpPr>
          <p:spPr>
            <a:xfrm>
              <a:off x="6419461" y="1027906"/>
              <a:ext cx="4180114" cy="39829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5AD9BC6-4B6C-CFED-F8A2-D74684D6DD30}"/>
                </a:ext>
              </a:extLst>
            </p:cNvPr>
            <p:cNvCxnSpPr>
              <a:cxnSpLocks/>
            </p:cNvCxnSpPr>
            <p:nvPr/>
          </p:nvCxnSpPr>
          <p:spPr>
            <a:xfrm flipH="1">
              <a:off x="7287208" y="1390261"/>
              <a:ext cx="2407298" cy="32855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037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0ABF-4A28-1BAC-AC1C-84A8E83F32A3}"/>
              </a:ext>
            </a:extLst>
          </p:cNvPr>
          <p:cNvSpPr>
            <a:spLocks noGrp="1"/>
          </p:cNvSpPr>
          <p:nvPr>
            <p:ph type="title"/>
          </p:nvPr>
        </p:nvSpPr>
        <p:spPr/>
        <p:txBody>
          <a:bodyPr/>
          <a:lstStyle/>
          <a:p>
            <a:r>
              <a:rPr lang="en-US" dirty="0"/>
              <a:t>Term-by-Term Discussion</a:t>
            </a:r>
          </a:p>
        </p:txBody>
      </p:sp>
      <p:sp>
        <p:nvSpPr>
          <p:cNvPr id="3" name="Text Placeholder 2">
            <a:extLst>
              <a:ext uri="{FF2B5EF4-FFF2-40B4-BE49-F238E27FC236}">
                <a16:creationId xmlns:a16="http://schemas.microsoft.com/office/drawing/2014/main" id="{691C168F-715A-EFE1-E353-CA65FE41B9C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DE1DBE2-7CEA-393B-15F8-0F5B04678414}"/>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CC8962C3-42C9-EC41-0632-61F0A699455A}"/>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1D9A7DF2-FE0F-1DFF-6870-76F4248B78C7}"/>
              </a:ext>
            </a:extLst>
          </p:cNvPr>
          <p:cNvSpPr>
            <a:spLocks noGrp="1"/>
          </p:cNvSpPr>
          <p:nvPr>
            <p:ph type="sldNum" sz="quarter" idx="12"/>
          </p:nvPr>
        </p:nvSpPr>
        <p:spPr/>
        <p:txBody>
          <a:bodyPr/>
          <a:lstStyle/>
          <a:p>
            <a:fld id="{D0DD2322-01AD-4802-AECD-673054E570D1}" type="slidenum">
              <a:rPr lang="en-US" smtClean="0"/>
              <a:t>11</a:t>
            </a:fld>
            <a:endParaRPr lang="en-US"/>
          </a:p>
        </p:txBody>
      </p:sp>
    </p:spTree>
    <p:extLst>
      <p:ext uri="{BB962C8B-B14F-4D97-AF65-F5344CB8AC3E}">
        <p14:creationId xmlns:p14="http://schemas.microsoft.com/office/powerpoint/2010/main" val="247629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Ex Works (EXW)</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a:bodyPr>
          <a:lstStyle/>
          <a:p>
            <a:r>
              <a:rPr lang="en-US" dirty="0"/>
              <a:t>Seller responsibilities</a:t>
            </a:r>
          </a:p>
          <a:p>
            <a:pPr lvl="1"/>
            <a:r>
              <a:rPr lang="en-US" dirty="0"/>
              <a:t>Make goods available at specified location</a:t>
            </a:r>
          </a:p>
          <a:p>
            <a:pPr lvl="1"/>
            <a:endParaRPr lang="en-US" dirty="0"/>
          </a:p>
          <a:p>
            <a:r>
              <a:rPr lang="en-US" dirty="0"/>
              <a:t>Buyer responsibilities</a:t>
            </a:r>
          </a:p>
          <a:p>
            <a:pPr lvl="1"/>
            <a:r>
              <a:rPr lang="en-US" dirty="0"/>
              <a:t>Loading goods (even at Seller’s facility)</a:t>
            </a:r>
          </a:p>
          <a:p>
            <a:pPr lvl="1"/>
            <a:r>
              <a:rPr lang="en-US" dirty="0"/>
              <a:t>Export compliance (when applicable)</a:t>
            </a:r>
          </a:p>
          <a:p>
            <a:pPr lvl="1"/>
            <a:r>
              <a:rPr lang="en-US" dirty="0"/>
              <a:t>All transportation after loading</a:t>
            </a:r>
          </a:p>
          <a:p>
            <a:pPr lvl="1"/>
            <a:r>
              <a:rPr lang="en-US" dirty="0"/>
              <a:t>Any additional costs (e.g. insurance, import duties)</a:t>
            </a:r>
          </a:p>
          <a:p>
            <a:pPr lvl="1"/>
            <a:endParaRPr lang="en-US" dirty="0"/>
          </a:p>
          <a:p>
            <a:r>
              <a:rPr lang="en-US" dirty="0"/>
              <a:t>Insurance: Seller is not obligated to insure goods </a:t>
            </a:r>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12</a:t>
            </a:fld>
            <a:endParaRPr lang="en-US"/>
          </a:p>
        </p:txBody>
      </p:sp>
      <p:pic>
        <p:nvPicPr>
          <p:cNvPr id="4098" name="Picture 2" descr="Food &amp; beverage inventory management: Key considerations amid COVID-19 |  Explore Our Thinking | Plante Moran">
            <a:extLst>
              <a:ext uri="{FF2B5EF4-FFF2-40B4-BE49-F238E27FC236}">
                <a16:creationId xmlns:a16="http://schemas.microsoft.com/office/drawing/2014/main" id="{C892FD72-A23E-4B21-9DFC-C316A0144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2448" y="2032102"/>
            <a:ext cx="4121352" cy="264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89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1C1D-7A77-65AB-7AE2-06AF89965D22}"/>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EF5B096A-426C-D712-0A0C-167639717AF6}"/>
              </a:ext>
            </a:extLst>
          </p:cNvPr>
          <p:cNvSpPr>
            <a:spLocks noGrp="1"/>
          </p:cNvSpPr>
          <p:nvPr>
            <p:ph idx="1"/>
          </p:nvPr>
        </p:nvSpPr>
        <p:spPr/>
        <p:txBody>
          <a:bodyPr/>
          <a:lstStyle/>
          <a:p>
            <a:r>
              <a:rPr lang="en-US" dirty="0"/>
              <a:t>You (Seller) sell an avionics package to Buyer, ex works [Incoterms 2020] your shipping dock, with 30 day terms</a:t>
            </a:r>
          </a:p>
          <a:p>
            <a:pPr lvl="1"/>
            <a:r>
              <a:rPr lang="en-US" dirty="0"/>
              <a:t>You properly package it and make it available on your shipping dock for pick-up, with notice to the Buyer</a:t>
            </a:r>
          </a:p>
          <a:p>
            <a:r>
              <a:rPr lang="en-US" dirty="0"/>
              <a:t>The carrier picks up the avionics and departs with them</a:t>
            </a:r>
          </a:p>
          <a:p>
            <a:pPr lvl="1"/>
            <a:r>
              <a:rPr lang="en-US" dirty="0"/>
              <a:t>Immediately after departure, a major accident results in a vehicle fire that destroys the avionics</a:t>
            </a:r>
          </a:p>
          <a:p>
            <a:pPr lvl="1"/>
            <a:r>
              <a:rPr lang="en-US" dirty="0"/>
              <a:t>The avionics never get to Buyer</a:t>
            </a:r>
          </a:p>
          <a:p>
            <a:pPr algn="just"/>
            <a:r>
              <a:rPr lang="en-US" dirty="0"/>
              <a:t>When the 30 days terms come due, does Buyer have to pay Seller?</a:t>
            </a:r>
          </a:p>
        </p:txBody>
      </p:sp>
      <p:sp>
        <p:nvSpPr>
          <p:cNvPr id="4" name="Date Placeholder 3">
            <a:extLst>
              <a:ext uri="{FF2B5EF4-FFF2-40B4-BE49-F238E27FC236}">
                <a16:creationId xmlns:a16="http://schemas.microsoft.com/office/drawing/2014/main" id="{1BB449E5-4000-E2D3-172D-75BB7316A978}"/>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A4084508-3D49-1600-4A47-82B547C936CB}"/>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99AA259D-32FD-145B-FEF3-8C4B51C024FB}"/>
              </a:ext>
            </a:extLst>
          </p:cNvPr>
          <p:cNvSpPr>
            <a:spLocks noGrp="1"/>
          </p:cNvSpPr>
          <p:nvPr>
            <p:ph type="sldNum" sz="quarter" idx="12"/>
          </p:nvPr>
        </p:nvSpPr>
        <p:spPr/>
        <p:txBody>
          <a:bodyPr/>
          <a:lstStyle/>
          <a:p>
            <a:fld id="{D0DD2322-01AD-4802-AECD-673054E570D1}" type="slidenum">
              <a:rPr lang="en-US" smtClean="0"/>
              <a:pPr/>
              <a:t>13</a:t>
            </a:fld>
            <a:endParaRPr lang="en-US"/>
          </a:p>
        </p:txBody>
      </p:sp>
    </p:spTree>
    <p:extLst>
      <p:ext uri="{BB962C8B-B14F-4D97-AF65-F5344CB8AC3E}">
        <p14:creationId xmlns:p14="http://schemas.microsoft.com/office/powerpoint/2010/main" val="333897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C1C1D-7A77-65AB-7AE2-06AF89965D22}"/>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EF5B096A-426C-D712-0A0C-167639717AF6}"/>
              </a:ext>
            </a:extLst>
          </p:cNvPr>
          <p:cNvSpPr>
            <a:spLocks noGrp="1"/>
          </p:cNvSpPr>
          <p:nvPr>
            <p:ph idx="1"/>
          </p:nvPr>
        </p:nvSpPr>
        <p:spPr/>
        <p:txBody>
          <a:bodyPr>
            <a:normAutofit fontScale="92500"/>
          </a:bodyPr>
          <a:lstStyle/>
          <a:p>
            <a:r>
              <a:rPr lang="en-US" dirty="0"/>
              <a:t>You (Seller) sell an avionics package to Buyer, ex works [Incoterms 2020] your shipping dock, with 30 day terms</a:t>
            </a:r>
          </a:p>
          <a:p>
            <a:pPr lvl="1"/>
            <a:r>
              <a:rPr lang="en-US" dirty="0"/>
              <a:t>You properly package it and make it available on your shipping dock for pick-up, with notice to the Buyer</a:t>
            </a:r>
          </a:p>
          <a:p>
            <a:r>
              <a:rPr lang="en-US" dirty="0"/>
              <a:t>The carrier picks up the avionics and departs with them</a:t>
            </a:r>
          </a:p>
          <a:p>
            <a:pPr lvl="1"/>
            <a:r>
              <a:rPr lang="en-US" dirty="0"/>
              <a:t>Immediately after departure, a major accident results in a vehicle fire that destroys the avionics</a:t>
            </a:r>
          </a:p>
          <a:p>
            <a:pPr lvl="1"/>
            <a:r>
              <a:rPr lang="en-US" dirty="0"/>
              <a:t>The avionics never get to Buyer</a:t>
            </a:r>
          </a:p>
          <a:p>
            <a:pPr algn="just"/>
            <a:r>
              <a:rPr lang="en-US" dirty="0"/>
              <a:t>When the 30 days terms come due, does Buyer have to pay Seller?</a:t>
            </a:r>
          </a:p>
          <a:p>
            <a:pPr algn="just"/>
            <a:r>
              <a:rPr lang="en-US" b="1" dirty="0"/>
              <a:t>Yes, under the Ex Works provisions, risk of loss passed when the goods were placed on the shipping dock and notification provided</a:t>
            </a:r>
          </a:p>
        </p:txBody>
      </p:sp>
      <p:sp>
        <p:nvSpPr>
          <p:cNvPr id="4" name="Date Placeholder 3">
            <a:extLst>
              <a:ext uri="{FF2B5EF4-FFF2-40B4-BE49-F238E27FC236}">
                <a16:creationId xmlns:a16="http://schemas.microsoft.com/office/drawing/2014/main" id="{1BB449E5-4000-E2D3-172D-75BB7316A978}"/>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A4084508-3D49-1600-4A47-82B547C936CB}"/>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99AA259D-32FD-145B-FEF3-8C4B51C024FB}"/>
              </a:ext>
            </a:extLst>
          </p:cNvPr>
          <p:cNvSpPr>
            <a:spLocks noGrp="1"/>
          </p:cNvSpPr>
          <p:nvPr>
            <p:ph type="sldNum" sz="quarter" idx="12"/>
          </p:nvPr>
        </p:nvSpPr>
        <p:spPr/>
        <p:txBody>
          <a:bodyPr/>
          <a:lstStyle/>
          <a:p>
            <a:fld id="{D0DD2322-01AD-4802-AECD-673054E570D1}" type="slidenum">
              <a:rPr lang="en-US" smtClean="0"/>
              <a:pPr/>
              <a:t>14</a:t>
            </a:fld>
            <a:endParaRPr lang="en-US"/>
          </a:p>
        </p:txBody>
      </p:sp>
    </p:spTree>
    <p:extLst>
      <p:ext uri="{BB962C8B-B14F-4D97-AF65-F5344CB8AC3E}">
        <p14:creationId xmlns:p14="http://schemas.microsoft.com/office/powerpoint/2010/main" val="3169741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fontScale="92500" lnSpcReduction="10000"/>
          </a:bodyPr>
          <a:lstStyle/>
          <a:p>
            <a:r>
              <a:rPr lang="en-US" dirty="0"/>
              <a:t>Seller responsibilities</a:t>
            </a:r>
          </a:p>
          <a:p>
            <a:pPr lvl="1"/>
            <a:r>
              <a:rPr lang="en-US" dirty="0"/>
              <a:t>Make goods available at specified location</a:t>
            </a:r>
          </a:p>
          <a:p>
            <a:pPr lvl="1"/>
            <a:r>
              <a:rPr lang="en-US" dirty="0"/>
              <a:t>Arrange for transportation to that specified location</a:t>
            </a:r>
          </a:p>
          <a:p>
            <a:pPr lvl="1"/>
            <a:r>
              <a:rPr lang="en-US" dirty="0"/>
              <a:t>Load goods at Seller’s risk</a:t>
            </a:r>
          </a:p>
          <a:p>
            <a:pPr lvl="1"/>
            <a:r>
              <a:rPr lang="en-US" dirty="0"/>
              <a:t>Export clearance</a:t>
            </a:r>
          </a:p>
          <a:p>
            <a:pPr lvl="1"/>
            <a:endParaRPr lang="en-US" dirty="0"/>
          </a:p>
          <a:p>
            <a:r>
              <a:rPr lang="en-US" dirty="0"/>
              <a:t>Buyer responsibilities</a:t>
            </a:r>
          </a:p>
          <a:p>
            <a:pPr lvl="1"/>
            <a:r>
              <a:rPr lang="en-US" dirty="0"/>
              <a:t>Assumes risk after delivery to specified location</a:t>
            </a:r>
          </a:p>
          <a:p>
            <a:pPr lvl="1"/>
            <a:r>
              <a:rPr lang="en-US" dirty="0"/>
              <a:t>All transportation after delivery to specified location</a:t>
            </a:r>
          </a:p>
          <a:p>
            <a:pPr lvl="1"/>
            <a:r>
              <a:rPr lang="en-US" dirty="0"/>
              <a:t>Any additional costs (e.g., insurance, import duties)</a:t>
            </a:r>
          </a:p>
          <a:p>
            <a:pPr lvl="1"/>
            <a:endParaRPr lang="en-US" dirty="0"/>
          </a:p>
          <a:p>
            <a:r>
              <a:rPr lang="en-US" dirty="0"/>
              <a:t>Insurance: Seller is not obligated to insure goods </a:t>
            </a:r>
          </a:p>
          <a:p>
            <a:endParaRPr lang="en-US" dirty="0"/>
          </a:p>
        </p:txBody>
      </p:sp>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Free Carrier (FCA)</a:t>
            </a:r>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15</a:t>
            </a:fld>
            <a:endParaRPr lang="en-US"/>
          </a:p>
        </p:txBody>
      </p:sp>
      <p:grpSp>
        <p:nvGrpSpPr>
          <p:cNvPr id="19" name="Group 18">
            <a:extLst>
              <a:ext uri="{FF2B5EF4-FFF2-40B4-BE49-F238E27FC236}">
                <a16:creationId xmlns:a16="http://schemas.microsoft.com/office/drawing/2014/main" id="{7B1A6AB3-86D1-B4E6-B8C8-563C0712696D}"/>
              </a:ext>
            </a:extLst>
          </p:cNvPr>
          <p:cNvGrpSpPr/>
          <p:nvPr/>
        </p:nvGrpSpPr>
        <p:grpSpPr>
          <a:xfrm>
            <a:off x="5638800" y="2971800"/>
            <a:ext cx="5122606" cy="1016871"/>
            <a:chOff x="5638800" y="2971800"/>
            <a:chExt cx="5122606" cy="1016871"/>
          </a:xfrm>
        </p:grpSpPr>
        <p:pic>
          <p:nvPicPr>
            <p:cNvPr id="12" name="Graphic 11" descr="Modern architecture outline">
              <a:extLst>
                <a:ext uri="{FF2B5EF4-FFF2-40B4-BE49-F238E27FC236}">
                  <a16:creationId xmlns:a16="http://schemas.microsoft.com/office/drawing/2014/main" id="{BF4206EA-1A5E-172C-756A-B23C7C3B04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14" name="Graphic 13" descr="Modern architecture with solid fill">
              <a:extLst>
                <a:ext uri="{FF2B5EF4-FFF2-40B4-BE49-F238E27FC236}">
                  <a16:creationId xmlns:a16="http://schemas.microsoft.com/office/drawing/2014/main" id="{87CA0354-454F-AB76-373B-2CB1DD522F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7006" y="2971800"/>
              <a:ext cx="914400" cy="914400"/>
            </a:xfrm>
            <a:prstGeom prst="rect">
              <a:avLst/>
            </a:prstGeom>
          </p:spPr>
        </p:pic>
        <p:pic>
          <p:nvPicPr>
            <p:cNvPr id="16" name="Graphic 15" descr="Truck outline">
              <a:extLst>
                <a:ext uri="{FF2B5EF4-FFF2-40B4-BE49-F238E27FC236}">
                  <a16:creationId xmlns:a16="http://schemas.microsoft.com/office/drawing/2014/main" id="{81369875-8F7B-04B6-C630-FE5CDE5813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7161" y="3074271"/>
              <a:ext cx="914400" cy="914400"/>
            </a:xfrm>
            <a:prstGeom prst="rect">
              <a:avLst/>
            </a:prstGeom>
          </p:spPr>
        </p:pic>
        <p:cxnSp>
          <p:nvCxnSpPr>
            <p:cNvPr id="18" name="Straight Arrow Connector 17">
              <a:extLst>
                <a:ext uri="{FF2B5EF4-FFF2-40B4-BE49-F238E27FC236}">
                  <a16:creationId xmlns:a16="http://schemas.microsoft.com/office/drawing/2014/main" id="{D2076E8E-C5B0-325F-2F55-53FB143F566B}"/>
                </a:ext>
              </a:extLst>
            </p:cNvPr>
            <p:cNvCxnSpPr/>
            <p:nvPr/>
          </p:nvCxnSpPr>
          <p:spPr>
            <a:xfrm>
              <a:off x="5751871" y="3886200"/>
              <a:ext cx="50095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0" name="Oval 19">
            <a:extLst>
              <a:ext uri="{FF2B5EF4-FFF2-40B4-BE49-F238E27FC236}">
                <a16:creationId xmlns:a16="http://schemas.microsoft.com/office/drawing/2014/main" id="{C183627D-3E73-C46A-57D4-F6AF10813534}"/>
              </a:ext>
            </a:extLst>
          </p:cNvPr>
          <p:cNvSpPr/>
          <p:nvPr/>
        </p:nvSpPr>
        <p:spPr>
          <a:xfrm>
            <a:off x="5533474" y="2971007"/>
            <a:ext cx="1125052" cy="10525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06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Carriage Paid To (CPT)</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fontScale="92500"/>
          </a:bodyPr>
          <a:lstStyle/>
          <a:p>
            <a:r>
              <a:rPr lang="en-US" dirty="0"/>
              <a:t>Seller responsibilities</a:t>
            </a:r>
          </a:p>
          <a:p>
            <a:pPr lvl="1"/>
            <a:r>
              <a:rPr lang="en-US" dirty="0"/>
              <a:t>Arranges transportation to specified location and hand the goods to the carrier</a:t>
            </a:r>
          </a:p>
          <a:p>
            <a:pPr lvl="1"/>
            <a:r>
              <a:rPr lang="en-US" dirty="0"/>
              <a:t>Pays transportation to specified location (may or may not include certain fees)</a:t>
            </a:r>
          </a:p>
          <a:p>
            <a:pPr lvl="1"/>
            <a:r>
              <a:rPr lang="en-US" dirty="0"/>
              <a:t>Export compliance</a:t>
            </a:r>
          </a:p>
          <a:p>
            <a:pPr lvl="1"/>
            <a:endParaRPr lang="en-US" dirty="0"/>
          </a:p>
          <a:p>
            <a:r>
              <a:rPr lang="en-US" dirty="0"/>
              <a:t>Buyer responsibilities</a:t>
            </a:r>
          </a:p>
          <a:p>
            <a:pPr lvl="1"/>
            <a:r>
              <a:rPr lang="en-US" dirty="0"/>
              <a:t>Assumes risk when goods delivered to carrier</a:t>
            </a:r>
          </a:p>
          <a:p>
            <a:pPr lvl="1"/>
            <a:r>
              <a:rPr lang="en-US" dirty="0"/>
              <a:t>Any additional costs (e.g., insurance, import duties)</a:t>
            </a:r>
          </a:p>
          <a:p>
            <a:pPr lvl="1"/>
            <a:endParaRPr lang="en-US" dirty="0"/>
          </a:p>
          <a:p>
            <a:r>
              <a:rPr lang="en-US" dirty="0"/>
              <a:t>Insurance: Seller is not obligated to insure goods </a:t>
            </a:r>
          </a:p>
          <a:p>
            <a:endParaRPr lang="en-US" dirty="0"/>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16</a:t>
            </a:fld>
            <a:endParaRPr lang="en-US"/>
          </a:p>
        </p:txBody>
      </p:sp>
      <p:grpSp>
        <p:nvGrpSpPr>
          <p:cNvPr id="7" name="Group 6">
            <a:extLst>
              <a:ext uri="{FF2B5EF4-FFF2-40B4-BE49-F238E27FC236}">
                <a16:creationId xmlns:a16="http://schemas.microsoft.com/office/drawing/2014/main" id="{680D9D89-626C-6E03-DCAE-1268E251DE10}"/>
              </a:ext>
            </a:extLst>
          </p:cNvPr>
          <p:cNvGrpSpPr/>
          <p:nvPr/>
        </p:nvGrpSpPr>
        <p:grpSpPr>
          <a:xfrm>
            <a:off x="5638800" y="2971800"/>
            <a:ext cx="5122606" cy="1016871"/>
            <a:chOff x="5638800" y="2971800"/>
            <a:chExt cx="5122606" cy="1016871"/>
          </a:xfrm>
        </p:grpSpPr>
        <p:pic>
          <p:nvPicPr>
            <p:cNvPr id="8" name="Graphic 7" descr="Modern architecture outline">
              <a:extLst>
                <a:ext uri="{FF2B5EF4-FFF2-40B4-BE49-F238E27FC236}">
                  <a16:creationId xmlns:a16="http://schemas.microsoft.com/office/drawing/2014/main" id="{B80A307B-F863-D4B3-1AF4-AE8C93DE3E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9" name="Graphic 8" descr="Modern architecture with solid fill">
              <a:extLst>
                <a:ext uri="{FF2B5EF4-FFF2-40B4-BE49-F238E27FC236}">
                  <a16:creationId xmlns:a16="http://schemas.microsoft.com/office/drawing/2014/main" id="{BF88C59A-A1C5-6561-3DCA-CBD1724EF6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7006" y="2971800"/>
              <a:ext cx="914400" cy="914400"/>
            </a:xfrm>
            <a:prstGeom prst="rect">
              <a:avLst/>
            </a:prstGeom>
          </p:spPr>
        </p:pic>
        <p:pic>
          <p:nvPicPr>
            <p:cNvPr id="10" name="Graphic 9" descr="Truck outline">
              <a:extLst>
                <a:ext uri="{FF2B5EF4-FFF2-40B4-BE49-F238E27FC236}">
                  <a16:creationId xmlns:a16="http://schemas.microsoft.com/office/drawing/2014/main" id="{F5BE7DB3-52F1-CBE2-F6CD-F6B46220A0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7161" y="3074271"/>
              <a:ext cx="914400" cy="914400"/>
            </a:xfrm>
            <a:prstGeom prst="rect">
              <a:avLst/>
            </a:prstGeom>
          </p:spPr>
        </p:pic>
        <p:cxnSp>
          <p:nvCxnSpPr>
            <p:cNvPr id="11" name="Straight Arrow Connector 10">
              <a:extLst>
                <a:ext uri="{FF2B5EF4-FFF2-40B4-BE49-F238E27FC236}">
                  <a16:creationId xmlns:a16="http://schemas.microsoft.com/office/drawing/2014/main" id="{146057C9-9912-315E-5691-CC8B45D7B50F}"/>
                </a:ext>
              </a:extLst>
            </p:cNvPr>
            <p:cNvCxnSpPr/>
            <p:nvPr/>
          </p:nvCxnSpPr>
          <p:spPr>
            <a:xfrm>
              <a:off x="5751871" y="3886200"/>
              <a:ext cx="50095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C084A0E8-91B3-FFF8-273A-04A48A547550}"/>
              </a:ext>
            </a:extLst>
          </p:cNvPr>
          <p:cNvSpPr/>
          <p:nvPr/>
        </p:nvSpPr>
        <p:spPr>
          <a:xfrm>
            <a:off x="6096000" y="2936159"/>
            <a:ext cx="1125052" cy="10525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977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a:xfrm>
            <a:off x="1041854" y="365125"/>
            <a:ext cx="7030430" cy="1325563"/>
          </a:xfrm>
        </p:spPr>
        <p:txBody>
          <a:bodyPr/>
          <a:lstStyle/>
          <a:p>
            <a:r>
              <a:rPr lang="en-US" dirty="0"/>
              <a:t>Carriage and Insurance Paid To (CIP)</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fontScale="92500"/>
          </a:bodyPr>
          <a:lstStyle/>
          <a:p>
            <a:r>
              <a:rPr lang="en-US" dirty="0"/>
              <a:t>Seller responsibilities</a:t>
            </a:r>
          </a:p>
          <a:p>
            <a:pPr lvl="1"/>
            <a:r>
              <a:rPr lang="en-US" dirty="0"/>
              <a:t>Arranges transportation to specified location and hand the goods to the carrier</a:t>
            </a:r>
          </a:p>
          <a:p>
            <a:pPr lvl="1"/>
            <a:r>
              <a:rPr lang="en-US" dirty="0"/>
              <a:t>Pays transportation to specified location (may or may not include certain fees)</a:t>
            </a:r>
          </a:p>
          <a:p>
            <a:pPr lvl="1"/>
            <a:r>
              <a:rPr lang="en-US" dirty="0"/>
              <a:t>Export compliance</a:t>
            </a:r>
          </a:p>
          <a:p>
            <a:pPr lvl="1"/>
            <a:endParaRPr lang="en-US" dirty="0"/>
          </a:p>
          <a:p>
            <a:r>
              <a:rPr lang="en-US" dirty="0"/>
              <a:t>Buyer responsibilities</a:t>
            </a:r>
          </a:p>
          <a:p>
            <a:pPr lvl="1"/>
            <a:r>
              <a:rPr lang="en-US" dirty="0"/>
              <a:t>Assumes risk when goods delivered to carrier (but covered by insurance)</a:t>
            </a:r>
          </a:p>
          <a:p>
            <a:pPr lvl="1"/>
            <a:r>
              <a:rPr lang="en-US" dirty="0"/>
              <a:t>Any additional costs (e.g., import duties)</a:t>
            </a:r>
          </a:p>
          <a:p>
            <a:pPr lvl="1"/>
            <a:r>
              <a:rPr lang="en-US" dirty="0"/>
              <a:t>Additional insurance if desired</a:t>
            </a:r>
          </a:p>
          <a:p>
            <a:pPr lvl="1"/>
            <a:endParaRPr lang="en-US" dirty="0"/>
          </a:p>
          <a:p>
            <a:r>
              <a:rPr lang="en-US" dirty="0"/>
              <a:t>Insurance: Seller </a:t>
            </a:r>
            <a:r>
              <a:rPr lang="en-US" u="sng" dirty="0"/>
              <a:t>must also insure goods</a:t>
            </a:r>
            <a:r>
              <a:rPr lang="en-US" dirty="0"/>
              <a:t> to specified location</a:t>
            </a:r>
          </a:p>
          <a:p>
            <a:endParaRPr lang="en-US" dirty="0"/>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17</a:t>
            </a:fld>
            <a:endParaRPr lang="en-US"/>
          </a:p>
        </p:txBody>
      </p:sp>
      <p:grpSp>
        <p:nvGrpSpPr>
          <p:cNvPr id="7" name="Group 6">
            <a:extLst>
              <a:ext uri="{FF2B5EF4-FFF2-40B4-BE49-F238E27FC236}">
                <a16:creationId xmlns:a16="http://schemas.microsoft.com/office/drawing/2014/main" id="{BE60995A-4203-91BF-0072-35C4021D9E3E}"/>
              </a:ext>
            </a:extLst>
          </p:cNvPr>
          <p:cNvGrpSpPr/>
          <p:nvPr/>
        </p:nvGrpSpPr>
        <p:grpSpPr>
          <a:xfrm>
            <a:off x="5638800" y="2971800"/>
            <a:ext cx="5122606" cy="1016871"/>
            <a:chOff x="5638800" y="2971800"/>
            <a:chExt cx="5122606" cy="1016871"/>
          </a:xfrm>
        </p:grpSpPr>
        <p:pic>
          <p:nvPicPr>
            <p:cNvPr id="8" name="Graphic 7" descr="Modern architecture outline">
              <a:extLst>
                <a:ext uri="{FF2B5EF4-FFF2-40B4-BE49-F238E27FC236}">
                  <a16:creationId xmlns:a16="http://schemas.microsoft.com/office/drawing/2014/main" id="{46646632-6E41-4A86-5527-88B3D1F619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9" name="Graphic 8" descr="Modern architecture with solid fill">
              <a:extLst>
                <a:ext uri="{FF2B5EF4-FFF2-40B4-BE49-F238E27FC236}">
                  <a16:creationId xmlns:a16="http://schemas.microsoft.com/office/drawing/2014/main" id="{63A6272B-BFB9-B629-A1BE-362F7E7406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7006" y="2971800"/>
              <a:ext cx="914400" cy="914400"/>
            </a:xfrm>
            <a:prstGeom prst="rect">
              <a:avLst/>
            </a:prstGeom>
          </p:spPr>
        </p:pic>
        <p:pic>
          <p:nvPicPr>
            <p:cNvPr id="10" name="Graphic 9" descr="Truck outline">
              <a:extLst>
                <a:ext uri="{FF2B5EF4-FFF2-40B4-BE49-F238E27FC236}">
                  <a16:creationId xmlns:a16="http://schemas.microsoft.com/office/drawing/2014/main" id="{DF1434E5-E301-3B60-D98A-FCB4924FB9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07161" y="3074271"/>
              <a:ext cx="914400" cy="914400"/>
            </a:xfrm>
            <a:prstGeom prst="rect">
              <a:avLst/>
            </a:prstGeom>
          </p:spPr>
        </p:pic>
        <p:cxnSp>
          <p:nvCxnSpPr>
            <p:cNvPr id="11" name="Straight Arrow Connector 10">
              <a:extLst>
                <a:ext uri="{FF2B5EF4-FFF2-40B4-BE49-F238E27FC236}">
                  <a16:creationId xmlns:a16="http://schemas.microsoft.com/office/drawing/2014/main" id="{D2332B83-73A0-E3A3-EA67-70DE1F0FA020}"/>
                </a:ext>
              </a:extLst>
            </p:cNvPr>
            <p:cNvCxnSpPr/>
            <p:nvPr/>
          </p:nvCxnSpPr>
          <p:spPr>
            <a:xfrm>
              <a:off x="5751871" y="3886200"/>
              <a:ext cx="50095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12" name="Oval 11">
            <a:extLst>
              <a:ext uri="{FF2B5EF4-FFF2-40B4-BE49-F238E27FC236}">
                <a16:creationId xmlns:a16="http://schemas.microsoft.com/office/drawing/2014/main" id="{19355C43-2E0C-DE61-3E1C-F16453D69B82}"/>
              </a:ext>
            </a:extLst>
          </p:cNvPr>
          <p:cNvSpPr/>
          <p:nvPr/>
        </p:nvSpPr>
        <p:spPr>
          <a:xfrm>
            <a:off x="6096000" y="2936159"/>
            <a:ext cx="1125052" cy="10525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76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Delivered at Place (DAP)</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a:bodyPr>
          <a:lstStyle/>
          <a:p>
            <a:r>
              <a:rPr lang="en-US" dirty="0"/>
              <a:t>Seller responsibilities</a:t>
            </a:r>
          </a:p>
          <a:p>
            <a:pPr lvl="1"/>
            <a:r>
              <a:rPr lang="en-US" dirty="0"/>
              <a:t>Arrange carriage and delivery to specified location</a:t>
            </a:r>
          </a:p>
          <a:p>
            <a:pPr lvl="1"/>
            <a:r>
              <a:rPr lang="en-US" dirty="0"/>
              <a:t>Make </a:t>
            </a:r>
            <a:r>
              <a:rPr lang="en-US" u="sng" dirty="0"/>
              <a:t>available</a:t>
            </a:r>
            <a:r>
              <a:rPr lang="en-US" dirty="0"/>
              <a:t> for unloading</a:t>
            </a:r>
          </a:p>
          <a:p>
            <a:pPr lvl="1"/>
            <a:endParaRPr lang="en-US" dirty="0"/>
          </a:p>
          <a:p>
            <a:r>
              <a:rPr lang="en-US" dirty="0"/>
              <a:t>Buyer responsibilities</a:t>
            </a:r>
          </a:p>
          <a:p>
            <a:pPr lvl="1"/>
            <a:r>
              <a:rPr lang="en-US" dirty="0"/>
              <a:t>Risk transfers when goods available for unloading (unloading is at Buyer’s risk)</a:t>
            </a:r>
          </a:p>
          <a:p>
            <a:pPr lvl="1"/>
            <a:r>
              <a:rPr lang="en-US" dirty="0"/>
              <a:t>Any additional costs (e.g., import duties)</a:t>
            </a:r>
          </a:p>
          <a:p>
            <a:pPr lvl="1"/>
            <a:endParaRPr lang="en-US" dirty="0"/>
          </a:p>
          <a:p>
            <a:r>
              <a:rPr lang="en-US" dirty="0"/>
              <a:t>Insurance: Seller is not obligated to insure goods</a:t>
            </a:r>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18</a:t>
            </a:fld>
            <a:endParaRPr lang="en-US"/>
          </a:p>
        </p:txBody>
      </p:sp>
      <p:pic>
        <p:nvPicPr>
          <p:cNvPr id="13" name="Graphic 12" descr="Modern architecture outline">
            <a:extLst>
              <a:ext uri="{FF2B5EF4-FFF2-40B4-BE49-F238E27FC236}">
                <a16:creationId xmlns:a16="http://schemas.microsoft.com/office/drawing/2014/main" id="{2CBA9AD7-6BEB-52C0-8720-D733B35F1A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14" name="Graphic 13" descr="Modern architecture with solid fill">
            <a:extLst>
              <a:ext uri="{FF2B5EF4-FFF2-40B4-BE49-F238E27FC236}">
                <a16:creationId xmlns:a16="http://schemas.microsoft.com/office/drawing/2014/main" id="{3D58F38D-8238-8002-FE6F-916FE92659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7006" y="2971800"/>
            <a:ext cx="914400" cy="914400"/>
          </a:xfrm>
          <a:prstGeom prst="rect">
            <a:avLst/>
          </a:prstGeom>
        </p:spPr>
      </p:pic>
      <p:pic>
        <p:nvPicPr>
          <p:cNvPr id="15" name="Graphic 14" descr="Truck outline">
            <a:extLst>
              <a:ext uri="{FF2B5EF4-FFF2-40B4-BE49-F238E27FC236}">
                <a16:creationId xmlns:a16="http://schemas.microsoft.com/office/drawing/2014/main" id="{B5A8F919-D496-4356-8CAB-236E26373A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9201" y="3086894"/>
            <a:ext cx="914400" cy="914400"/>
          </a:xfrm>
          <a:prstGeom prst="rect">
            <a:avLst/>
          </a:prstGeom>
        </p:spPr>
      </p:pic>
      <p:cxnSp>
        <p:nvCxnSpPr>
          <p:cNvPr id="16" name="Straight Arrow Connector 15">
            <a:extLst>
              <a:ext uri="{FF2B5EF4-FFF2-40B4-BE49-F238E27FC236}">
                <a16:creationId xmlns:a16="http://schemas.microsoft.com/office/drawing/2014/main" id="{8DA1E670-BC6D-1C65-61F0-F5BC0B1F887D}"/>
              </a:ext>
            </a:extLst>
          </p:cNvPr>
          <p:cNvCxnSpPr/>
          <p:nvPr/>
        </p:nvCxnSpPr>
        <p:spPr>
          <a:xfrm>
            <a:off x="5751871" y="3886200"/>
            <a:ext cx="50095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01BC9ED-A18D-F99D-B10C-6AF51F964C45}"/>
              </a:ext>
            </a:extLst>
          </p:cNvPr>
          <p:cNvSpPr/>
          <p:nvPr/>
        </p:nvSpPr>
        <p:spPr>
          <a:xfrm>
            <a:off x="8691789" y="2971800"/>
            <a:ext cx="1125052" cy="10525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189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Delivered Duty Paid (DDP)</a:t>
            </a:r>
          </a:p>
        </p:txBody>
      </p:sp>
      <p:sp>
        <p:nvSpPr>
          <p:cNvPr id="3" name="Content Placeholder 2">
            <a:extLst>
              <a:ext uri="{FF2B5EF4-FFF2-40B4-BE49-F238E27FC236}">
                <a16:creationId xmlns:a16="http://schemas.microsoft.com/office/drawing/2014/main" id="{7F9868C7-F6CA-5F65-A3C9-71BFC5CC3968}"/>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Seller responsibilities</a:t>
            </a:r>
          </a:p>
          <a:p>
            <a:pPr marL="685800" lvl="1"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effectLst/>
                <a:uLnTx/>
                <a:uFillTx/>
                <a:latin typeface="Calibri" panose="020F0502020204030204"/>
                <a:ea typeface="+mn-ea"/>
                <a:cs typeface="+mn-cs"/>
              </a:rPr>
              <a:t>Arrange carriage and delivery to specified location</a:t>
            </a:r>
          </a:p>
          <a:p>
            <a:pPr marL="685800" lvl="1" indent="-228600">
              <a:lnSpc>
                <a:spcPct val="9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effectLst/>
                <a:uLnTx/>
                <a:uFillTx/>
                <a:latin typeface="Calibri" panose="020F0502020204030204"/>
                <a:ea typeface="+mn-ea"/>
                <a:cs typeface="+mn-cs"/>
              </a:rPr>
              <a:t>Make available for unloading</a:t>
            </a:r>
          </a:p>
          <a:p>
            <a:pPr marL="685800" lvl="1" indent="-228600">
              <a:lnSpc>
                <a:spcPct val="90000"/>
              </a:lnSpc>
              <a:spcBef>
                <a:spcPts val="1000"/>
              </a:spcBef>
              <a:buFont typeface="Arial" panose="020B0604020202020204" pitchFamily="34" charset="0"/>
              <a:buChar char="•"/>
              <a:defRPr/>
            </a:pPr>
            <a:r>
              <a:rPr lang="en-US" sz="2400" dirty="0">
                <a:latin typeface="Calibri" panose="020F0502020204030204"/>
              </a:rPr>
              <a:t>Pay applicable import taxes and duties and ensure import clearance</a:t>
            </a: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Buyer responsibilities</a:t>
            </a:r>
          </a:p>
          <a:p>
            <a:pPr marL="685800" lvl="1" indent="-228600">
              <a:lnSpc>
                <a:spcPct val="90000"/>
              </a:lnSpc>
              <a:spcBef>
                <a:spcPts val="1000"/>
              </a:spcBef>
              <a:buFont typeface="Arial" panose="020B0604020202020204" pitchFamily="34" charset="0"/>
              <a:buChar char="•"/>
              <a:defRPr/>
            </a:pPr>
            <a:r>
              <a:rPr lang="en-US" dirty="0"/>
              <a:t>Risk transfers when goods available for unloading (unloading is at Buyer’s risk)</a:t>
            </a:r>
          </a:p>
          <a:p>
            <a:pPr marL="685800" lvl="1" indent="-228600">
              <a:lnSpc>
                <a:spcPct val="90000"/>
              </a:lnSpc>
              <a:spcBef>
                <a:spcPts val="1000"/>
              </a:spcBef>
              <a:buFont typeface="Arial" panose="020B0604020202020204" pitchFamily="34" charset="0"/>
              <a:buChar char="•"/>
              <a:defRPr/>
            </a:pPr>
            <a:endParaRPr kumimoji="0" lang="en-US" sz="2800" b="0" i="0" u="none" strike="noStrike" kern="1200" cap="none" spc="0" normalizeH="0" baseline="0" noProof="0" dirty="0">
              <a:ln>
                <a:noFill/>
              </a:ln>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panose="020F0502020204030204"/>
                <a:ea typeface="+mn-ea"/>
                <a:cs typeface="+mn-cs"/>
              </a:rPr>
              <a:t>Insurance: Seller is not obligated to insure goods</a:t>
            </a:r>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19</a:t>
            </a:fld>
            <a:endParaRPr lang="en-US"/>
          </a:p>
        </p:txBody>
      </p:sp>
      <p:pic>
        <p:nvPicPr>
          <p:cNvPr id="7" name="Graphic 6" descr="Modern architecture outline">
            <a:extLst>
              <a:ext uri="{FF2B5EF4-FFF2-40B4-BE49-F238E27FC236}">
                <a16:creationId xmlns:a16="http://schemas.microsoft.com/office/drawing/2014/main" id="{81A08D9E-8FBF-3C1A-0B06-2726FA5F8D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8967" y="3429000"/>
            <a:ext cx="914400" cy="914400"/>
          </a:xfrm>
          <a:prstGeom prst="rect">
            <a:avLst/>
          </a:prstGeom>
        </p:spPr>
      </p:pic>
      <p:pic>
        <p:nvPicPr>
          <p:cNvPr id="8" name="Graphic 7" descr="Modern architecture with solid fill">
            <a:extLst>
              <a:ext uri="{FF2B5EF4-FFF2-40B4-BE49-F238E27FC236}">
                <a16:creationId xmlns:a16="http://schemas.microsoft.com/office/drawing/2014/main" id="{0A7E51FD-3A39-A542-DF51-0CCB6C6D39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7173" y="3429000"/>
            <a:ext cx="914400" cy="914400"/>
          </a:xfrm>
          <a:prstGeom prst="rect">
            <a:avLst/>
          </a:prstGeom>
        </p:spPr>
      </p:pic>
      <p:pic>
        <p:nvPicPr>
          <p:cNvPr id="9" name="Graphic 8" descr="Truck outline">
            <a:extLst>
              <a:ext uri="{FF2B5EF4-FFF2-40B4-BE49-F238E27FC236}">
                <a16:creationId xmlns:a16="http://schemas.microsoft.com/office/drawing/2014/main" id="{972545E1-79E8-8BEA-7B85-0DAF4E9932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29368" y="3544094"/>
            <a:ext cx="914400" cy="914400"/>
          </a:xfrm>
          <a:prstGeom prst="rect">
            <a:avLst/>
          </a:prstGeom>
        </p:spPr>
      </p:pic>
      <p:cxnSp>
        <p:nvCxnSpPr>
          <p:cNvPr id="10" name="Straight Arrow Connector 9">
            <a:extLst>
              <a:ext uri="{FF2B5EF4-FFF2-40B4-BE49-F238E27FC236}">
                <a16:creationId xmlns:a16="http://schemas.microsoft.com/office/drawing/2014/main" id="{6D54BCC8-B2CD-C116-25A1-9EAFEE5EA89D}"/>
              </a:ext>
            </a:extLst>
          </p:cNvPr>
          <p:cNvCxnSpPr/>
          <p:nvPr/>
        </p:nvCxnSpPr>
        <p:spPr>
          <a:xfrm>
            <a:off x="5742038" y="4343400"/>
            <a:ext cx="50095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F8B9DD78-6B94-D470-1506-36178DEE736D}"/>
              </a:ext>
            </a:extLst>
          </p:cNvPr>
          <p:cNvSpPr/>
          <p:nvPr/>
        </p:nvSpPr>
        <p:spPr>
          <a:xfrm>
            <a:off x="8681956" y="3429000"/>
            <a:ext cx="1125052" cy="10525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496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7CE623-3801-44C7-9493-ED900B8C7E87}"/>
              </a:ext>
            </a:extLst>
          </p:cNvPr>
          <p:cNvSpPr>
            <a:spLocks noGrp="1"/>
          </p:cNvSpPr>
          <p:nvPr>
            <p:ph type="title"/>
          </p:nvPr>
        </p:nvSpPr>
        <p:spPr/>
        <p:txBody>
          <a:bodyPr/>
          <a:lstStyle/>
          <a:p>
            <a:r>
              <a:rPr lang="en-US" dirty="0"/>
              <a:t>Jason Dickstein</a:t>
            </a:r>
          </a:p>
        </p:txBody>
      </p:sp>
      <p:sp>
        <p:nvSpPr>
          <p:cNvPr id="9" name="Content Placeholder 8">
            <a:extLst>
              <a:ext uri="{FF2B5EF4-FFF2-40B4-BE49-F238E27FC236}">
                <a16:creationId xmlns:a16="http://schemas.microsoft.com/office/drawing/2014/main" id="{88F2F43D-98C9-467B-BCE8-D57B5B98214C}"/>
              </a:ext>
            </a:extLst>
          </p:cNvPr>
          <p:cNvSpPr>
            <a:spLocks noGrp="1"/>
          </p:cNvSpPr>
          <p:nvPr>
            <p:ph sz="half" idx="2"/>
          </p:nvPr>
        </p:nvSpPr>
        <p:spPr/>
        <p:txBody>
          <a:bodyPr>
            <a:normAutofit lnSpcReduction="10000"/>
          </a:bodyPr>
          <a:lstStyle/>
          <a:p>
            <a:r>
              <a:rPr lang="en-US" dirty="0"/>
              <a:t>Aviation attorney since 1992</a:t>
            </a:r>
          </a:p>
          <a:p>
            <a:r>
              <a:rPr lang="en-US" dirty="0"/>
              <a:t>General Counsel to the Aviation Suppliers Association since 1997</a:t>
            </a:r>
          </a:p>
          <a:p>
            <a:r>
              <a:rPr lang="en-US" dirty="0"/>
              <a:t>Our law firm represents and counsels air carriers, manufacturers, repair stations and distributors</a:t>
            </a:r>
          </a:p>
          <a:p>
            <a:r>
              <a:rPr lang="en-US" dirty="0"/>
              <a:t>Advise businesses on transactions in aircraft, engines, inventories and parts</a:t>
            </a:r>
          </a:p>
        </p:txBody>
      </p:sp>
      <p:sp>
        <p:nvSpPr>
          <p:cNvPr id="4" name="Date Placeholder 3">
            <a:extLst>
              <a:ext uri="{FF2B5EF4-FFF2-40B4-BE49-F238E27FC236}">
                <a16:creationId xmlns:a16="http://schemas.microsoft.com/office/drawing/2014/main" id="{5C0695BF-1F02-4C06-8EC1-C798ACC396C8}"/>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00606519-A650-4389-910E-A0C61CF1F8C5}"/>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70C74DC6-D779-4106-BBB5-17EE92E23F70}"/>
              </a:ext>
            </a:extLst>
          </p:cNvPr>
          <p:cNvSpPr>
            <a:spLocks noGrp="1"/>
          </p:cNvSpPr>
          <p:nvPr>
            <p:ph type="sldNum" sz="quarter" idx="12"/>
          </p:nvPr>
        </p:nvSpPr>
        <p:spPr/>
        <p:txBody>
          <a:bodyPr/>
          <a:lstStyle/>
          <a:p>
            <a:fld id="{C574DC93-7031-4ED1-ABE3-4B4A5DF62998}" type="slidenum">
              <a:rPr lang="en-US" smtClean="0"/>
              <a:t>2</a:t>
            </a:fld>
            <a:endParaRPr lang="en-US"/>
          </a:p>
        </p:txBody>
      </p:sp>
      <p:pic>
        <p:nvPicPr>
          <p:cNvPr id="10" name="Picture 1">
            <a:extLst>
              <a:ext uri="{FF2B5EF4-FFF2-40B4-BE49-F238E27FC236}">
                <a16:creationId xmlns:a16="http://schemas.microsoft.com/office/drawing/2014/main" id="{37554DAA-9078-479A-B971-354E8F25E65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253331" y="1825625"/>
            <a:ext cx="41148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0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a:xfrm>
            <a:off x="1041854" y="365125"/>
            <a:ext cx="7111546" cy="1325563"/>
          </a:xfrm>
        </p:spPr>
        <p:txBody>
          <a:bodyPr/>
          <a:lstStyle/>
          <a:p>
            <a:r>
              <a:rPr lang="en-US" dirty="0"/>
              <a:t>Delivered at Place Unloaded (DPU)</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a:bodyPr>
          <a:lstStyle/>
          <a:p>
            <a:r>
              <a:rPr lang="en-US" dirty="0"/>
              <a:t>Seller responsibilities</a:t>
            </a:r>
          </a:p>
          <a:p>
            <a:pPr lvl="1"/>
            <a:r>
              <a:rPr lang="en-US" dirty="0"/>
              <a:t>Arrange carriage and delivery to specified location, </a:t>
            </a:r>
            <a:r>
              <a:rPr lang="en-US" u="sng" dirty="0"/>
              <a:t>including unloading</a:t>
            </a:r>
          </a:p>
          <a:p>
            <a:pPr lvl="1"/>
            <a:endParaRPr lang="en-US" dirty="0"/>
          </a:p>
          <a:p>
            <a:r>
              <a:rPr lang="en-US" dirty="0"/>
              <a:t>Buyer responsibilities</a:t>
            </a:r>
          </a:p>
          <a:p>
            <a:pPr lvl="1"/>
            <a:r>
              <a:rPr lang="en-US" dirty="0"/>
              <a:t>Risk transfers when unloaded</a:t>
            </a:r>
          </a:p>
          <a:p>
            <a:pPr lvl="1"/>
            <a:r>
              <a:rPr lang="en-US" dirty="0"/>
              <a:t>Any additional costs (e.g., import duties)</a:t>
            </a:r>
          </a:p>
          <a:p>
            <a:pPr lvl="1"/>
            <a:endParaRPr lang="en-US" dirty="0"/>
          </a:p>
          <a:p>
            <a:r>
              <a:rPr lang="en-US" dirty="0"/>
              <a:t>Insurance: Seller is not obligated to insure goods (although still responsible until unloaded)</a:t>
            </a:r>
          </a:p>
          <a:p>
            <a:pPr lvl="1"/>
            <a:r>
              <a:rPr lang="en-US" dirty="0"/>
              <a:t>Note: This rule was called Delivered at Terminal (DAT) in Incoterms 2010</a:t>
            </a:r>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20</a:t>
            </a:fld>
            <a:endParaRPr lang="en-US"/>
          </a:p>
        </p:txBody>
      </p:sp>
      <p:pic>
        <p:nvPicPr>
          <p:cNvPr id="8" name="Graphic 7" descr="Modern architecture outline">
            <a:extLst>
              <a:ext uri="{FF2B5EF4-FFF2-40B4-BE49-F238E27FC236}">
                <a16:creationId xmlns:a16="http://schemas.microsoft.com/office/drawing/2014/main" id="{F7C8883E-9BAB-3D7E-115B-F609ED64C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2971800"/>
            <a:ext cx="914400" cy="914400"/>
          </a:xfrm>
          <a:prstGeom prst="rect">
            <a:avLst/>
          </a:prstGeom>
        </p:spPr>
      </p:pic>
      <p:pic>
        <p:nvPicPr>
          <p:cNvPr id="9" name="Graphic 8" descr="Modern architecture with solid fill">
            <a:extLst>
              <a:ext uri="{FF2B5EF4-FFF2-40B4-BE49-F238E27FC236}">
                <a16:creationId xmlns:a16="http://schemas.microsoft.com/office/drawing/2014/main" id="{1AB12B4B-7CAC-4EBC-FBF2-EBDFC3E502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7006" y="2971800"/>
            <a:ext cx="914400" cy="914400"/>
          </a:xfrm>
          <a:prstGeom prst="rect">
            <a:avLst/>
          </a:prstGeom>
        </p:spPr>
      </p:pic>
      <p:pic>
        <p:nvPicPr>
          <p:cNvPr id="10" name="Graphic 9" descr="Truck outline">
            <a:extLst>
              <a:ext uri="{FF2B5EF4-FFF2-40B4-BE49-F238E27FC236}">
                <a16:creationId xmlns:a16="http://schemas.microsoft.com/office/drawing/2014/main" id="{68632879-9D0A-B10A-BAA7-4394DDD631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39201" y="3086894"/>
            <a:ext cx="914400" cy="914400"/>
          </a:xfrm>
          <a:prstGeom prst="rect">
            <a:avLst/>
          </a:prstGeom>
        </p:spPr>
      </p:pic>
      <p:cxnSp>
        <p:nvCxnSpPr>
          <p:cNvPr id="11" name="Straight Arrow Connector 10">
            <a:extLst>
              <a:ext uri="{FF2B5EF4-FFF2-40B4-BE49-F238E27FC236}">
                <a16:creationId xmlns:a16="http://schemas.microsoft.com/office/drawing/2014/main" id="{43AB1AA6-75E7-CA71-88AE-1E806BAF86F1}"/>
              </a:ext>
            </a:extLst>
          </p:cNvPr>
          <p:cNvCxnSpPr/>
          <p:nvPr/>
        </p:nvCxnSpPr>
        <p:spPr>
          <a:xfrm>
            <a:off x="5751871" y="3886200"/>
            <a:ext cx="500953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F55840F-AC2B-119C-F311-DDAD4247A223}"/>
              </a:ext>
            </a:extLst>
          </p:cNvPr>
          <p:cNvSpPr/>
          <p:nvPr/>
        </p:nvSpPr>
        <p:spPr>
          <a:xfrm>
            <a:off x="9662652" y="2971800"/>
            <a:ext cx="1125052" cy="105251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50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B6860-A287-9AC2-AD5E-F75C5AF26E98}"/>
              </a:ext>
            </a:extLst>
          </p:cNvPr>
          <p:cNvSpPr>
            <a:spLocks noGrp="1"/>
          </p:cNvSpPr>
          <p:nvPr>
            <p:ph type="title"/>
          </p:nvPr>
        </p:nvSpPr>
        <p:spPr/>
        <p:txBody>
          <a:bodyPr/>
          <a:lstStyle/>
          <a:p>
            <a:r>
              <a:rPr lang="en-US" dirty="0"/>
              <a:t>Delivery Terms</a:t>
            </a:r>
          </a:p>
        </p:txBody>
      </p:sp>
      <p:graphicFrame>
        <p:nvGraphicFramePr>
          <p:cNvPr id="6" name="Content Placeholder 5">
            <a:extLst>
              <a:ext uri="{FF2B5EF4-FFF2-40B4-BE49-F238E27FC236}">
                <a16:creationId xmlns:a16="http://schemas.microsoft.com/office/drawing/2014/main" id="{1457AA25-D074-5E98-397B-D67846F7A0F2}"/>
              </a:ext>
            </a:extLst>
          </p:cNvPr>
          <p:cNvGraphicFramePr>
            <a:graphicFrameLocks noGrp="1"/>
          </p:cNvGraphicFramePr>
          <p:nvPr>
            <p:ph idx="1"/>
            <p:extLst>
              <p:ext uri="{D42A27DB-BD31-4B8C-83A1-F6EECF244321}">
                <p14:modId xmlns:p14="http://schemas.microsoft.com/office/powerpoint/2010/main" val="1384694999"/>
              </p:ext>
            </p:extLst>
          </p:nvPr>
        </p:nvGraphicFramePr>
        <p:xfrm>
          <a:off x="634546" y="2059791"/>
          <a:ext cx="10515600" cy="417576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4230606189"/>
                    </a:ext>
                  </a:extLst>
                </a:gridCol>
                <a:gridCol w="1314450">
                  <a:extLst>
                    <a:ext uri="{9D8B030D-6E8A-4147-A177-3AD203B41FA5}">
                      <a16:colId xmlns:a16="http://schemas.microsoft.com/office/drawing/2014/main" val="184373366"/>
                    </a:ext>
                  </a:extLst>
                </a:gridCol>
                <a:gridCol w="1314450">
                  <a:extLst>
                    <a:ext uri="{9D8B030D-6E8A-4147-A177-3AD203B41FA5}">
                      <a16:colId xmlns:a16="http://schemas.microsoft.com/office/drawing/2014/main" val="60798525"/>
                    </a:ext>
                  </a:extLst>
                </a:gridCol>
                <a:gridCol w="1314450">
                  <a:extLst>
                    <a:ext uri="{9D8B030D-6E8A-4147-A177-3AD203B41FA5}">
                      <a16:colId xmlns:a16="http://schemas.microsoft.com/office/drawing/2014/main" val="2984914266"/>
                    </a:ext>
                  </a:extLst>
                </a:gridCol>
                <a:gridCol w="1314450">
                  <a:extLst>
                    <a:ext uri="{9D8B030D-6E8A-4147-A177-3AD203B41FA5}">
                      <a16:colId xmlns:a16="http://schemas.microsoft.com/office/drawing/2014/main" val="2633647888"/>
                    </a:ext>
                  </a:extLst>
                </a:gridCol>
                <a:gridCol w="1314450">
                  <a:extLst>
                    <a:ext uri="{9D8B030D-6E8A-4147-A177-3AD203B41FA5}">
                      <a16:colId xmlns:a16="http://schemas.microsoft.com/office/drawing/2014/main" val="583256371"/>
                    </a:ext>
                  </a:extLst>
                </a:gridCol>
                <a:gridCol w="1314450">
                  <a:extLst>
                    <a:ext uri="{9D8B030D-6E8A-4147-A177-3AD203B41FA5}">
                      <a16:colId xmlns:a16="http://schemas.microsoft.com/office/drawing/2014/main" val="3485990041"/>
                    </a:ext>
                  </a:extLst>
                </a:gridCol>
                <a:gridCol w="1314450">
                  <a:extLst>
                    <a:ext uri="{9D8B030D-6E8A-4147-A177-3AD203B41FA5}">
                      <a16:colId xmlns:a16="http://schemas.microsoft.com/office/drawing/2014/main" val="3301469650"/>
                    </a:ext>
                  </a:extLst>
                </a:gridCol>
              </a:tblGrid>
              <a:tr h="0">
                <a:tc>
                  <a:txBody>
                    <a:bodyPr/>
                    <a:lstStyle/>
                    <a:p>
                      <a:endParaRPr lang="en-US"/>
                    </a:p>
                  </a:txBody>
                  <a:tcPr/>
                </a:tc>
                <a:tc>
                  <a:txBody>
                    <a:bodyPr/>
                    <a:lstStyle/>
                    <a:p>
                      <a:r>
                        <a:rPr lang="en-US" dirty="0"/>
                        <a:t>EXW</a:t>
                      </a:r>
                    </a:p>
                  </a:txBody>
                  <a:tcPr/>
                </a:tc>
                <a:tc>
                  <a:txBody>
                    <a:bodyPr/>
                    <a:lstStyle/>
                    <a:p>
                      <a:r>
                        <a:rPr lang="en-US" dirty="0"/>
                        <a:t>FCA</a:t>
                      </a:r>
                    </a:p>
                  </a:txBody>
                  <a:tcPr/>
                </a:tc>
                <a:tc>
                  <a:txBody>
                    <a:bodyPr/>
                    <a:lstStyle/>
                    <a:p>
                      <a:r>
                        <a:rPr lang="en-US" dirty="0"/>
                        <a:t>CPT</a:t>
                      </a:r>
                    </a:p>
                  </a:txBody>
                  <a:tcPr/>
                </a:tc>
                <a:tc>
                  <a:txBody>
                    <a:bodyPr/>
                    <a:lstStyle/>
                    <a:p>
                      <a:r>
                        <a:rPr lang="en-US" dirty="0"/>
                        <a:t>CIP</a:t>
                      </a:r>
                    </a:p>
                  </a:txBody>
                  <a:tcPr/>
                </a:tc>
                <a:tc>
                  <a:txBody>
                    <a:bodyPr/>
                    <a:lstStyle/>
                    <a:p>
                      <a:r>
                        <a:rPr lang="en-US" dirty="0"/>
                        <a:t>DAP</a:t>
                      </a:r>
                    </a:p>
                  </a:txBody>
                  <a:tcPr/>
                </a:tc>
                <a:tc>
                  <a:txBody>
                    <a:bodyPr/>
                    <a:lstStyle/>
                    <a:p>
                      <a:r>
                        <a:rPr lang="en-US" dirty="0"/>
                        <a:t>DDP</a:t>
                      </a:r>
                    </a:p>
                  </a:txBody>
                  <a:tcPr/>
                </a:tc>
                <a:tc>
                  <a:txBody>
                    <a:bodyPr/>
                    <a:lstStyle/>
                    <a:p>
                      <a:r>
                        <a:rPr lang="en-US" dirty="0"/>
                        <a:t>DPU</a:t>
                      </a:r>
                    </a:p>
                  </a:txBody>
                  <a:tcPr/>
                </a:tc>
                <a:extLst>
                  <a:ext uri="{0D108BD9-81ED-4DB2-BD59-A6C34878D82A}">
                    <a16:rowId xmlns:a16="http://schemas.microsoft.com/office/drawing/2014/main" val="3851550353"/>
                  </a:ext>
                </a:extLst>
              </a:tr>
              <a:tr h="370840">
                <a:tc>
                  <a:txBody>
                    <a:bodyPr/>
                    <a:lstStyle/>
                    <a:p>
                      <a:r>
                        <a:rPr lang="en-US" dirty="0"/>
                        <a:t>Delivery</a:t>
                      </a:r>
                    </a:p>
                  </a:txBody>
                  <a:tcPr/>
                </a:tc>
                <a:tc>
                  <a:txBody>
                    <a:bodyPr/>
                    <a:lstStyle/>
                    <a:p>
                      <a:r>
                        <a:rPr lang="en-US" sz="1400" dirty="0"/>
                        <a:t>Placed at a named spot for buyer’s retrieval, ready to be loaded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Placed at a named spot for buyer’s retrieval; if that spot is the seller’s premises then delivery is complete upon loading</a:t>
                      </a:r>
                    </a:p>
                  </a:txBody>
                  <a:tcPr/>
                </a:tc>
                <a:tc>
                  <a:txBody>
                    <a:bodyPr/>
                    <a:lstStyle/>
                    <a:p>
                      <a:r>
                        <a:rPr lang="en-US" sz="1400" dirty="0"/>
                        <a:t>Provided to the named carrier or by procuring goods handed to carrier</a:t>
                      </a:r>
                    </a:p>
                  </a:txBody>
                  <a:tcPr/>
                </a:tc>
                <a:tc>
                  <a:txBody>
                    <a:bodyPr/>
                    <a:lstStyle/>
                    <a:p>
                      <a:r>
                        <a:rPr lang="en-US" sz="1400" dirty="0"/>
                        <a:t>Provided to the named carrier or by procuring goods handed to carrier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Arrived at a named spot, ready to be unloaded</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Arrived at a named spot, ready to be unloaded</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Arrived at a named spot, unloaded, and ready to be retrieved by buyer</a:t>
                      </a:r>
                    </a:p>
                  </a:txBody>
                  <a:tcPr/>
                </a:tc>
                <a:extLst>
                  <a:ext uri="{0D108BD9-81ED-4DB2-BD59-A6C34878D82A}">
                    <a16:rowId xmlns:a16="http://schemas.microsoft.com/office/drawing/2014/main" val="247984774"/>
                  </a:ext>
                </a:extLst>
              </a:tr>
              <a:tr h="370840">
                <a:tc>
                  <a:txBody>
                    <a:bodyPr/>
                    <a:lstStyle/>
                    <a:p>
                      <a:r>
                        <a:rPr lang="en-US" dirty="0"/>
                        <a:t>When Does Buyer Take Delivery?</a:t>
                      </a:r>
                    </a:p>
                  </a:txBody>
                  <a:tcPr/>
                </a:tc>
                <a:tc>
                  <a:txBody>
                    <a:bodyPr/>
                    <a:lstStyle/>
                    <a:p>
                      <a:r>
                        <a:rPr lang="en-US" sz="1400" dirty="0"/>
                        <a:t>When “delivered” and notice given to Buyer</a:t>
                      </a:r>
                    </a:p>
                  </a:txBody>
                  <a:tcPr/>
                </a:tc>
                <a:tc>
                  <a:txBody>
                    <a:bodyPr/>
                    <a:lstStyle/>
                    <a:p>
                      <a:r>
                        <a:rPr lang="en-US" sz="1400" dirty="0"/>
                        <a:t>When “delivered;” Buyer required to receive the goods from carrier at destination</a:t>
                      </a:r>
                    </a:p>
                  </a:txBody>
                  <a:tcPr/>
                </a:tc>
                <a:tc>
                  <a:txBody>
                    <a:bodyPr/>
                    <a:lstStyle/>
                    <a:p>
                      <a:r>
                        <a:rPr lang="en-US" sz="1400" dirty="0"/>
                        <a:t>When “delivered;” Buyer required to receive the goods from carrier at destination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“delivered” </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“delivered” </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“delivered” </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“delivered” </a:t>
                      </a:r>
                    </a:p>
                  </a:txBody>
                  <a:tcPr/>
                </a:tc>
                <a:extLst>
                  <a:ext uri="{0D108BD9-81ED-4DB2-BD59-A6C34878D82A}">
                    <a16:rowId xmlns:a16="http://schemas.microsoft.com/office/drawing/2014/main" val="560907836"/>
                  </a:ext>
                </a:extLst>
              </a:tr>
            </a:tbl>
          </a:graphicData>
        </a:graphic>
      </p:graphicFrame>
    </p:spTree>
    <p:extLst>
      <p:ext uri="{BB962C8B-B14F-4D97-AF65-F5344CB8AC3E}">
        <p14:creationId xmlns:p14="http://schemas.microsoft.com/office/powerpoint/2010/main" val="142986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B6860-A287-9AC2-AD5E-F75C5AF26E98}"/>
              </a:ext>
            </a:extLst>
          </p:cNvPr>
          <p:cNvSpPr>
            <a:spLocks noGrp="1"/>
          </p:cNvSpPr>
          <p:nvPr>
            <p:ph type="title"/>
          </p:nvPr>
        </p:nvSpPr>
        <p:spPr>
          <a:xfrm>
            <a:off x="1041854" y="365125"/>
            <a:ext cx="7118920" cy="1325563"/>
          </a:xfrm>
        </p:spPr>
        <p:txBody>
          <a:bodyPr/>
          <a:lstStyle/>
          <a:p>
            <a:r>
              <a:rPr lang="en-US" dirty="0"/>
              <a:t>Transfer of Risk / Export Clearance</a:t>
            </a:r>
          </a:p>
        </p:txBody>
      </p:sp>
      <p:graphicFrame>
        <p:nvGraphicFramePr>
          <p:cNvPr id="6" name="Content Placeholder 5">
            <a:extLst>
              <a:ext uri="{FF2B5EF4-FFF2-40B4-BE49-F238E27FC236}">
                <a16:creationId xmlns:a16="http://schemas.microsoft.com/office/drawing/2014/main" id="{1457AA25-D074-5E98-397B-D67846F7A0F2}"/>
              </a:ext>
            </a:extLst>
          </p:cNvPr>
          <p:cNvGraphicFramePr>
            <a:graphicFrameLocks noGrp="1"/>
          </p:cNvGraphicFramePr>
          <p:nvPr>
            <p:ph idx="1"/>
            <p:extLst>
              <p:ext uri="{D42A27DB-BD31-4B8C-83A1-F6EECF244321}">
                <p14:modId xmlns:p14="http://schemas.microsoft.com/office/powerpoint/2010/main" val="408494017"/>
              </p:ext>
            </p:extLst>
          </p:nvPr>
        </p:nvGraphicFramePr>
        <p:xfrm>
          <a:off x="645954" y="1958191"/>
          <a:ext cx="10515600" cy="439420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4230606189"/>
                    </a:ext>
                  </a:extLst>
                </a:gridCol>
                <a:gridCol w="1314450">
                  <a:extLst>
                    <a:ext uri="{9D8B030D-6E8A-4147-A177-3AD203B41FA5}">
                      <a16:colId xmlns:a16="http://schemas.microsoft.com/office/drawing/2014/main" val="184373366"/>
                    </a:ext>
                  </a:extLst>
                </a:gridCol>
                <a:gridCol w="1314450">
                  <a:extLst>
                    <a:ext uri="{9D8B030D-6E8A-4147-A177-3AD203B41FA5}">
                      <a16:colId xmlns:a16="http://schemas.microsoft.com/office/drawing/2014/main" val="60798525"/>
                    </a:ext>
                  </a:extLst>
                </a:gridCol>
                <a:gridCol w="1314450">
                  <a:extLst>
                    <a:ext uri="{9D8B030D-6E8A-4147-A177-3AD203B41FA5}">
                      <a16:colId xmlns:a16="http://schemas.microsoft.com/office/drawing/2014/main" val="2984914266"/>
                    </a:ext>
                  </a:extLst>
                </a:gridCol>
                <a:gridCol w="1314450">
                  <a:extLst>
                    <a:ext uri="{9D8B030D-6E8A-4147-A177-3AD203B41FA5}">
                      <a16:colId xmlns:a16="http://schemas.microsoft.com/office/drawing/2014/main" val="2633647888"/>
                    </a:ext>
                  </a:extLst>
                </a:gridCol>
                <a:gridCol w="1314450">
                  <a:extLst>
                    <a:ext uri="{9D8B030D-6E8A-4147-A177-3AD203B41FA5}">
                      <a16:colId xmlns:a16="http://schemas.microsoft.com/office/drawing/2014/main" val="583256371"/>
                    </a:ext>
                  </a:extLst>
                </a:gridCol>
                <a:gridCol w="1314450">
                  <a:extLst>
                    <a:ext uri="{9D8B030D-6E8A-4147-A177-3AD203B41FA5}">
                      <a16:colId xmlns:a16="http://schemas.microsoft.com/office/drawing/2014/main" val="3485990041"/>
                    </a:ext>
                  </a:extLst>
                </a:gridCol>
                <a:gridCol w="1314450">
                  <a:extLst>
                    <a:ext uri="{9D8B030D-6E8A-4147-A177-3AD203B41FA5}">
                      <a16:colId xmlns:a16="http://schemas.microsoft.com/office/drawing/2014/main" val="3301469650"/>
                    </a:ext>
                  </a:extLst>
                </a:gridCol>
              </a:tblGrid>
              <a:tr h="370840">
                <a:tc>
                  <a:txBody>
                    <a:bodyPr/>
                    <a:lstStyle/>
                    <a:p>
                      <a:endParaRPr lang="en-US" dirty="0"/>
                    </a:p>
                  </a:txBody>
                  <a:tcPr/>
                </a:tc>
                <a:tc>
                  <a:txBody>
                    <a:bodyPr/>
                    <a:lstStyle/>
                    <a:p>
                      <a:r>
                        <a:rPr lang="en-US" dirty="0"/>
                        <a:t>EXW</a:t>
                      </a:r>
                    </a:p>
                  </a:txBody>
                  <a:tcPr/>
                </a:tc>
                <a:tc>
                  <a:txBody>
                    <a:bodyPr/>
                    <a:lstStyle/>
                    <a:p>
                      <a:r>
                        <a:rPr lang="en-US" dirty="0"/>
                        <a:t>FCA</a:t>
                      </a:r>
                    </a:p>
                  </a:txBody>
                  <a:tcPr/>
                </a:tc>
                <a:tc>
                  <a:txBody>
                    <a:bodyPr/>
                    <a:lstStyle/>
                    <a:p>
                      <a:r>
                        <a:rPr lang="en-US" dirty="0"/>
                        <a:t>CPT</a:t>
                      </a:r>
                    </a:p>
                  </a:txBody>
                  <a:tcPr/>
                </a:tc>
                <a:tc>
                  <a:txBody>
                    <a:bodyPr/>
                    <a:lstStyle/>
                    <a:p>
                      <a:r>
                        <a:rPr lang="en-US" dirty="0"/>
                        <a:t>CIP</a:t>
                      </a:r>
                    </a:p>
                  </a:txBody>
                  <a:tcPr/>
                </a:tc>
                <a:tc>
                  <a:txBody>
                    <a:bodyPr/>
                    <a:lstStyle/>
                    <a:p>
                      <a:r>
                        <a:rPr lang="en-US" dirty="0"/>
                        <a:t>DAP</a:t>
                      </a:r>
                    </a:p>
                  </a:txBody>
                  <a:tcPr/>
                </a:tc>
                <a:tc>
                  <a:txBody>
                    <a:bodyPr/>
                    <a:lstStyle/>
                    <a:p>
                      <a:r>
                        <a:rPr lang="en-US" dirty="0"/>
                        <a:t>DDP</a:t>
                      </a:r>
                    </a:p>
                  </a:txBody>
                  <a:tcPr/>
                </a:tc>
                <a:tc>
                  <a:txBody>
                    <a:bodyPr/>
                    <a:lstStyle/>
                    <a:p>
                      <a:r>
                        <a:rPr lang="en-US" dirty="0"/>
                        <a:t>DPU</a:t>
                      </a:r>
                    </a:p>
                  </a:txBody>
                  <a:tcPr/>
                </a:tc>
                <a:extLst>
                  <a:ext uri="{0D108BD9-81ED-4DB2-BD59-A6C34878D82A}">
                    <a16:rowId xmlns:a16="http://schemas.microsoft.com/office/drawing/2014/main" val="3851550353"/>
                  </a:ext>
                </a:extLst>
              </a:tr>
              <a:tr h="370840">
                <a:tc>
                  <a:txBody>
                    <a:bodyPr/>
                    <a:lstStyle/>
                    <a:p>
                      <a:r>
                        <a:rPr lang="en-US" dirty="0"/>
                        <a:t>Risk of Loss Transfers</a:t>
                      </a:r>
                    </a:p>
                  </a:txBody>
                  <a:tcPr/>
                </a:tc>
                <a:tc>
                  <a:txBody>
                    <a:bodyPr/>
                    <a:lstStyle/>
                    <a:p>
                      <a:r>
                        <a:rPr lang="en-US" sz="1400" dirty="0"/>
                        <a:t>Buyer bears all risk of loss from “delivery”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Buyer bears all risk of loss from “delivery;” if carrier fails to pick up goods, then buyer bears all risks of identified goods after the pick-up period has ended</a:t>
                      </a:r>
                    </a:p>
                  </a:txBody>
                  <a:tcPr/>
                </a:tc>
                <a:tc gridSpan="5">
                  <a:txBody>
                    <a:bodyPr/>
                    <a:lstStyle/>
                    <a:p>
                      <a:r>
                        <a:rPr lang="en-US" sz="1400" dirty="0"/>
                        <a:t>Buyer bears all risk of loss from “delivery;” if Buyer fails to fulfill its export or import clearance obligations, then  it bears all risks of loss; Buyer must typically provide notice of named destination</a:t>
                      </a: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dirty="0"/>
                    </a:p>
                  </a:txBody>
                  <a:tcPr/>
                </a:tc>
                <a:extLst>
                  <a:ext uri="{0D108BD9-81ED-4DB2-BD59-A6C34878D82A}">
                    <a16:rowId xmlns:a16="http://schemas.microsoft.com/office/drawing/2014/main" val="247984774"/>
                  </a:ext>
                </a:extLst>
              </a:tr>
              <a:tr h="370840">
                <a:tc>
                  <a:txBody>
                    <a:bodyPr/>
                    <a:lstStyle/>
                    <a:p>
                      <a:r>
                        <a:rPr lang="en-US" dirty="0"/>
                        <a:t>Export Clearance</a:t>
                      </a:r>
                    </a:p>
                  </a:txBody>
                  <a:tcPr/>
                </a:tc>
                <a:tc>
                  <a:txBody>
                    <a:bodyPr/>
                    <a:lstStyle/>
                    <a:p>
                      <a:r>
                        <a:rPr lang="en-US" sz="1400" dirty="0"/>
                        <a:t>Buyer’s responsibility; Seller assists at Buyer’s request, risk and cost </a:t>
                      </a:r>
                    </a:p>
                  </a:txBody>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Seller’s responsibility; Buyer assists at Seller’s request, risk and cost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560907836"/>
                  </a:ext>
                </a:extLst>
              </a:tr>
            </a:tbl>
          </a:graphicData>
        </a:graphic>
      </p:graphicFrame>
    </p:spTree>
    <p:extLst>
      <p:ext uri="{BB962C8B-B14F-4D97-AF65-F5344CB8AC3E}">
        <p14:creationId xmlns:p14="http://schemas.microsoft.com/office/powerpoint/2010/main" val="170548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F95A-CD3B-4BF1-2FF6-5E4A8CFA280D}"/>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FE59FDE3-AEE8-994B-A023-5BE8148AC295}"/>
              </a:ext>
            </a:extLst>
          </p:cNvPr>
          <p:cNvSpPr>
            <a:spLocks noGrp="1"/>
          </p:cNvSpPr>
          <p:nvPr>
            <p:ph idx="1"/>
          </p:nvPr>
        </p:nvSpPr>
        <p:spPr/>
        <p:txBody>
          <a:bodyPr/>
          <a:lstStyle/>
          <a:p>
            <a:r>
              <a:rPr lang="en-US" dirty="0"/>
              <a:t>Seller and Buyer agree to buy an engine</a:t>
            </a:r>
          </a:p>
          <a:p>
            <a:r>
              <a:rPr lang="en-US" dirty="0"/>
              <a:t>They agree that risk of loss should pass when the engine arrives at the Seller’s facility, and that risk of unloading loss should be borne by the buyer</a:t>
            </a:r>
          </a:p>
          <a:p>
            <a:r>
              <a:rPr lang="en-US" dirty="0"/>
              <a:t>Which incoterm should they reference?</a:t>
            </a:r>
          </a:p>
        </p:txBody>
      </p:sp>
      <p:sp>
        <p:nvSpPr>
          <p:cNvPr id="4" name="Date Placeholder 3">
            <a:extLst>
              <a:ext uri="{FF2B5EF4-FFF2-40B4-BE49-F238E27FC236}">
                <a16:creationId xmlns:a16="http://schemas.microsoft.com/office/drawing/2014/main" id="{5B94E5D4-D4DC-D4B7-AA51-D82F9E444FA9}"/>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515E1801-8135-491B-5990-C6C8D595BC80}"/>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48F3F6D4-23EB-C7FA-9995-E49423BEA2BD}"/>
              </a:ext>
            </a:extLst>
          </p:cNvPr>
          <p:cNvSpPr>
            <a:spLocks noGrp="1"/>
          </p:cNvSpPr>
          <p:nvPr>
            <p:ph type="sldNum" sz="quarter" idx="12"/>
          </p:nvPr>
        </p:nvSpPr>
        <p:spPr/>
        <p:txBody>
          <a:bodyPr/>
          <a:lstStyle/>
          <a:p>
            <a:fld id="{D0DD2322-01AD-4802-AECD-673054E570D1}" type="slidenum">
              <a:rPr lang="en-US" smtClean="0"/>
              <a:pPr/>
              <a:t>23</a:t>
            </a:fld>
            <a:endParaRPr lang="en-US"/>
          </a:p>
        </p:txBody>
      </p:sp>
    </p:spTree>
    <p:extLst>
      <p:ext uri="{BB962C8B-B14F-4D97-AF65-F5344CB8AC3E}">
        <p14:creationId xmlns:p14="http://schemas.microsoft.com/office/powerpoint/2010/main" val="329596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F95A-CD3B-4BF1-2FF6-5E4A8CFA280D}"/>
              </a:ext>
            </a:extLst>
          </p:cNvPr>
          <p:cNvSpPr>
            <a:spLocks noGrp="1"/>
          </p:cNvSpPr>
          <p:nvPr>
            <p:ph type="title"/>
          </p:nvPr>
        </p:nvSpPr>
        <p:spPr/>
        <p:txBody>
          <a:bodyPr/>
          <a:lstStyle/>
          <a:p>
            <a:r>
              <a:rPr lang="en-US" dirty="0"/>
              <a:t>Exercise</a:t>
            </a:r>
          </a:p>
        </p:txBody>
      </p:sp>
      <p:sp>
        <p:nvSpPr>
          <p:cNvPr id="3" name="Content Placeholder 2">
            <a:extLst>
              <a:ext uri="{FF2B5EF4-FFF2-40B4-BE49-F238E27FC236}">
                <a16:creationId xmlns:a16="http://schemas.microsoft.com/office/drawing/2014/main" id="{FE59FDE3-AEE8-994B-A023-5BE8148AC295}"/>
              </a:ext>
            </a:extLst>
          </p:cNvPr>
          <p:cNvSpPr>
            <a:spLocks noGrp="1"/>
          </p:cNvSpPr>
          <p:nvPr>
            <p:ph idx="1"/>
          </p:nvPr>
        </p:nvSpPr>
        <p:spPr/>
        <p:txBody>
          <a:bodyPr/>
          <a:lstStyle/>
          <a:p>
            <a:r>
              <a:rPr lang="en-US" dirty="0"/>
              <a:t>Seller and Buyer agree to buy an engine</a:t>
            </a:r>
          </a:p>
          <a:p>
            <a:r>
              <a:rPr lang="en-US" dirty="0"/>
              <a:t>They agree that risk of loss should pass when the engine arrives at the Seller’s facility, and that risk of unloading loss should be borne by the buyer</a:t>
            </a:r>
          </a:p>
          <a:p>
            <a:r>
              <a:rPr lang="en-US" dirty="0"/>
              <a:t>Which incoterm should they reference?</a:t>
            </a:r>
          </a:p>
          <a:p>
            <a:endParaRPr lang="en-US" dirty="0"/>
          </a:p>
          <a:p>
            <a:r>
              <a:rPr lang="en-US" dirty="0"/>
              <a:t>DAP or DDP</a:t>
            </a:r>
          </a:p>
          <a:p>
            <a:r>
              <a:rPr lang="en-US" dirty="0"/>
              <a:t>The difference is that under DDP, Seller is responsible for import tariffs and import clearance</a:t>
            </a:r>
          </a:p>
        </p:txBody>
      </p:sp>
      <p:sp>
        <p:nvSpPr>
          <p:cNvPr id="4" name="Date Placeholder 3">
            <a:extLst>
              <a:ext uri="{FF2B5EF4-FFF2-40B4-BE49-F238E27FC236}">
                <a16:creationId xmlns:a16="http://schemas.microsoft.com/office/drawing/2014/main" id="{5B94E5D4-D4DC-D4B7-AA51-D82F9E444FA9}"/>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515E1801-8135-491B-5990-C6C8D595BC80}"/>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48F3F6D4-23EB-C7FA-9995-E49423BEA2BD}"/>
              </a:ext>
            </a:extLst>
          </p:cNvPr>
          <p:cNvSpPr>
            <a:spLocks noGrp="1"/>
          </p:cNvSpPr>
          <p:nvPr>
            <p:ph type="sldNum" sz="quarter" idx="12"/>
          </p:nvPr>
        </p:nvSpPr>
        <p:spPr/>
        <p:txBody>
          <a:bodyPr/>
          <a:lstStyle/>
          <a:p>
            <a:fld id="{D0DD2322-01AD-4802-AECD-673054E570D1}" type="slidenum">
              <a:rPr lang="en-US" smtClean="0"/>
              <a:pPr/>
              <a:t>24</a:t>
            </a:fld>
            <a:endParaRPr lang="en-US"/>
          </a:p>
        </p:txBody>
      </p:sp>
    </p:spTree>
    <p:extLst>
      <p:ext uri="{BB962C8B-B14F-4D97-AF65-F5344CB8AC3E}">
        <p14:creationId xmlns:p14="http://schemas.microsoft.com/office/powerpoint/2010/main" val="289893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B38E-97B3-4ADB-AE75-22E7AF66F88E}"/>
              </a:ext>
            </a:extLst>
          </p:cNvPr>
          <p:cNvSpPr>
            <a:spLocks noGrp="1"/>
          </p:cNvSpPr>
          <p:nvPr>
            <p:ph type="title"/>
          </p:nvPr>
        </p:nvSpPr>
        <p:spPr>
          <a:xfrm>
            <a:off x="1041854" y="365125"/>
            <a:ext cx="7111546" cy="1325563"/>
          </a:xfrm>
        </p:spPr>
        <p:txBody>
          <a:bodyPr/>
          <a:lstStyle/>
          <a:p>
            <a:r>
              <a:rPr lang="en-US" dirty="0"/>
              <a:t>Incoterms 2010 vs. Incoterms 2020</a:t>
            </a:r>
          </a:p>
        </p:txBody>
      </p:sp>
      <p:sp>
        <p:nvSpPr>
          <p:cNvPr id="3" name="Content Placeholder 2">
            <a:extLst>
              <a:ext uri="{FF2B5EF4-FFF2-40B4-BE49-F238E27FC236}">
                <a16:creationId xmlns:a16="http://schemas.microsoft.com/office/drawing/2014/main" id="{980BB1CA-0D3B-4863-9153-DEAFCB2BE75F}"/>
              </a:ext>
            </a:extLst>
          </p:cNvPr>
          <p:cNvSpPr>
            <a:spLocks noGrp="1"/>
          </p:cNvSpPr>
          <p:nvPr>
            <p:ph idx="1"/>
          </p:nvPr>
        </p:nvSpPr>
        <p:spPr/>
        <p:txBody>
          <a:bodyPr>
            <a:normAutofit fontScale="92500" lnSpcReduction="10000"/>
          </a:bodyPr>
          <a:lstStyle/>
          <a:p>
            <a:r>
              <a:rPr lang="en-US" dirty="0"/>
              <a:t>Some minor changes</a:t>
            </a:r>
          </a:p>
          <a:p>
            <a:pPr lvl="1"/>
            <a:r>
              <a:rPr lang="en-US" dirty="0"/>
              <a:t>Delivered at Terminal (DAT) changed to Delivered at Place Unloaded (DPU)</a:t>
            </a:r>
          </a:p>
          <a:p>
            <a:pPr lvl="2"/>
            <a:r>
              <a:rPr lang="en-US" dirty="0"/>
              <a:t>Practical rule is the same</a:t>
            </a:r>
          </a:p>
          <a:p>
            <a:pPr lvl="1"/>
            <a:r>
              <a:rPr lang="en-US" dirty="0"/>
              <a:t>Carriage and Insurance Paid (CIP) now requires insurance for fire/explosion, sinking, jettison, </a:t>
            </a:r>
            <a:r>
              <a:rPr lang="en-US" u="sng" dirty="0"/>
              <a:t>breakage/theft</a:t>
            </a:r>
            <a:r>
              <a:rPr lang="en-US" dirty="0"/>
              <a:t>, </a:t>
            </a:r>
            <a:r>
              <a:rPr lang="en-US" u="sng" dirty="0"/>
              <a:t>washing overboard</a:t>
            </a:r>
            <a:r>
              <a:rPr lang="en-US" dirty="0"/>
              <a:t>. Underlined coverage was new for 2020.  </a:t>
            </a:r>
          </a:p>
          <a:p>
            <a:pPr lvl="1"/>
            <a:r>
              <a:rPr lang="en-US" dirty="0"/>
              <a:t>Cost Insurance and Freight requires only fire/explosion, sinking, jettison (unchanged).</a:t>
            </a:r>
          </a:p>
          <a:p>
            <a:r>
              <a:rPr lang="en-US" dirty="0"/>
              <a:t>You can use whatever version you want but you must specify</a:t>
            </a:r>
          </a:p>
          <a:p>
            <a:pPr lvl="1"/>
            <a:r>
              <a:rPr lang="en-US" dirty="0"/>
              <a:t>E.g., EXW 2010; FCA 2020</a:t>
            </a:r>
          </a:p>
          <a:p>
            <a:pPr lvl="1"/>
            <a:r>
              <a:rPr lang="en-US" dirty="0"/>
              <a:t>The ability to rely on prior terms can be useful if you have standard terms you are already comfortable with and have procedures in place based on your existing standard terms</a:t>
            </a:r>
          </a:p>
          <a:p>
            <a:pPr lvl="1"/>
            <a:endParaRPr lang="en-US" dirty="0"/>
          </a:p>
          <a:p>
            <a:pPr lvl="1"/>
            <a:endParaRPr lang="en-US" dirty="0"/>
          </a:p>
        </p:txBody>
      </p:sp>
      <p:sp>
        <p:nvSpPr>
          <p:cNvPr id="4" name="Date Placeholder 3">
            <a:extLst>
              <a:ext uri="{FF2B5EF4-FFF2-40B4-BE49-F238E27FC236}">
                <a16:creationId xmlns:a16="http://schemas.microsoft.com/office/drawing/2014/main" id="{822EB20B-A7B7-4766-96F7-155548E868A3}"/>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D787B457-8D0B-4B44-B20F-C3D60BC7FEC9}"/>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38878600-64CD-4B89-9C20-F3C130DA43B5}"/>
              </a:ext>
            </a:extLst>
          </p:cNvPr>
          <p:cNvSpPr>
            <a:spLocks noGrp="1"/>
          </p:cNvSpPr>
          <p:nvPr>
            <p:ph type="sldNum" sz="quarter" idx="12"/>
          </p:nvPr>
        </p:nvSpPr>
        <p:spPr/>
        <p:txBody>
          <a:bodyPr/>
          <a:lstStyle/>
          <a:p>
            <a:fld id="{C574DC93-7031-4ED1-ABE3-4B4A5DF62998}" type="slidenum">
              <a:rPr lang="en-US" smtClean="0"/>
              <a:t>25</a:t>
            </a:fld>
            <a:endParaRPr lang="en-US"/>
          </a:p>
        </p:txBody>
      </p:sp>
    </p:spTree>
    <p:extLst>
      <p:ext uri="{BB962C8B-B14F-4D97-AF65-F5344CB8AC3E}">
        <p14:creationId xmlns:p14="http://schemas.microsoft.com/office/powerpoint/2010/main" val="1554067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18F3-273F-45B0-A355-93EE76EF8B89}"/>
              </a:ext>
            </a:extLst>
          </p:cNvPr>
          <p:cNvSpPr>
            <a:spLocks noGrp="1"/>
          </p:cNvSpPr>
          <p:nvPr>
            <p:ph type="title"/>
          </p:nvPr>
        </p:nvSpPr>
        <p:spPr>
          <a:xfrm>
            <a:off x="1041854" y="365125"/>
            <a:ext cx="7256572" cy="1325563"/>
          </a:xfrm>
        </p:spPr>
        <p:txBody>
          <a:bodyPr/>
          <a:lstStyle/>
          <a:p>
            <a:r>
              <a:rPr lang="en-US" dirty="0"/>
              <a:t>Uniform Commercial Code (UCC)</a:t>
            </a:r>
          </a:p>
        </p:txBody>
      </p:sp>
      <p:sp>
        <p:nvSpPr>
          <p:cNvPr id="3" name="Content Placeholder 2">
            <a:extLst>
              <a:ext uri="{FF2B5EF4-FFF2-40B4-BE49-F238E27FC236}">
                <a16:creationId xmlns:a16="http://schemas.microsoft.com/office/drawing/2014/main" id="{AD09B784-C350-41F0-8737-5DC48FDB37A5}"/>
              </a:ext>
            </a:extLst>
          </p:cNvPr>
          <p:cNvSpPr>
            <a:spLocks noGrp="1"/>
          </p:cNvSpPr>
          <p:nvPr>
            <p:ph idx="1"/>
          </p:nvPr>
        </p:nvSpPr>
        <p:spPr/>
        <p:txBody>
          <a:bodyPr/>
          <a:lstStyle/>
          <a:p>
            <a:r>
              <a:rPr lang="en-US" dirty="0"/>
              <a:t>Incoterms can be used for purely domestic shipments as well, because they are commercial in nature</a:t>
            </a:r>
          </a:p>
          <a:p>
            <a:r>
              <a:rPr lang="en-US" dirty="0"/>
              <a:t>The UCC is unique to the U.S. and is adopted at the state level</a:t>
            </a:r>
          </a:p>
          <a:p>
            <a:pPr lvl="1"/>
            <a:r>
              <a:rPr lang="en-US" dirty="0"/>
              <a:t>UCC terms may be cited in contracts but the UCC also has the force of law where it is adopted.</a:t>
            </a:r>
          </a:p>
          <a:p>
            <a:pPr lvl="1"/>
            <a:r>
              <a:rPr lang="en-US" dirty="0"/>
              <a:t>UCC is not federal law but uniformity results in consistency of interpretation	</a:t>
            </a:r>
          </a:p>
          <a:p>
            <a:pPr lvl="1"/>
            <a:r>
              <a:rPr lang="en-US" dirty="0"/>
              <a:t>BEWARE OF SIMILAR TERMS: </a:t>
            </a:r>
            <a:r>
              <a:rPr lang="en-US" b="1" dirty="0"/>
              <a:t>FOB</a:t>
            </a:r>
            <a:r>
              <a:rPr lang="en-US" dirty="0"/>
              <a:t> has different meanings and uses under UCC and Incoterms. </a:t>
            </a:r>
          </a:p>
          <a:p>
            <a:pPr lvl="2"/>
            <a:r>
              <a:rPr lang="en-US" dirty="0"/>
              <a:t>Distinguish by always citing to Incoterms when they are to apply</a:t>
            </a:r>
          </a:p>
        </p:txBody>
      </p:sp>
      <p:sp>
        <p:nvSpPr>
          <p:cNvPr id="4" name="Date Placeholder 3">
            <a:extLst>
              <a:ext uri="{FF2B5EF4-FFF2-40B4-BE49-F238E27FC236}">
                <a16:creationId xmlns:a16="http://schemas.microsoft.com/office/drawing/2014/main" id="{D817D7CA-E5FE-44AF-B0C2-090897B44FAF}"/>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34A5C288-4082-4E41-94FC-7E11C4115D48}"/>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C320C3E0-5DA8-4F98-B8BB-316FE8E661BD}"/>
              </a:ext>
            </a:extLst>
          </p:cNvPr>
          <p:cNvSpPr>
            <a:spLocks noGrp="1"/>
          </p:cNvSpPr>
          <p:nvPr>
            <p:ph type="sldNum" sz="quarter" idx="12"/>
          </p:nvPr>
        </p:nvSpPr>
        <p:spPr/>
        <p:txBody>
          <a:bodyPr/>
          <a:lstStyle/>
          <a:p>
            <a:fld id="{C574DC93-7031-4ED1-ABE3-4B4A5DF62998}" type="slidenum">
              <a:rPr lang="en-US" smtClean="0"/>
              <a:t>26</a:t>
            </a:fld>
            <a:endParaRPr lang="en-US"/>
          </a:p>
        </p:txBody>
      </p:sp>
    </p:spTree>
    <p:extLst>
      <p:ext uri="{BB962C8B-B14F-4D97-AF65-F5344CB8AC3E}">
        <p14:creationId xmlns:p14="http://schemas.microsoft.com/office/powerpoint/2010/main" val="3573776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18F3-273F-45B0-A355-93EE76EF8B89}"/>
              </a:ext>
            </a:extLst>
          </p:cNvPr>
          <p:cNvSpPr>
            <a:spLocks noGrp="1"/>
          </p:cNvSpPr>
          <p:nvPr>
            <p:ph type="title"/>
          </p:nvPr>
        </p:nvSpPr>
        <p:spPr/>
        <p:txBody>
          <a:bodyPr/>
          <a:lstStyle/>
          <a:p>
            <a:r>
              <a:rPr lang="en-US" dirty="0"/>
              <a:t>Uniform Commercial Code (UCC)</a:t>
            </a:r>
          </a:p>
        </p:txBody>
      </p:sp>
      <p:sp>
        <p:nvSpPr>
          <p:cNvPr id="3" name="Content Placeholder 2">
            <a:extLst>
              <a:ext uri="{FF2B5EF4-FFF2-40B4-BE49-F238E27FC236}">
                <a16:creationId xmlns:a16="http://schemas.microsoft.com/office/drawing/2014/main" id="{AD09B784-C350-41F0-8737-5DC48FDB37A5}"/>
              </a:ext>
            </a:extLst>
          </p:cNvPr>
          <p:cNvSpPr>
            <a:spLocks noGrp="1"/>
          </p:cNvSpPr>
          <p:nvPr>
            <p:ph idx="1"/>
          </p:nvPr>
        </p:nvSpPr>
        <p:spPr/>
        <p:txBody>
          <a:bodyPr>
            <a:normAutofit fontScale="92500" lnSpcReduction="10000"/>
          </a:bodyPr>
          <a:lstStyle/>
          <a:p>
            <a:r>
              <a:rPr lang="en-US" dirty="0"/>
              <a:t>UCC F.O.B. can apply to any form of carriage (UCC § 2-319(1)(c))</a:t>
            </a:r>
          </a:p>
          <a:p>
            <a:pPr lvl="1"/>
            <a:r>
              <a:rPr lang="en-US" dirty="0"/>
              <a:t>FOB [location where risk passes]</a:t>
            </a:r>
          </a:p>
          <a:p>
            <a:pPr lvl="1"/>
            <a:r>
              <a:rPr lang="en-US" dirty="0"/>
              <a:t>Manner, time, and place of delivery are specified by agreement</a:t>
            </a:r>
          </a:p>
          <a:p>
            <a:pPr lvl="1"/>
            <a:r>
              <a:rPr lang="en-US" dirty="0"/>
              <a:t>Requires Seller to deliver at named destination</a:t>
            </a:r>
          </a:p>
          <a:p>
            <a:r>
              <a:rPr lang="en-US" dirty="0"/>
              <a:t>F.O.B. (incoterms 2020) requires Seller to load on a maritime vessel – risk passes upon loading</a:t>
            </a:r>
          </a:p>
          <a:p>
            <a:r>
              <a:rPr lang="en-US" dirty="0"/>
              <a:t>In both uses of FOB the Seller is required to load at its own risk. FOB Incoterms is used only for vessels, so if using FOB be sure to distinguish which one you are using</a:t>
            </a:r>
          </a:p>
          <a:p>
            <a:endParaRPr lang="en-US" dirty="0"/>
          </a:p>
          <a:p>
            <a:pPr marL="0" indent="0">
              <a:buNone/>
            </a:pPr>
            <a:r>
              <a:rPr lang="en-US" dirty="0"/>
              <a:t>Be careful! It is easy to make mistakes here. </a:t>
            </a:r>
          </a:p>
        </p:txBody>
      </p:sp>
      <p:sp>
        <p:nvSpPr>
          <p:cNvPr id="4" name="Date Placeholder 3">
            <a:extLst>
              <a:ext uri="{FF2B5EF4-FFF2-40B4-BE49-F238E27FC236}">
                <a16:creationId xmlns:a16="http://schemas.microsoft.com/office/drawing/2014/main" id="{D817D7CA-E5FE-44AF-B0C2-090897B44FAF}"/>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34A5C288-4082-4E41-94FC-7E11C4115D48}"/>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C320C3E0-5DA8-4F98-B8BB-316FE8E661BD}"/>
              </a:ext>
            </a:extLst>
          </p:cNvPr>
          <p:cNvSpPr>
            <a:spLocks noGrp="1"/>
          </p:cNvSpPr>
          <p:nvPr>
            <p:ph type="sldNum" sz="quarter" idx="12"/>
          </p:nvPr>
        </p:nvSpPr>
        <p:spPr/>
        <p:txBody>
          <a:bodyPr/>
          <a:lstStyle/>
          <a:p>
            <a:fld id="{C574DC93-7031-4ED1-ABE3-4B4A5DF62998}" type="slidenum">
              <a:rPr lang="en-US" smtClean="0"/>
              <a:t>27</a:t>
            </a:fld>
            <a:endParaRPr lang="en-US"/>
          </a:p>
        </p:txBody>
      </p:sp>
    </p:spTree>
    <p:extLst>
      <p:ext uri="{BB962C8B-B14F-4D97-AF65-F5344CB8AC3E}">
        <p14:creationId xmlns:p14="http://schemas.microsoft.com/office/powerpoint/2010/main" val="4224038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318F3-273F-45B0-A355-93EE76EF8B89}"/>
              </a:ext>
            </a:extLst>
          </p:cNvPr>
          <p:cNvSpPr>
            <a:spLocks noGrp="1"/>
          </p:cNvSpPr>
          <p:nvPr>
            <p:ph type="title"/>
          </p:nvPr>
        </p:nvSpPr>
        <p:spPr>
          <a:xfrm>
            <a:off x="1041854" y="365125"/>
            <a:ext cx="7111546" cy="1325563"/>
          </a:xfrm>
        </p:spPr>
        <p:txBody>
          <a:bodyPr/>
          <a:lstStyle/>
          <a:p>
            <a:r>
              <a:rPr lang="en-US" dirty="0"/>
              <a:t>Uniform Commercial Code (UCC)</a:t>
            </a:r>
          </a:p>
        </p:txBody>
      </p:sp>
      <p:sp>
        <p:nvSpPr>
          <p:cNvPr id="3" name="Content Placeholder 2">
            <a:extLst>
              <a:ext uri="{FF2B5EF4-FFF2-40B4-BE49-F238E27FC236}">
                <a16:creationId xmlns:a16="http://schemas.microsoft.com/office/drawing/2014/main" id="{AD09B784-C350-41F0-8737-5DC48FDB37A5}"/>
              </a:ext>
            </a:extLst>
          </p:cNvPr>
          <p:cNvSpPr>
            <a:spLocks noGrp="1"/>
          </p:cNvSpPr>
          <p:nvPr>
            <p:ph idx="1"/>
          </p:nvPr>
        </p:nvSpPr>
        <p:spPr/>
        <p:txBody>
          <a:bodyPr>
            <a:normAutofit lnSpcReduction="10000"/>
          </a:bodyPr>
          <a:lstStyle/>
          <a:p>
            <a:r>
              <a:rPr lang="en-US" dirty="0"/>
              <a:t>UCC also includes Free Alongside Vessel (F.A.S.), Cost Insurance and Freight (C.I.F.), and Cost and Freight (C &amp; F).</a:t>
            </a:r>
          </a:p>
          <a:p>
            <a:r>
              <a:rPr lang="en-US" dirty="0"/>
              <a:t>These terms are similar to Incoterms but not identical</a:t>
            </a:r>
          </a:p>
          <a:p>
            <a:pPr lvl="1"/>
            <a:r>
              <a:rPr lang="en-US" dirty="0"/>
              <a:t>UCC C.I.F. may require war risk insurance in addition to other coverages; Incoterms does not</a:t>
            </a:r>
          </a:p>
          <a:p>
            <a:pPr lvl="1"/>
            <a:r>
              <a:rPr lang="en-US" dirty="0"/>
              <a:t>Important to review and specify what the terms do and do not cover</a:t>
            </a:r>
          </a:p>
          <a:p>
            <a:pPr lvl="1"/>
            <a:endParaRPr lang="en-US" dirty="0"/>
          </a:p>
          <a:p>
            <a:r>
              <a:rPr lang="en-US" dirty="0"/>
              <a:t>Remember, UCC requirements will typically apply to transactions in the United States even if they are not included in the agreement unless otherwise specified; thus you need to be specific if you do not intend the UCC to apply to your sale of goods</a:t>
            </a:r>
          </a:p>
        </p:txBody>
      </p:sp>
      <p:sp>
        <p:nvSpPr>
          <p:cNvPr id="4" name="Date Placeholder 3">
            <a:extLst>
              <a:ext uri="{FF2B5EF4-FFF2-40B4-BE49-F238E27FC236}">
                <a16:creationId xmlns:a16="http://schemas.microsoft.com/office/drawing/2014/main" id="{D817D7CA-E5FE-44AF-B0C2-090897B44FAF}"/>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34A5C288-4082-4E41-94FC-7E11C4115D48}"/>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C320C3E0-5DA8-4F98-B8BB-316FE8E661BD}"/>
              </a:ext>
            </a:extLst>
          </p:cNvPr>
          <p:cNvSpPr>
            <a:spLocks noGrp="1"/>
          </p:cNvSpPr>
          <p:nvPr>
            <p:ph type="sldNum" sz="quarter" idx="12"/>
          </p:nvPr>
        </p:nvSpPr>
        <p:spPr/>
        <p:txBody>
          <a:bodyPr/>
          <a:lstStyle/>
          <a:p>
            <a:fld id="{C574DC93-7031-4ED1-ABE3-4B4A5DF62998}" type="slidenum">
              <a:rPr lang="en-US" smtClean="0"/>
              <a:t>28</a:t>
            </a:fld>
            <a:endParaRPr lang="en-US"/>
          </a:p>
        </p:txBody>
      </p:sp>
    </p:spTree>
    <p:extLst>
      <p:ext uri="{BB962C8B-B14F-4D97-AF65-F5344CB8AC3E}">
        <p14:creationId xmlns:p14="http://schemas.microsoft.com/office/powerpoint/2010/main" val="1026857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12E03-F0AC-3A9A-AA40-F921545870E3}"/>
              </a:ext>
            </a:extLst>
          </p:cNvPr>
          <p:cNvSpPr>
            <a:spLocks noGrp="1"/>
          </p:cNvSpPr>
          <p:nvPr>
            <p:ph type="title"/>
          </p:nvPr>
        </p:nvSpPr>
        <p:spPr/>
        <p:txBody>
          <a:bodyPr/>
          <a:lstStyle/>
          <a:p>
            <a:r>
              <a:rPr lang="en-US" dirty="0"/>
              <a:t>Practice Tips</a:t>
            </a:r>
          </a:p>
        </p:txBody>
      </p:sp>
      <p:sp>
        <p:nvSpPr>
          <p:cNvPr id="3" name="Content Placeholder 2">
            <a:extLst>
              <a:ext uri="{FF2B5EF4-FFF2-40B4-BE49-F238E27FC236}">
                <a16:creationId xmlns:a16="http://schemas.microsoft.com/office/drawing/2014/main" id="{8A69BFD1-E8BF-6F14-E359-AFB3EEE8B6F1}"/>
              </a:ext>
            </a:extLst>
          </p:cNvPr>
          <p:cNvSpPr>
            <a:spLocks noGrp="1"/>
          </p:cNvSpPr>
          <p:nvPr>
            <p:ph idx="1"/>
          </p:nvPr>
        </p:nvSpPr>
        <p:spPr/>
        <p:txBody>
          <a:bodyPr/>
          <a:lstStyle/>
          <a:p>
            <a:r>
              <a:rPr lang="en-US" dirty="0"/>
              <a:t>Buy a copy of Incoterms or hire a lawyer who understands Incoterms</a:t>
            </a:r>
          </a:p>
          <a:p>
            <a:endParaRPr lang="en-US" dirty="0"/>
          </a:p>
          <a:p>
            <a:r>
              <a:rPr lang="en-US" dirty="0"/>
              <a:t>Remember to specify the location for your incoterms (don’t just write “EXW”).  This is typically necessary to identify where risk passes</a:t>
            </a:r>
          </a:p>
        </p:txBody>
      </p:sp>
      <p:sp>
        <p:nvSpPr>
          <p:cNvPr id="4" name="Date Placeholder 3">
            <a:extLst>
              <a:ext uri="{FF2B5EF4-FFF2-40B4-BE49-F238E27FC236}">
                <a16:creationId xmlns:a16="http://schemas.microsoft.com/office/drawing/2014/main" id="{04D40D47-8F16-95C7-F685-FA342BFAA0B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355B25FC-0FED-420F-26F4-482BF6D0A8D0}"/>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38139FE4-CA3F-A0CD-D809-70D9325865F0}"/>
              </a:ext>
            </a:extLst>
          </p:cNvPr>
          <p:cNvSpPr>
            <a:spLocks noGrp="1"/>
          </p:cNvSpPr>
          <p:nvPr>
            <p:ph type="sldNum" sz="quarter" idx="12"/>
          </p:nvPr>
        </p:nvSpPr>
        <p:spPr/>
        <p:txBody>
          <a:bodyPr/>
          <a:lstStyle/>
          <a:p>
            <a:fld id="{D0DD2322-01AD-4802-AECD-673054E570D1}" type="slidenum">
              <a:rPr lang="en-US" smtClean="0"/>
              <a:pPr/>
              <a:t>29</a:t>
            </a:fld>
            <a:endParaRPr lang="en-US"/>
          </a:p>
        </p:txBody>
      </p:sp>
    </p:spTree>
    <p:extLst>
      <p:ext uri="{BB962C8B-B14F-4D97-AF65-F5344CB8AC3E}">
        <p14:creationId xmlns:p14="http://schemas.microsoft.com/office/powerpoint/2010/main" val="4095341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CFA4-D97B-7336-5D43-7F10CCE2E870}"/>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F15D7790-0784-B954-0EA3-6BF5923CC3DE}"/>
              </a:ext>
            </a:extLst>
          </p:cNvPr>
          <p:cNvSpPr>
            <a:spLocks noGrp="1"/>
          </p:cNvSpPr>
          <p:nvPr>
            <p:ph sz="half" idx="1"/>
          </p:nvPr>
        </p:nvSpPr>
        <p:spPr/>
        <p:txBody>
          <a:bodyPr/>
          <a:lstStyle/>
          <a:p>
            <a:r>
              <a:rPr lang="en-US" dirty="0"/>
              <a:t>What are Incoterms?</a:t>
            </a:r>
          </a:p>
          <a:p>
            <a:r>
              <a:rPr lang="en-US" dirty="0"/>
              <a:t>Examination of key terms</a:t>
            </a:r>
          </a:p>
          <a:p>
            <a:r>
              <a:rPr lang="en-US" dirty="0"/>
              <a:t>Comparison of Incoterms</a:t>
            </a:r>
          </a:p>
          <a:p>
            <a:pPr lvl="1"/>
            <a:r>
              <a:rPr lang="en-US" dirty="0"/>
              <a:t>Delivery </a:t>
            </a:r>
          </a:p>
          <a:p>
            <a:pPr lvl="1"/>
            <a:r>
              <a:rPr lang="en-US" dirty="0"/>
              <a:t>Risk of loss</a:t>
            </a:r>
          </a:p>
          <a:p>
            <a:pPr lvl="1"/>
            <a:r>
              <a:rPr lang="en-US" dirty="0"/>
              <a:t>Export Clearance</a:t>
            </a:r>
          </a:p>
          <a:p>
            <a:r>
              <a:rPr lang="en-US" dirty="0"/>
              <a:t>Tips on using Incoterms</a:t>
            </a:r>
          </a:p>
        </p:txBody>
      </p:sp>
      <p:sp>
        <p:nvSpPr>
          <p:cNvPr id="4" name="Content Placeholder 3">
            <a:extLst>
              <a:ext uri="{FF2B5EF4-FFF2-40B4-BE49-F238E27FC236}">
                <a16:creationId xmlns:a16="http://schemas.microsoft.com/office/drawing/2014/main" id="{EE68F73E-8F51-F7DA-C3AA-97BC61E8810F}"/>
              </a:ext>
            </a:extLst>
          </p:cNvPr>
          <p:cNvSpPr>
            <a:spLocks noGrp="1"/>
          </p:cNvSpPr>
          <p:nvPr>
            <p:ph sz="half" idx="2"/>
          </p:nvPr>
        </p:nvSpPr>
        <p:spPr/>
        <p:txBody>
          <a:bodyPr/>
          <a:lstStyle/>
          <a:p>
            <a:endParaRPr lang="en-US"/>
          </a:p>
        </p:txBody>
      </p:sp>
      <p:sp>
        <p:nvSpPr>
          <p:cNvPr id="5" name="Date Placeholder 4">
            <a:extLst>
              <a:ext uri="{FF2B5EF4-FFF2-40B4-BE49-F238E27FC236}">
                <a16:creationId xmlns:a16="http://schemas.microsoft.com/office/drawing/2014/main" id="{536FA6CF-81CA-67DC-6B64-21DAD9152AFD}"/>
              </a:ext>
            </a:extLst>
          </p:cNvPr>
          <p:cNvSpPr>
            <a:spLocks noGrp="1"/>
          </p:cNvSpPr>
          <p:nvPr>
            <p:ph type="dt" sz="half" idx="10"/>
          </p:nvPr>
        </p:nvSpPr>
        <p:spPr/>
        <p:txBody>
          <a:bodyPr/>
          <a:lstStyle/>
          <a:p>
            <a:r>
              <a:rPr lang="en-US"/>
              <a:t>ACPC 2024</a:t>
            </a:r>
          </a:p>
        </p:txBody>
      </p:sp>
      <p:sp>
        <p:nvSpPr>
          <p:cNvPr id="6" name="Footer Placeholder 5">
            <a:extLst>
              <a:ext uri="{FF2B5EF4-FFF2-40B4-BE49-F238E27FC236}">
                <a16:creationId xmlns:a16="http://schemas.microsoft.com/office/drawing/2014/main" id="{42B2F7B0-35A4-1600-63AB-6A59FF8E8B54}"/>
              </a:ext>
            </a:extLst>
          </p:cNvPr>
          <p:cNvSpPr>
            <a:spLocks noGrp="1"/>
          </p:cNvSpPr>
          <p:nvPr>
            <p:ph type="ftr" sz="quarter" idx="11"/>
          </p:nvPr>
        </p:nvSpPr>
        <p:spPr/>
        <p:txBody>
          <a:bodyPr/>
          <a:lstStyle/>
          <a:p>
            <a:r>
              <a:rPr lang="en-US"/>
              <a:t>Incoterms Overview Workshop</a:t>
            </a:r>
          </a:p>
        </p:txBody>
      </p:sp>
      <p:sp>
        <p:nvSpPr>
          <p:cNvPr id="7" name="Slide Number Placeholder 6">
            <a:extLst>
              <a:ext uri="{FF2B5EF4-FFF2-40B4-BE49-F238E27FC236}">
                <a16:creationId xmlns:a16="http://schemas.microsoft.com/office/drawing/2014/main" id="{0DE9F388-E2A5-9BDA-E9D9-553624FE131D}"/>
              </a:ext>
            </a:extLst>
          </p:cNvPr>
          <p:cNvSpPr>
            <a:spLocks noGrp="1"/>
          </p:cNvSpPr>
          <p:nvPr>
            <p:ph type="sldNum" sz="quarter" idx="12"/>
          </p:nvPr>
        </p:nvSpPr>
        <p:spPr/>
        <p:txBody>
          <a:bodyPr/>
          <a:lstStyle/>
          <a:p>
            <a:fld id="{D0DD2322-01AD-4802-AECD-673054E570D1}" type="slidenum">
              <a:rPr lang="en-US" smtClean="0"/>
              <a:t>3</a:t>
            </a:fld>
            <a:endParaRPr lang="en-US"/>
          </a:p>
        </p:txBody>
      </p:sp>
    </p:spTree>
    <p:extLst>
      <p:ext uri="{BB962C8B-B14F-4D97-AF65-F5344CB8AC3E}">
        <p14:creationId xmlns:p14="http://schemas.microsoft.com/office/powerpoint/2010/main" val="1971466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FCF8-AD9B-461B-8A93-197F70C3BF23}"/>
              </a:ext>
            </a:extLst>
          </p:cNvPr>
          <p:cNvSpPr>
            <a:spLocks noGrp="1"/>
          </p:cNvSpPr>
          <p:nvPr>
            <p:ph type="title"/>
          </p:nvPr>
        </p:nvSpPr>
        <p:spPr>
          <a:xfrm>
            <a:off x="1041854" y="365125"/>
            <a:ext cx="6951772" cy="1325563"/>
          </a:xfrm>
        </p:spPr>
        <p:txBody>
          <a:bodyPr/>
          <a:lstStyle/>
          <a:p>
            <a:r>
              <a:rPr lang="en-US" dirty="0"/>
              <a:t>Considerations when Negotiating Terms</a:t>
            </a:r>
          </a:p>
        </p:txBody>
      </p:sp>
      <p:sp>
        <p:nvSpPr>
          <p:cNvPr id="3" name="Content Placeholder 2">
            <a:extLst>
              <a:ext uri="{FF2B5EF4-FFF2-40B4-BE49-F238E27FC236}">
                <a16:creationId xmlns:a16="http://schemas.microsoft.com/office/drawing/2014/main" id="{F33A0634-F8B0-473C-9C5C-FE95AAD4E530}"/>
              </a:ext>
            </a:extLst>
          </p:cNvPr>
          <p:cNvSpPr>
            <a:spLocks noGrp="1"/>
          </p:cNvSpPr>
          <p:nvPr>
            <p:ph idx="1"/>
          </p:nvPr>
        </p:nvSpPr>
        <p:spPr/>
        <p:txBody>
          <a:bodyPr/>
          <a:lstStyle/>
          <a:p>
            <a:r>
              <a:rPr lang="en-US" dirty="0"/>
              <a:t>For domestic transactions you can use Incoterms for convenience, but you are not required; UCC provisions will apply unless specifically addressed</a:t>
            </a:r>
          </a:p>
          <a:p>
            <a:r>
              <a:rPr lang="en-US" dirty="0"/>
              <a:t>For international transactions you can use Incoterms, but you are not required</a:t>
            </a:r>
          </a:p>
          <a:p>
            <a:pPr lvl="1"/>
            <a:r>
              <a:rPr lang="en-US" dirty="0"/>
              <a:t>Has the benefit of (relatively) uniform interpretation</a:t>
            </a:r>
          </a:p>
          <a:p>
            <a:pPr lvl="1"/>
            <a:r>
              <a:rPr lang="en-US" dirty="0"/>
              <a:t>Discuss with your transaction partner what the risks are, how they are divided, and how costs are to be allocated</a:t>
            </a:r>
          </a:p>
          <a:p>
            <a:pPr lvl="2"/>
            <a:r>
              <a:rPr lang="en-US" dirty="0"/>
              <a:t>This can help you choose the Incoterm that applies to your transaction</a:t>
            </a:r>
          </a:p>
          <a:p>
            <a:pPr lvl="2"/>
            <a:r>
              <a:rPr lang="en-US" dirty="0"/>
              <a:t>If you want to diverge from an Incoterm that is referenced, then be sure to include specific clauses detailing the responsibilities that diverge from the selected term</a:t>
            </a:r>
          </a:p>
        </p:txBody>
      </p:sp>
      <p:sp>
        <p:nvSpPr>
          <p:cNvPr id="4" name="Date Placeholder 3">
            <a:extLst>
              <a:ext uri="{FF2B5EF4-FFF2-40B4-BE49-F238E27FC236}">
                <a16:creationId xmlns:a16="http://schemas.microsoft.com/office/drawing/2014/main" id="{9AF466F0-9B23-4EE6-8E96-3237368A4060}"/>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9BFD72A4-ED0C-4385-BAAE-451C95BE6603}"/>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96AB14CE-76C7-477E-8A61-6BCDD0FF49B9}"/>
              </a:ext>
            </a:extLst>
          </p:cNvPr>
          <p:cNvSpPr>
            <a:spLocks noGrp="1"/>
          </p:cNvSpPr>
          <p:nvPr>
            <p:ph type="sldNum" sz="quarter" idx="12"/>
          </p:nvPr>
        </p:nvSpPr>
        <p:spPr/>
        <p:txBody>
          <a:bodyPr/>
          <a:lstStyle/>
          <a:p>
            <a:fld id="{C574DC93-7031-4ED1-ABE3-4B4A5DF62998}" type="slidenum">
              <a:rPr lang="en-US" smtClean="0"/>
              <a:t>30</a:t>
            </a:fld>
            <a:endParaRPr lang="en-US"/>
          </a:p>
        </p:txBody>
      </p:sp>
    </p:spTree>
    <p:extLst>
      <p:ext uri="{BB962C8B-B14F-4D97-AF65-F5344CB8AC3E}">
        <p14:creationId xmlns:p14="http://schemas.microsoft.com/office/powerpoint/2010/main" val="2311999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FCF8-AD9B-461B-8A93-197F70C3BF23}"/>
              </a:ext>
            </a:extLst>
          </p:cNvPr>
          <p:cNvSpPr>
            <a:spLocks noGrp="1"/>
          </p:cNvSpPr>
          <p:nvPr>
            <p:ph type="title"/>
          </p:nvPr>
        </p:nvSpPr>
        <p:spPr/>
        <p:txBody>
          <a:bodyPr/>
          <a:lstStyle/>
          <a:p>
            <a:r>
              <a:rPr lang="en-US" dirty="0"/>
              <a:t>Considerations when Negotiating Terms</a:t>
            </a:r>
          </a:p>
        </p:txBody>
      </p:sp>
      <p:sp>
        <p:nvSpPr>
          <p:cNvPr id="3" name="Content Placeholder 2">
            <a:extLst>
              <a:ext uri="{FF2B5EF4-FFF2-40B4-BE49-F238E27FC236}">
                <a16:creationId xmlns:a16="http://schemas.microsoft.com/office/drawing/2014/main" id="{F33A0634-F8B0-473C-9C5C-FE95AAD4E530}"/>
              </a:ext>
            </a:extLst>
          </p:cNvPr>
          <p:cNvSpPr>
            <a:spLocks noGrp="1"/>
          </p:cNvSpPr>
          <p:nvPr>
            <p:ph idx="1"/>
          </p:nvPr>
        </p:nvSpPr>
        <p:spPr>
          <a:xfrm>
            <a:off x="838200" y="1825625"/>
            <a:ext cx="5725887" cy="4351338"/>
          </a:xfrm>
        </p:spPr>
        <p:txBody>
          <a:bodyPr>
            <a:normAutofit/>
          </a:bodyPr>
          <a:lstStyle/>
          <a:p>
            <a:r>
              <a:rPr lang="en-US" dirty="0"/>
              <a:t>Risk of Loss Transfer considerations</a:t>
            </a:r>
          </a:p>
          <a:p>
            <a:pPr lvl="1"/>
            <a:r>
              <a:rPr lang="en-US" dirty="0"/>
              <a:t>Where do you expect it to pass?</a:t>
            </a:r>
          </a:p>
          <a:p>
            <a:pPr lvl="1"/>
            <a:r>
              <a:rPr lang="en-US" dirty="0"/>
              <a:t>History with/reputation of Seller</a:t>
            </a:r>
          </a:p>
          <a:p>
            <a:pPr lvl="1"/>
            <a:r>
              <a:rPr lang="en-US" dirty="0"/>
              <a:t>Your exposure</a:t>
            </a:r>
          </a:p>
          <a:p>
            <a:endParaRPr lang="en-US" dirty="0"/>
          </a:p>
          <a:p>
            <a:r>
              <a:rPr lang="en-US" dirty="0"/>
              <a:t>Remember: Ex Works (EXW) means the buyer is at risk as soon as (1) the goods are made available for pick-up and (2) the Buyer is notified</a:t>
            </a:r>
          </a:p>
        </p:txBody>
      </p:sp>
      <p:sp>
        <p:nvSpPr>
          <p:cNvPr id="4" name="Date Placeholder 3">
            <a:extLst>
              <a:ext uri="{FF2B5EF4-FFF2-40B4-BE49-F238E27FC236}">
                <a16:creationId xmlns:a16="http://schemas.microsoft.com/office/drawing/2014/main" id="{9AF466F0-9B23-4EE6-8E96-3237368A4060}"/>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9BFD72A4-ED0C-4385-BAAE-451C95BE6603}"/>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96AB14CE-76C7-477E-8A61-6BCDD0FF49B9}"/>
              </a:ext>
            </a:extLst>
          </p:cNvPr>
          <p:cNvSpPr>
            <a:spLocks noGrp="1"/>
          </p:cNvSpPr>
          <p:nvPr>
            <p:ph type="sldNum" sz="quarter" idx="12"/>
          </p:nvPr>
        </p:nvSpPr>
        <p:spPr/>
        <p:txBody>
          <a:bodyPr/>
          <a:lstStyle/>
          <a:p>
            <a:fld id="{C574DC93-7031-4ED1-ABE3-4B4A5DF62998}" type="slidenum">
              <a:rPr lang="en-US" smtClean="0"/>
              <a:t>31</a:t>
            </a:fld>
            <a:endParaRPr lang="en-US"/>
          </a:p>
        </p:txBody>
      </p:sp>
      <p:pic>
        <p:nvPicPr>
          <p:cNvPr id="1028" name="Picture 4" descr="Indian Ocean base race: India responds">
            <a:extLst>
              <a:ext uri="{FF2B5EF4-FFF2-40B4-BE49-F238E27FC236}">
                <a16:creationId xmlns:a16="http://schemas.microsoft.com/office/drawing/2014/main" id="{709170C6-4A8D-4A8B-9A92-0C82E6EA5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087" y="1825625"/>
            <a:ext cx="4789714" cy="26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28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w do you slow a pandemic like coronavirus? : NewsCenter">
            <a:extLst>
              <a:ext uri="{FF2B5EF4-FFF2-40B4-BE49-F238E27FC236}">
                <a16:creationId xmlns:a16="http://schemas.microsoft.com/office/drawing/2014/main" id="{81465736-6036-4AA9-AADE-B5F73AFB51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965" y="4484914"/>
            <a:ext cx="2684762" cy="16108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1C5FCF8-AD9B-461B-8A93-197F70C3BF23}"/>
              </a:ext>
            </a:extLst>
          </p:cNvPr>
          <p:cNvSpPr>
            <a:spLocks noGrp="1"/>
          </p:cNvSpPr>
          <p:nvPr>
            <p:ph type="title"/>
          </p:nvPr>
        </p:nvSpPr>
        <p:spPr>
          <a:xfrm>
            <a:off x="1041854" y="365125"/>
            <a:ext cx="7040262" cy="1325563"/>
          </a:xfrm>
        </p:spPr>
        <p:txBody>
          <a:bodyPr/>
          <a:lstStyle/>
          <a:p>
            <a:r>
              <a:rPr lang="en-US" dirty="0"/>
              <a:t>Considerations when Negotiating Terms</a:t>
            </a:r>
          </a:p>
        </p:txBody>
      </p:sp>
      <p:sp>
        <p:nvSpPr>
          <p:cNvPr id="3" name="Content Placeholder 2">
            <a:extLst>
              <a:ext uri="{FF2B5EF4-FFF2-40B4-BE49-F238E27FC236}">
                <a16:creationId xmlns:a16="http://schemas.microsoft.com/office/drawing/2014/main" id="{F33A0634-F8B0-473C-9C5C-FE95AAD4E530}"/>
              </a:ext>
            </a:extLst>
          </p:cNvPr>
          <p:cNvSpPr>
            <a:spLocks noGrp="1"/>
          </p:cNvSpPr>
          <p:nvPr>
            <p:ph idx="1"/>
          </p:nvPr>
        </p:nvSpPr>
        <p:spPr>
          <a:xfrm>
            <a:off x="838200" y="1825625"/>
            <a:ext cx="5725887" cy="4351338"/>
          </a:xfrm>
        </p:spPr>
        <p:txBody>
          <a:bodyPr>
            <a:normAutofit lnSpcReduction="10000"/>
          </a:bodyPr>
          <a:lstStyle/>
          <a:p>
            <a:r>
              <a:rPr lang="en-US" dirty="0"/>
              <a:t>Insurance considerations</a:t>
            </a:r>
          </a:p>
          <a:p>
            <a:pPr lvl="1"/>
            <a:r>
              <a:rPr lang="en-US" dirty="0"/>
              <a:t>Only CIP and CIF require insurance (and CIF is a vessel-only provision)</a:t>
            </a:r>
          </a:p>
          <a:p>
            <a:pPr lvl="1"/>
            <a:r>
              <a:rPr lang="en-US" dirty="0"/>
              <a:t>Required insurance may not be adequate</a:t>
            </a:r>
          </a:p>
          <a:p>
            <a:r>
              <a:rPr lang="en-US" dirty="0"/>
              <a:t>If risk of loss remains with Seller during main carriage insurance may be less important (or they cover)</a:t>
            </a:r>
          </a:p>
          <a:p>
            <a:pPr lvl="1"/>
            <a:r>
              <a:rPr lang="en-US" dirty="0"/>
              <a:t>But what if you face penalties for non-performance?</a:t>
            </a:r>
          </a:p>
          <a:p>
            <a:r>
              <a:rPr lang="en-US" dirty="0"/>
              <a:t>What insurance does the carrier offer? Is it adequate?</a:t>
            </a:r>
          </a:p>
          <a:p>
            <a:endParaRPr lang="en-US" dirty="0"/>
          </a:p>
        </p:txBody>
      </p:sp>
      <p:sp>
        <p:nvSpPr>
          <p:cNvPr id="4" name="Date Placeholder 3">
            <a:extLst>
              <a:ext uri="{FF2B5EF4-FFF2-40B4-BE49-F238E27FC236}">
                <a16:creationId xmlns:a16="http://schemas.microsoft.com/office/drawing/2014/main" id="{9AF466F0-9B23-4EE6-8E96-3237368A4060}"/>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9BFD72A4-ED0C-4385-BAAE-451C95BE6603}"/>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96AB14CE-76C7-477E-8A61-6BCDD0FF49B9}"/>
              </a:ext>
            </a:extLst>
          </p:cNvPr>
          <p:cNvSpPr>
            <a:spLocks noGrp="1"/>
          </p:cNvSpPr>
          <p:nvPr>
            <p:ph type="sldNum" sz="quarter" idx="12"/>
          </p:nvPr>
        </p:nvSpPr>
        <p:spPr/>
        <p:txBody>
          <a:bodyPr/>
          <a:lstStyle/>
          <a:p>
            <a:fld id="{C574DC93-7031-4ED1-ABE3-4B4A5DF62998}" type="slidenum">
              <a:rPr lang="en-US" smtClean="0"/>
              <a:t>32</a:t>
            </a:fld>
            <a:endParaRPr lang="en-US"/>
          </a:p>
        </p:txBody>
      </p:sp>
      <p:pic>
        <p:nvPicPr>
          <p:cNvPr id="2050" name="Picture 2" descr="Hurricane Dorian - Wikipedia">
            <a:extLst>
              <a:ext uri="{FF2B5EF4-FFF2-40B4-BE49-F238E27FC236}">
                <a16:creationId xmlns:a16="http://schemas.microsoft.com/office/drawing/2014/main" id="{1D6CE756-E536-47F6-879E-EF09F4F0F7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4087" y="1825625"/>
            <a:ext cx="2743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rtillery image">
            <a:extLst>
              <a:ext uri="{FF2B5EF4-FFF2-40B4-BE49-F238E27FC236}">
                <a16:creationId xmlns:a16="http://schemas.microsoft.com/office/drawing/2014/main" id="{0D7CAD19-7B05-4ACD-AAC7-1A234EFD5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971" y="1540064"/>
            <a:ext cx="2684762" cy="1679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18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8F85-E11E-48FE-B43C-BFC13109A77B}"/>
              </a:ext>
            </a:extLst>
          </p:cNvPr>
          <p:cNvSpPr>
            <a:spLocks noGrp="1"/>
          </p:cNvSpPr>
          <p:nvPr>
            <p:ph type="title"/>
          </p:nvPr>
        </p:nvSpPr>
        <p:spPr>
          <a:xfrm>
            <a:off x="1041854" y="365125"/>
            <a:ext cx="7276236" cy="1325563"/>
          </a:xfrm>
        </p:spPr>
        <p:txBody>
          <a:bodyPr/>
          <a:lstStyle/>
          <a:p>
            <a:r>
              <a:rPr lang="en-US" dirty="0"/>
              <a:t>Considerations when Negotiating Terms</a:t>
            </a:r>
          </a:p>
        </p:txBody>
      </p:sp>
      <p:sp>
        <p:nvSpPr>
          <p:cNvPr id="3" name="Content Placeholder 2">
            <a:extLst>
              <a:ext uri="{FF2B5EF4-FFF2-40B4-BE49-F238E27FC236}">
                <a16:creationId xmlns:a16="http://schemas.microsoft.com/office/drawing/2014/main" id="{31DD1E6C-CE16-439C-B00F-64891D3369F6}"/>
              </a:ext>
            </a:extLst>
          </p:cNvPr>
          <p:cNvSpPr>
            <a:spLocks noGrp="1"/>
          </p:cNvSpPr>
          <p:nvPr>
            <p:ph idx="1"/>
          </p:nvPr>
        </p:nvSpPr>
        <p:spPr/>
        <p:txBody>
          <a:bodyPr>
            <a:normAutofit/>
          </a:bodyPr>
          <a:lstStyle/>
          <a:p>
            <a:r>
              <a:rPr lang="en-US" dirty="0"/>
              <a:t>Incoterms provisions allocate responsibilities for compliance/clearance under other laws, including export, import, duties/tariffs, and taxes</a:t>
            </a:r>
          </a:p>
          <a:p>
            <a:pPr lvl="1"/>
            <a:r>
              <a:rPr lang="en-US" dirty="0"/>
              <a:t>Review the terms to make sure you understand your responsibilities</a:t>
            </a:r>
          </a:p>
          <a:p>
            <a:pPr lvl="1"/>
            <a:r>
              <a:rPr lang="en-US" dirty="0"/>
              <a:t>Take compliance and costs into account when negotiating price and responsibilities</a:t>
            </a:r>
          </a:p>
          <a:p>
            <a:r>
              <a:rPr lang="en-US" dirty="0"/>
              <a:t>You are not limited to the structure of the selected term</a:t>
            </a:r>
          </a:p>
          <a:p>
            <a:pPr lvl="1"/>
            <a:r>
              <a:rPr lang="en-US" dirty="0"/>
              <a:t>Add or waive requirements, but make sure it is clear</a:t>
            </a:r>
          </a:p>
          <a:p>
            <a:pPr lvl="1"/>
            <a:r>
              <a:rPr lang="en-US" dirty="0"/>
              <a:t>Engage an attorney for assistance if revising or amending Incoterm requirements</a:t>
            </a:r>
          </a:p>
        </p:txBody>
      </p:sp>
      <p:sp>
        <p:nvSpPr>
          <p:cNvPr id="4" name="Date Placeholder 3">
            <a:extLst>
              <a:ext uri="{FF2B5EF4-FFF2-40B4-BE49-F238E27FC236}">
                <a16:creationId xmlns:a16="http://schemas.microsoft.com/office/drawing/2014/main" id="{0E0E7669-673B-4160-BD2C-C3B4400C2AE5}"/>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0CB72F37-29E3-4B00-8A31-D0D4E4529539}"/>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C01A8B34-4CF2-4C9A-8CF1-162C41CBA093}"/>
              </a:ext>
            </a:extLst>
          </p:cNvPr>
          <p:cNvSpPr>
            <a:spLocks noGrp="1"/>
          </p:cNvSpPr>
          <p:nvPr>
            <p:ph type="sldNum" sz="quarter" idx="12"/>
          </p:nvPr>
        </p:nvSpPr>
        <p:spPr/>
        <p:txBody>
          <a:bodyPr/>
          <a:lstStyle/>
          <a:p>
            <a:fld id="{C574DC93-7031-4ED1-ABE3-4B4A5DF62998}" type="slidenum">
              <a:rPr lang="en-US" smtClean="0"/>
              <a:t>33</a:t>
            </a:fld>
            <a:endParaRPr lang="en-US"/>
          </a:p>
        </p:txBody>
      </p:sp>
    </p:spTree>
    <p:extLst>
      <p:ext uri="{BB962C8B-B14F-4D97-AF65-F5344CB8AC3E}">
        <p14:creationId xmlns:p14="http://schemas.microsoft.com/office/powerpoint/2010/main" val="4061202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FBE7-D722-45CD-8CE5-A778695CF656}"/>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F13D4C02-322D-4361-A57A-FF2B350CAEF8}"/>
              </a:ext>
            </a:extLst>
          </p:cNvPr>
          <p:cNvSpPr>
            <a:spLocks noGrp="1"/>
          </p:cNvSpPr>
          <p:nvPr>
            <p:ph idx="1"/>
          </p:nvPr>
        </p:nvSpPr>
        <p:spPr>
          <a:xfrm>
            <a:off x="838200" y="1690688"/>
            <a:ext cx="10515600" cy="4486275"/>
          </a:xfrm>
        </p:spPr>
        <p:txBody>
          <a:bodyPr>
            <a:normAutofit/>
          </a:bodyPr>
          <a:lstStyle/>
          <a:p>
            <a:r>
              <a:rPr lang="en-US" dirty="0"/>
              <a:t>Be careful when using standard forms and boilerplate</a:t>
            </a:r>
          </a:p>
          <a:p>
            <a:r>
              <a:rPr lang="en-US" dirty="0"/>
              <a:t>Regularly review your standard terms &amp; conditions and commercial documents to make sure they don’t include unexpected provisions or terms that needlessly waive your rights</a:t>
            </a:r>
          </a:p>
          <a:p>
            <a:r>
              <a:rPr lang="en-US" dirty="0"/>
              <a:t>Build processes to review risk as part of your contracts</a:t>
            </a:r>
          </a:p>
          <a:p>
            <a:r>
              <a:rPr lang="en-US" dirty="0"/>
              <a:t>Have different forms for different facts</a:t>
            </a:r>
          </a:p>
          <a:p>
            <a:r>
              <a:rPr lang="en-US" dirty="0"/>
              <a:t>Contracts don’t matter until they matter – be sure you will be protected when things go wrong</a:t>
            </a:r>
          </a:p>
          <a:p>
            <a:r>
              <a:rPr lang="en-US" dirty="0"/>
              <a:t>Consult with an attorney to cover the details</a:t>
            </a:r>
          </a:p>
        </p:txBody>
      </p:sp>
      <p:sp>
        <p:nvSpPr>
          <p:cNvPr id="4" name="Date Placeholder 3">
            <a:extLst>
              <a:ext uri="{FF2B5EF4-FFF2-40B4-BE49-F238E27FC236}">
                <a16:creationId xmlns:a16="http://schemas.microsoft.com/office/drawing/2014/main" id="{D173E871-748C-4D03-90AE-B687719F9713}"/>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62EF11A8-BB46-4144-A2A0-893843F95A6F}"/>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4510DC63-1407-424A-80A9-F2C68C1EE7F3}"/>
              </a:ext>
            </a:extLst>
          </p:cNvPr>
          <p:cNvSpPr>
            <a:spLocks noGrp="1"/>
          </p:cNvSpPr>
          <p:nvPr>
            <p:ph type="sldNum" sz="quarter" idx="12"/>
          </p:nvPr>
        </p:nvSpPr>
        <p:spPr/>
        <p:txBody>
          <a:bodyPr/>
          <a:lstStyle/>
          <a:p>
            <a:fld id="{C574DC93-7031-4ED1-ABE3-4B4A5DF62998}" type="slidenum">
              <a:rPr lang="en-US" smtClean="0"/>
              <a:t>34</a:t>
            </a:fld>
            <a:endParaRPr lang="en-US"/>
          </a:p>
        </p:txBody>
      </p:sp>
    </p:spTree>
    <p:extLst>
      <p:ext uri="{BB962C8B-B14F-4D97-AF65-F5344CB8AC3E}">
        <p14:creationId xmlns:p14="http://schemas.microsoft.com/office/powerpoint/2010/main" val="1523223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t>Questions?</a:t>
            </a:r>
          </a:p>
        </p:txBody>
      </p:sp>
      <p:sp>
        <p:nvSpPr>
          <p:cNvPr id="45059" name="Rectangle 3"/>
          <p:cNvSpPr>
            <a:spLocks noGrp="1" noChangeArrowheads="1"/>
          </p:cNvSpPr>
          <p:nvPr>
            <p:ph type="body" idx="1"/>
          </p:nvPr>
        </p:nvSpPr>
        <p:spPr/>
        <p:txBody>
          <a:bodyPr/>
          <a:lstStyle/>
          <a:p>
            <a:pPr eaLnBrk="1" hangingPunct="1"/>
            <a:endParaRPr lang="en-US" dirty="0"/>
          </a:p>
          <a:p>
            <a:pPr algn="ctr" eaLnBrk="1" hangingPunct="1">
              <a:buFontTx/>
              <a:buNone/>
            </a:pPr>
            <a:r>
              <a:rPr lang="en-US" dirty="0"/>
              <a:t>Please feel free to ask questions</a:t>
            </a:r>
          </a:p>
          <a:p>
            <a:pPr algn="ctr" eaLnBrk="1" hangingPunct="1">
              <a:buFontTx/>
              <a:buNone/>
            </a:pPr>
            <a:endParaRPr lang="en-US" dirty="0"/>
          </a:p>
        </p:txBody>
      </p:sp>
      <p:sp>
        <p:nvSpPr>
          <p:cNvPr id="2" name="Date Placeholder 1"/>
          <p:cNvSpPr>
            <a:spLocks noGrp="1"/>
          </p:cNvSpPr>
          <p:nvPr>
            <p:ph type="dt" sz="half" idx="10"/>
          </p:nvPr>
        </p:nvSpPr>
        <p:spPr/>
        <p:txBody>
          <a:bodyPr/>
          <a:lstStyle/>
          <a:p>
            <a:r>
              <a:rPr lang="en-US"/>
              <a:t>ACPC 2024</a:t>
            </a:r>
          </a:p>
        </p:txBody>
      </p:sp>
      <p:sp>
        <p:nvSpPr>
          <p:cNvPr id="3" name="Slide Number Placeholder 2"/>
          <p:cNvSpPr>
            <a:spLocks noGrp="1"/>
          </p:cNvSpPr>
          <p:nvPr>
            <p:ph type="sldNum" sz="quarter" idx="12"/>
          </p:nvPr>
        </p:nvSpPr>
        <p:spPr/>
        <p:txBody>
          <a:bodyPr/>
          <a:lstStyle/>
          <a:p>
            <a:fld id="{C574DC93-7031-4ED1-ABE3-4B4A5DF62998}" type="slidenum">
              <a:rPr lang="en-US" smtClean="0"/>
              <a:t>35</a:t>
            </a:fld>
            <a:endParaRPr lang="en-US"/>
          </a:p>
        </p:txBody>
      </p:sp>
      <p:sp>
        <p:nvSpPr>
          <p:cNvPr id="4" name="Footer Placeholder 3">
            <a:extLst>
              <a:ext uri="{FF2B5EF4-FFF2-40B4-BE49-F238E27FC236}">
                <a16:creationId xmlns:a16="http://schemas.microsoft.com/office/drawing/2014/main" id="{248CAC3E-1F97-4F8D-A0FB-C3B9D651D9AC}"/>
              </a:ext>
            </a:extLst>
          </p:cNvPr>
          <p:cNvSpPr>
            <a:spLocks noGrp="1"/>
          </p:cNvSpPr>
          <p:nvPr>
            <p:ph type="ftr" sz="quarter" idx="11"/>
          </p:nvPr>
        </p:nvSpPr>
        <p:spPr/>
        <p:txBody>
          <a:bodyPr/>
          <a:lstStyle/>
          <a:p>
            <a:r>
              <a:rPr lang="en-US"/>
              <a:t>Incoterms Overview Workshop</a:t>
            </a:r>
          </a:p>
        </p:txBody>
      </p:sp>
    </p:spTree>
    <p:extLst>
      <p:ext uri="{BB962C8B-B14F-4D97-AF65-F5344CB8AC3E}">
        <p14:creationId xmlns:p14="http://schemas.microsoft.com/office/powerpoint/2010/main" val="2070830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eaLnBrk="1" hangingPunct="1"/>
            <a:r>
              <a:rPr lang="en-US" altLang="en-US" dirty="0"/>
              <a:t>Thank You</a:t>
            </a:r>
          </a:p>
        </p:txBody>
      </p:sp>
      <p:sp>
        <p:nvSpPr>
          <p:cNvPr id="30723" name="Rectangle 3"/>
          <p:cNvSpPr>
            <a:spLocks noGrp="1" noChangeArrowheads="1"/>
          </p:cNvSpPr>
          <p:nvPr>
            <p:ph type="body" idx="1"/>
          </p:nvPr>
        </p:nvSpPr>
        <p:spPr/>
        <p:txBody>
          <a:bodyPr>
            <a:normAutofit lnSpcReduction="10000"/>
          </a:bodyPr>
          <a:lstStyle/>
          <a:p>
            <a:pPr algn="ctr" eaLnBrk="1" hangingPunct="1">
              <a:buFontTx/>
              <a:buNone/>
            </a:pPr>
            <a:r>
              <a:rPr lang="en-US" altLang="en-US" sz="3200" dirty="0"/>
              <a:t>Jason Dickstein</a:t>
            </a:r>
          </a:p>
          <a:p>
            <a:pPr algn="ctr" eaLnBrk="1" hangingPunct="1">
              <a:buFontTx/>
              <a:buNone/>
            </a:pPr>
            <a:r>
              <a:rPr lang="en-US" altLang="en-US" sz="3200" i="1" dirty="0"/>
              <a:t>Aviation Suppliers Association General Counsel</a:t>
            </a:r>
          </a:p>
          <a:p>
            <a:pPr algn="ctr" eaLnBrk="1" hangingPunct="1">
              <a:buFontTx/>
              <a:buNone/>
            </a:pPr>
            <a:r>
              <a:rPr lang="en-US" altLang="en-US" sz="3200" dirty="0"/>
              <a:t>Washington Aviation Group</a:t>
            </a:r>
          </a:p>
          <a:p>
            <a:pPr algn="ctr" eaLnBrk="1" hangingPunct="1">
              <a:buFontTx/>
              <a:buNone/>
            </a:pPr>
            <a:r>
              <a:rPr lang="en-US" altLang="en-US" sz="3200" dirty="0"/>
              <a:t>2233 Wisconsin Avenue, Suite 503</a:t>
            </a:r>
          </a:p>
          <a:p>
            <a:pPr algn="ctr" eaLnBrk="1" hangingPunct="1">
              <a:buFontTx/>
              <a:buNone/>
            </a:pPr>
            <a:r>
              <a:rPr lang="en-US" altLang="en-US" sz="3200" dirty="0"/>
              <a:t>Washington, DC 20007</a:t>
            </a:r>
          </a:p>
          <a:p>
            <a:pPr algn="ctr" eaLnBrk="1" hangingPunct="1">
              <a:buFontTx/>
              <a:buNone/>
            </a:pPr>
            <a:endParaRPr lang="en-US" altLang="en-US" sz="3200" dirty="0"/>
          </a:p>
          <a:p>
            <a:pPr algn="ctr" eaLnBrk="1" hangingPunct="1">
              <a:buFontTx/>
              <a:buNone/>
            </a:pPr>
            <a:r>
              <a:rPr lang="en-US" altLang="en-US" sz="3200" dirty="0"/>
              <a:t>Tel: (202) 628-6776</a:t>
            </a:r>
          </a:p>
          <a:p>
            <a:pPr algn="ctr" eaLnBrk="1" hangingPunct="1">
              <a:buFontTx/>
              <a:buNone/>
            </a:pPr>
            <a:r>
              <a:rPr lang="en-US" altLang="en-US" sz="3200" dirty="0"/>
              <a:t>Jason@WashingtonAviation.com</a:t>
            </a:r>
          </a:p>
        </p:txBody>
      </p:sp>
      <p:sp>
        <p:nvSpPr>
          <p:cNvPr id="4" name="Slide Number Placeholder 3"/>
          <p:cNvSpPr>
            <a:spLocks noGrp="1"/>
          </p:cNvSpPr>
          <p:nvPr>
            <p:ph type="sldNum" sz="quarter" idx="12"/>
          </p:nvPr>
        </p:nvSpPr>
        <p:spPr/>
        <p:txBody>
          <a:bodyPr/>
          <a:lstStyle/>
          <a:p>
            <a:fld id="{C574DC93-7031-4ED1-ABE3-4B4A5DF62998}" type="slidenum">
              <a:rPr lang="en-US" smtClean="0"/>
              <a:t>36</a:t>
            </a:fld>
            <a:endParaRPr lang="en-US"/>
          </a:p>
        </p:txBody>
      </p:sp>
      <p:sp>
        <p:nvSpPr>
          <p:cNvPr id="2" name="Footer Placeholder 1">
            <a:extLst>
              <a:ext uri="{FF2B5EF4-FFF2-40B4-BE49-F238E27FC236}">
                <a16:creationId xmlns:a16="http://schemas.microsoft.com/office/drawing/2014/main" id="{6F61AFB9-3DB2-413C-924A-F6D82DE4048B}"/>
              </a:ext>
            </a:extLst>
          </p:cNvPr>
          <p:cNvSpPr>
            <a:spLocks noGrp="1"/>
          </p:cNvSpPr>
          <p:nvPr>
            <p:ph type="ftr" sz="quarter" idx="11"/>
          </p:nvPr>
        </p:nvSpPr>
        <p:spPr/>
        <p:txBody>
          <a:bodyPr/>
          <a:lstStyle/>
          <a:p>
            <a:r>
              <a:rPr lang="en-US"/>
              <a:t>Incoterms Overview Workshop</a:t>
            </a:r>
          </a:p>
        </p:txBody>
      </p:sp>
      <p:sp>
        <p:nvSpPr>
          <p:cNvPr id="5" name="Date Placeholder 4">
            <a:extLst>
              <a:ext uri="{FF2B5EF4-FFF2-40B4-BE49-F238E27FC236}">
                <a16:creationId xmlns:a16="http://schemas.microsoft.com/office/drawing/2014/main" id="{A675E6E2-B262-47EE-BBBA-7B6D21791E07}"/>
              </a:ext>
            </a:extLst>
          </p:cNvPr>
          <p:cNvSpPr>
            <a:spLocks noGrp="1"/>
          </p:cNvSpPr>
          <p:nvPr>
            <p:ph type="dt" sz="half" idx="10"/>
          </p:nvPr>
        </p:nvSpPr>
        <p:spPr/>
        <p:txBody>
          <a:bodyPr/>
          <a:lstStyle/>
          <a:p>
            <a:r>
              <a:rPr lang="en-US"/>
              <a:t>ACPC 2024</a:t>
            </a:r>
          </a:p>
        </p:txBody>
      </p:sp>
    </p:spTree>
    <p:extLst>
      <p:ext uri="{BB962C8B-B14F-4D97-AF65-F5344CB8AC3E}">
        <p14:creationId xmlns:p14="http://schemas.microsoft.com/office/powerpoint/2010/main" val="1612972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25CBE6-1AF2-24DD-8429-C79EDF1927F8}"/>
              </a:ext>
            </a:extLst>
          </p:cNvPr>
          <p:cNvSpPr>
            <a:spLocks noGrp="1"/>
          </p:cNvSpPr>
          <p:nvPr>
            <p:ph type="title"/>
          </p:nvPr>
        </p:nvSpPr>
        <p:spPr/>
        <p:txBody>
          <a:bodyPr/>
          <a:lstStyle/>
          <a:p>
            <a:r>
              <a:rPr lang="en-US" dirty="0"/>
              <a:t>Maritime-Only Incoterms</a:t>
            </a:r>
          </a:p>
        </p:txBody>
      </p:sp>
      <p:sp>
        <p:nvSpPr>
          <p:cNvPr id="8" name="Text Placeholder 7">
            <a:extLst>
              <a:ext uri="{FF2B5EF4-FFF2-40B4-BE49-F238E27FC236}">
                <a16:creationId xmlns:a16="http://schemas.microsoft.com/office/drawing/2014/main" id="{40BFDBE1-9189-B9EF-AE67-7907BA9916B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43F5F92-1905-89D8-3525-BCFB96A9C393}"/>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DCE0A967-9277-9BAC-BB08-3F5AC97FB64A}"/>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58570641-7549-3A8B-BEEB-ABAA64D211D2}"/>
              </a:ext>
            </a:extLst>
          </p:cNvPr>
          <p:cNvSpPr>
            <a:spLocks noGrp="1"/>
          </p:cNvSpPr>
          <p:nvPr>
            <p:ph type="sldNum" sz="quarter" idx="12"/>
          </p:nvPr>
        </p:nvSpPr>
        <p:spPr/>
        <p:txBody>
          <a:bodyPr/>
          <a:lstStyle/>
          <a:p>
            <a:fld id="{D0DD2322-01AD-4802-AECD-673054E570D1}" type="slidenum">
              <a:rPr lang="en-US" smtClean="0"/>
              <a:pPr/>
              <a:t>37</a:t>
            </a:fld>
            <a:endParaRPr lang="en-US"/>
          </a:p>
        </p:txBody>
      </p:sp>
    </p:spTree>
    <p:extLst>
      <p:ext uri="{BB962C8B-B14F-4D97-AF65-F5344CB8AC3E}">
        <p14:creationId xmlns:p14="http://schemas.microsoft.com/office/powerpoint/2010/main" val="2049816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Free Alongside Ship (FAS)</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a:bodyPr>
          <a:lstStyle/>
          <a:p>
            <a:r>
              <a:rPr lang="en-US" dirty="0"/>
              <a:t>Seller responsibilities</a:t>
            </a:r>
          </a:p>
          <a:p>
            <a:pPr lvl="1"/>
            <a:r>
              <a:rPr lang="en-US" dirty="0"/>
              <a:t>Deliver goods alongside vessel prepared for shipment</a:t>
            </a:r>
          </a:p>
          <a:p>
            <a:pPr lvl="1"/>
            <a:r>
              <a:rPr lang="en-US" dirty="0"/>
              <a:t>Clear goods for export</a:t>
            </a:r>
          </a:p>
          <a:p>
            <a:pPr lvl="1"/>
            <a:endParaRPr lang="en-US" dirty="0"/>
          </a:p>
          <a:p>
            <a:r>
              <a:rPr lang="en-US" dirty="0"/>
              <a:t>Buyer responsibilities</a:t>
            </a:r>
          </a:p>
          <a:p>
            <a:pPr lvl="1"/>
            <a:r>
              <a:rPr lang="en-US" dirty="0"/>
              <a:t>Risk transfers when goods are laid alongside vessel</a:t>
            </a:r>
          </a:p>
          <a:p>
            <a:pPr lvl="1"/>
            <a:r>
              <a:rPr lang="en-US" dirty="0"/>
              <a:t>Loading vessel</a:t>
            </a:r>
          </a:p>
          <a:p>
            <a:pPr lvl="1"/>
            <a:r>
              <a:rPr lang="en-US" dirty="0"/>
              <a:t>All fees, duties, compliance</a:t>
            </a:r>
          </a:p>
          <a:p>
            <a:pPr lvl="1"/>
            <a:endParaRPr lang="en-US" dirty="0"/>
          </a:p>
          <a:p>
            <a:r>
              <a:rPr lang="en-US" dirty="0"/>
              <a:t>Insurance: Seller is not obligated to insure goods </a:t>
            </a:r>
          </a:p>
          <a:p>
            <a:endParaRPr lang="en-US" dirty="0"/>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38</a:t>
            </a:fld>
            <a:endParaRPr lang="en-US"/>
          </a:p>
        </p:txBody>
      </p:sp>
    </p:spTree>
    <p:extLst>
      <p:ext uri="{BB962C8B-B14F-4D97-AF65-F5344CB8AC3E}">
        <p14:creationId xmlns:p14="http://schemas.microsoft.com/office/powerpoint/2010/main" val="402759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a:xfrm>
            <a:off x="838200" y="288925"/>
            <a:ext cx="10515600" cy="1325563"/>
          </a:xfrm>
        </p:spPr>
        <p:txBody>
          <a:bodyPr/>
          <a:lstStyle/>
          <a:p>
            <a:r>
              <a:rPr lang="en-US" dirty="0"/>
              <a:t>Free on Board (FOB)</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lstStyle/>
          <a:p>
            <a:r>
              <a:rPr lang="en-US" dirty="0"/>
              <a:t>Seller responsibilities</a:t>
            </a:r>
          </a:p>
          <a:p>
            <a:pPr lvl="1"/>
            <a:r>
              <a:rPr lang="en-US" dirty="0"/>
              <a:t>Load goods on vessel</a:t>
            </a:r>
          </a:p>
          <a:p>
            <a:pPr lvl="1"/>
            <a:r>
              <a:rPr lang="en-US" dirty="0"/>
              <a:t>Clear goods for export</a:t>
            </a:r>
          </a:p>
          <a:p>
            <a:pPr lvl="1"/>
            <a:endParaRPr lang="en-US" dirty="0"/>
          </a:p>
          <a:p>
            <a:r>
              <a:rPr lang="en-US" dirty="0"/>
              <a:t>Buyer responsibilities</a:t>
            </a:r>
          </a:p>
          <a:p>
            <a:pPr lvl="1"/>
            <a:r>
              <a:rPr lang="en-US" dirty="0"/>
              <a:t>Risk transfers when goods are loaded on vessel</a:t>
            </a:r>
          </a:p>
          <a:p>
            <a:pPr lvl="1"/>
            <a:r>
              <a:rPr lang="en-US" dirty="0"/>
              <a:t>All fees, duties, compliance</a:t>
            </a:r>
          </a:p>
          <a:p>
            <a:pPr lvl="1"/>
            <a:endParaRPr lang="en-US" dirty="0"/>
          </a:p>
          <a:p>
            <a:r>
              <a:rPr lang="en-US" dirty="0"/>
              <a:t>Insurance: Seller is not obligated to insure goods </a:t>
            </a:r>
          </a:p>
          <a:p>
            <a:endParaRPr lang="en-US" dirty="0"/>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39</a:t>
            </a:fld>
            <a:endParaRPr lang="en-US"/>
          </a:p>
        </p:txBody>
      </p:sp>
    </p:spTree>
    <p:extLst>
      <p:ext uri="{BB962C8B-B14F-4D97-AF65-F5344CB8AC3E}">
        <p14:creationId xmlns:p14="http://schemas.microsoft.com/office/powerpoint/2010/main" val="124292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6"/>
          <p:cNvSpPr>
            <a:spLocks noGrp="1"/>
          </p:cNvSpPr>
          <p:nvPr>
            <p:ph type="title"/>
          </p:nvPr>
        </p:nvSpPr>
        <p:spPr/>
        <p:txBody>
          <a:bodyPr/>
          <a:lstStyle/>
          <a:p>
            <a:pPr eaLnBrk="1" hangingPunct="1"/>
            <a:r>
              <a:rPr lang="en-US" dirty="0"/>
              <a:t>Introduction to Incoterms</a:t>
            </a:r>
          </a:p>
        </p:txBody>
      </p:sp>
      <p:sp>
        <p:nvSpPr>
          <p:cNvPr id="5123" name="Content Placeholder 7"/>
          <p:cNvSpPr>
            <a:spLocks noGrp="1"/>
          </p:cNvSpPr>
          <p:nvPr>
            <p:ph idx="1"/>
          </p:nvPr>
        </p:nvSpPr>
        <p:spPr/>
        <p:txBody>
          <a:bodyPr/>
          <a:lstStyle/>
          <a:p>
            <a:pPr eaLnBrk="1" hangingPunct="1"/>
            <a:r>
              <a:rPr lang="en-US" dirty="0"/>
              <a:t>Incoterms are commercial terms designed to facilitate international trade</a:t>
            </a:r>
          </a:p>
          <a:p>
            <a:pPr lvl="1"/>
            <a:r>
              <a:rPr lang="en-US" dirty="0"/>
              <a:t>“Incoterms” is a portmanteau of “international commercial terms” and is a registered trademark of the International Chamber of Commerce</a:t>
            </a:r>
          </a:p>
          <a:p>
            <a:pPr lvl="1"/>
            <a:r>
              <a:rPr lang="en-US" dirty="0"/>
              <a:t>These are commercial terms</a:t>
            </a:r>
          </a:p>
          <a:p>
            <a:pPr lvl="2"/>
            <a:r>
              <a:rPr lang="en-US" dirty="0"/>
              <a:t>Not regulatory nor statutory</a:t>
            </a:r>
          </a:p>
          <a:p>
            <a:pPr lvl="2"/>
            <a:r>
              <a:rPr lang="en-US" dirty="0"/>
              <a:t>No legal effect until you use them</a:t>
            </a:r>
          </a:p>
          <a:p>
            <a:pPr lvl="1"/>
            <a:r>
              <a:rPr lang="en-US" dirty="0"/>
              <a:t>Updated every ten years (Incoterms 2020 now in effect)</a:t>
            </a:r>
          </a:p>
          <a:p>
            <a:r>
              <a:rPr lang="en-US" dirty="0"/>
              <a:t>Purpose is to provide consistency in international trade among diverse jurisdictions</a:t>
            </a:r>
          </a:p>
        </p:txBody>
      </p:sp>
      <p:sp>
        <p:nvSpPr>
          <p:cNvPr id="5" name="Date Placeholder 4"/>
          <p:cNvSpPr>
            <a:spLocks noGrp="1"/>
          </p:cNvSpPr>
          <p:nvPr>
            <p:ph type="dt" sz="half" idx="10"/>
          </p:nvPr>
        </p:nvSpPr>
        <p:spPr/>
        <p:txBody>
          <a:bodyPr/>
          <a:lstStyle/>
          <a:p>
            <a:r>
              <a:rPr lang="en-US"/>
              <a:t>ACPC 2024</a:t>
            </a:r>
          </a:p>
        </p:txBody>
      </p:sp>
      <p:sp>
        <p:nvSpPr>
          <p:cNvPr id="6" name="Slide Number Placeholder 5"/>
          <p:cNvSpPr>
            <a:spLocks noGrp="1"/>
          </p:cNvSpPr>
          <p:nvPr>
            <p:ph type="sldNum" sz="quarter" idx="12"/>
          </p:nvPr>
        </p:nvSpPr>
        <p:spPr/>
        <p:txBody>
          <a:bodyPr/>
          <a:lstStyle/>
          <a:p>
            <a:fld id="{C574DC93-7031-4ED1-ABE3-4B4A5DF62998}" type="slidenum">
              <a:rPr lang="en-US" smtClean="0"/>
              <a:t>4</a:t>
            </a:fld>
            <a:endParaRPr lang="en-US"/>
          </a:p>
        </p:txBody>
      </p:sp>
      <p:sp>
        <p:nvSpPr>
          <p:cNvPr id="2" name="Footer Placeholder 1">
            <a:extLst>
              <a:ext uri="{FF2B5EF4-FFF2-40B4-BE49-F238E27FC236}">
                <a16:creationId xmlns:a16="http://schemas.microsoft.com/office/drawing/2014/main" id="{31EFAAB9-9C85-4E40-8A71-5F1569A63DD2}"/>
              </a:ext>
            </a:extLst>
          </p:cNvPr>
          <p:cNvSpPr>
            <a:spLocks noGrp="1"/>
          </p:cNvSpPr>
          <p:nvPr>
            <p:ph type="ftr" sz="quarter" idx="11"/>
          </p:nvPr>
        </p:nvSpPr>
        <p:spPr/>
        <p:txBody>
          <a:bodyPr/>
          <a:lstStyle/>
          <a:p>
            <a:r>
              <a:rPr lang="en-US"/>
              <a:t>Incoterms Overview Workshop</a:t>
            </a:r>
          </a:p>
        </p:txBody>
      </p:sp>
    </p:spTree>
    <p:extLst>
      <p:ext uri="{BB962C8B-B14F-4D97-AF65-F5344CB8AC3E}">
        <p14:creationId xmlns:p14="http://schemas.microsoft.com/office/powerpoint/2010/main" val="3043086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Cost and Freight (CFR)</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lstStyle/>
          <a:p>
            <a:r>
              <a:rPr lang="en-US" dirty="0"/>
              <a:t>Seller responsibilities</a:t>
            </a:r>
          </a:p>
          <a:p>
            <a:pPr lvl="1"/>
            <a:r>
              <a:rPr lang="en-US" dirty="0"/>
              <a:t>Arranges and pays for transportation</a:t>
            </a:r>
          </a:p>
          <a:p>
            <a:pPr lvl="1"/>
            <a:r>
              <a:rPr lang="en-US" dirty="0"/>
              <a:t>Load goods on vessel</a:t>
            </a:r>
          </a:p>
          <a:p>
            <a:pPr lvl="1"/>
            <a:r>
              <a:rPr lang="en-US" dirty="0"/>
              <a:t>Clear goods for export</a:t>
            </a:r>
          </a:p>
          <a:p>
            <a:pPr lvl="1"/>
            <a:endParaRPr lang="en-US" dirty="0"/>
          </a:p>
          <a:p>
            <a:r>
              <a:rPr lang="en-US" dirty="0"/>
              <a:t>Buyer responsibilities</a:t>
            </a:r>
          </a:p>
          <a:p>
            <a:pPr lvl="1"/>
            <a:r>
              <a:rPr lang="en-US" dirty="0"/>
              <a:t>Risk transfers when goods are loaded on vessel</a:t>
            </a:r>
          </a:p>
          <a:p>
            <a:pPr lvl="1"/>
            <a:r>
              <a:rPr lang="en-US" dirty="0"/>
              <a:t>Import fees and duties</a:t>
            </a:r>
          </a:p>
          <a:p>
            <a:r>
              <a:rPr lang="en-US" dirty="0"/>
              <a:t>Insurance: Seller is not obligated to insure goods </a:t>
            </a:r>
          </a:p>
          <a:p>
            <a:endParaRPr lang="en-US" dirty="0"/>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40</a:t>
            </a:fld>
            <a:endParaRPr lang="en-US"/>
          </a:p>
        </p:txBody>
      </p:sp>
    </p:spTree>
    <p:extLst>
      <p:ext uri="{BB962C8B-B14F-4D97-AF65-F5344CB8AC3E}">
        <p14:creationId xmlns:p14="http://schemas.microsoft.com/office/powerpoint/2010/main" val="3583409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8FD-4C0C-468D-94F1-4691204A8577}"/>
              </a:ext>
            </a:extLst>
          </p:cNvPr>
          <p:cNvSpPr>
            <a:spLocks noGrp="1"/>
          </p:cNvSpPr>
          <p:nvPr>
            <p:ph type="title"/>
          </p:nvPr>
        </p:nvSpPr>
        <p:spPr/>
        <p:txBody>
          <a:bodyPr/>
          <a:lstStyle/>
          <a:p>
            <a:r>
              <a:rPr lang="en-US" dirty="0"/>
              <a:t>Cost Insurance and Freight (CIF)</a:t>
            </a:r>
          </a:p>
        </p:txBody>
      </p:sp>
      <p:sp>
        <p:nvSpPr>
          <p:cNvPr id="3" name="Content Placeholder 2">
            <a:extLst>
              <a:ext uri="{FF2B5EF4-FFF2-40B4-BE49-F238E27FC236}">
                <a16:creationId xmlns:a16="http://schemas.microsoft.com/office/drawing/2014/main" id="{B4D0FAE8-5C9E-4F9A-B12A-A34481308A44}"/>
              </a:ext>
            </a:extLst>
          </p:cNvPr>
          <p:cNvSpPr>
            <a:spLocks noGrp="1"/>
          </p:cNvSpPr>
          <p:nvPr>
            <p:ph idx="1"/>
          </p:nvPr>
        </p:nvSpPr>
        <p:spPr/>
        <p:txBody>
          <a:bodyPr>
            <a:normAutofit lnSpcReduction="10000"/>
          </a:bodyPr>
          <a:lstStyle/>
          <a:p>
            <a:r>
              <a:rPr lang="en-US" dirty="0"/>
              <a:t>Seller responsibilities</a:t>
            </a:r>
          </a:p>
          <a:p>
            <a:pPr lvl="1"/>
            <a:r>
              <a:rPr lang="en-US" dirty="0"/>
              <a:t>Arranges and pays for transportation</a:t>
            </a:r>
          </a:p>
          <a:p>
            <a:pPr lvl="1"/>
            <a:r>
              <a:rPr lang="en-US" dirty="0"/>
              <a:t>Load goods on vessel</a:t>
            </a:r>
          </a:p>
          <a:p>
            <a:pPr lvl="1"/>
            <a:r>
              <a:rPr lang="en-US" dirty="0"/>
              <a:t>Clear goods for export</a:t>
            </a:r>
          </a:p>
          <a:p>
            <a:pPr lvl="1"/>
            <a:endParaRPr lang="en-US" dirty="0"/>
          </a:p>
          <a:p>
            <a:r>
              <a:rPr lang="en-US" dirty="0"/>
              <a:t>Buyer responsibilities</a:t>
            </a:r>
          </a:p>
          <a:p>
            <a:pPr lvl="1"/>
            <a:r>
              <a:rPr lang="en-US" dirty="0"/>
              <a:t>Risk transfers when goods are loaded on vessel</a:t>
            </a:r>
          </a:p>
          <a:p>
            <a:pPr lvl="1"/>
            <a:r>
              <a:rPr lang="en-US" dirty="0"/>
              <a:t>Import fees and duties</a:t>
            </a:r>
          </a:p>
          <a:p>
            <a:pPr lvl="1"/>
            <a:r>
              <a:rPr lang="en-US" dirty="0"/>
              <a:t>Additional insurance if required insurance inadequate</a:t>
            </a:r>
          </a:p>
          <a:p>
            <a:endParaRPr lang="en-US" dirty="0"/>
          </a:p>
          <a:p>
            <a:r>
              <a:rPr lang="en-US" dirty="0"/>
              <a:t>Insurance: Seller </a:t>
            </a:r>
            <a:r>
              <a:rPr lang="en-US" u="sng" dirty="0"/>
              <a:t>must also insure</a:t>
            </a:r>
            <a:r>
              <a:rPr lang="en-US" dirty="0"/>
              <a:t> goods </a:t>
            </a:r>
          </a:p>
          <a:p>
            <a:endParaRPr lang="en-US" dirty="0"/>
          </a:p>
        </p:txBody>
      </p:sp>
      <p:sp>
        <p:nvSpPr>
          <p:cNvPr id="4" name="Date Placeholder 3">
            <a:extLst>
              <a:ext uri="{FF2B5EF4-FFF2-40B4-BE49-F238E27FC236}">
                <a16:creationId xmlns:a16="http://schemas.microsoft.com/office/drawing/2014/main" id="{AF7173B6-A0D5-477C-B247-F18868CEDF72}"/>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86802DF5-958B-4CC9-9DE9-8A9ACE613E87}"/>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F7A59ABA-D171-489F-A73C-10D595715700}"/>
              </a:ext>
            </a:extLst>
          </p:cNvPr>
          <p:cNvSpPr>
            <a:spLocks noGrp="1"/>
          </p:cNvSpPr>
          <p:nvPr>
            <p:ph type="sldNum" sz="quarter" idx="12"/>
          </p:nvPr>
        </p:nvSpPr>
        <p:spPr/>
        <p:txBody>
          <a:bodyPr/>
          <a:lstStyle/>
          <a:p>
            <a:fld id="{C574DC93-7031-4ED1-ABE3-4B4A5DF62998}" type="slidenum">
              <a:rPr lang="en-US" smtClean="0"/>
              <a:t>41</a:t>
            </a:fld>
            <a:endParaRPr lang="en-US"/>
          </a:p>
        </p:txBody>
      </p:sp>
      <p:sp>
        <p:nvSpPr>
          <p:cNvPr id="8" name="TextBox 7">
            <a:extLst>
              <a:ext uri="{FF2B5EF4-FFF2-40B4-BE49-F238E27FC236}">
                <a16:creationId xmlns:a16="http://schemas.microsoft.com/office/drawing/2014/main" id="{B069BDD6-186B-BBBA-7F16-1BCBCC32B995}"/>
              </a:ext>
            </a:extLst>
          </p:cNvPr>
          <p:cNvSpPr txBox="1"/>
          <p:nvPr/>
        </p:nvSpPr>
        <p:spPr>
          <a:xfrm>
            <a:off x="3048000" y="3244334"/>
            <a:ext cx="6096000" cy="369332"/>
          </a:xfrm>
          <a:prstGeom prst="rect">
            <a:avLst/>
          </a:prstGeom>
          <a:noFill/>
        </p:spPr>
        <p:txBody>
          <a:bodyPr wrap="square">
            <a:spAutoFit/>
          </a:bodyPr>
          <a:lstStyle/>
          <a:p>
            <a:r>
              <a:rPr lang="en-US" dirty="0"/>
              <a:t>300 Massachusetts Ave NW, Washington, D.C. 20001</a:t>
            </a:r>
          </a:p>
        </p:txBody>
      </p:sp>
    </p:spTree>
    <p:extLst>
      <p:ext uri="{BB962C8B-B14F-4D97-AF65-F5344CB8AC3E}">
        <p14:creationId xmlns:p14="http://schemas.microsoft.com/office/powerpoint/2010/main" val="20255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4CCE-42A5-47A5-B036-0EE5CF85C5F0}"/>
              </a:ext>
            </a:extLst>
          </p:cNvPr>
          <p:cNvSpPr>
            <a:spLocks noGrp="1"/>
          </p:cNvSpPr>
          <p:nvPr>
            <p:ph type="title"/>
          </p:nvPr>
        </p:nvSpPr>
        <p:spPr>
          <a:xfrm>
            <a:off x="1041854" y="365125"/>
            <a:ext cx="7610533" cy="1325563"/>
          </a:xfrm>
        </p:spPr>
        <p:txBody>
          <a:bodyPr>
            <a:normAutofit fontScale="90000"/>
          </a:bodyPr>
          <a:lstStyle/>
          <a:p>
            <a:r>
              <a:rPr lang="en-US" dirty="0"/>
              <a:t>Incoterms are “Code Words” that Specify Terms and Conditions</a:t>
            </a:r>
          </a:p>
        </p:txBody>
      </p:sp>
      <p:sp>
        <p:nvSpPr>
          <p:cNvPr id="3" name="Content Placeholder 2">
            <a:extLst>
              <a:ext uri="{FF2B5EF4-FFF2-40B4-BE49-F238E27FC236}">
                <a16:creationId xmlns:a16="http://schemas.microsoft.com/office/drawing/2014/main" id="{A4076A9B-C2BA-48CE-82DE-540C004032A0}"/>
              </a:ext>
            </a:extLst>
          </p:cNvPr>
          <p:cNvSpPr>
            <a:spLocks noGrp="1"/>
          </p:cNvSpPr>
          <p:nvPr>
            <p:ph idx="1"/>
          </p:nvPr>
        </p:nvSpPr>
        <p:spPr/>
        <p:txBody>
          <a:bodyPr>
            <a:normAutofit lnSpcReduction="10000"/>
          </a:bodyPr>
          <a:lstStyle/>
          <a:p>
            <a:r>
              <a:rPr lang="en-US" dirty="0"/>
              <a:t>What do Incoterms do?</a:t>
            </a:r>
          </a:p>
          <a:p>
            <a:pPr lvl="1"/>
            <a:r>
              <a:rPr lang="en-US" dirty="0"/>
              <a:t>Specify (some) legal obligations of seller and buyer</a:t>
            </a:r>
          </a:p>
          <a:p>
            <a:pPr lvl="1"/>
            <a:r>
              <a:rPr lang="en-US" dirty="0"/>
              <a:t>Specify when RISK OF LOSS passes from seller to buyer</a:t>
            </a:r>
          </a:p>
          <a:p>
            <a:r>
              <a:rPr lang="en-US" dirty="0"/>
              <a:t>What do Incoterms NOT do?</a:t>
            </a:r>
          </a:p>
          <a:p>
            <a:pPr lvl="1"/>
            <a:r>
              <a:rPr lang="en-US" dirty="0"/>
              <a:t>DO NOT determine when TITLE passes</a:t>
            </a:r>
          </a:p>
          <a:p>
            <a:pPr lvl="1"/>
            <a:r>
              <a:rPr lang="en-US" dirty="0"/>
              <a:t>Do not establish all rights and remedies under contract</a:t>
            </a:r>
          </a:p>
          <a:p>
            <a:pPr lvl="1"/>
            <a:r>
              <a:rPr lang="en-US" u="sng" dirty="0"/>
              <a:t>Most</a:t>
            </a:r>
            <a:r>
              <a:rPr lang="en-US" dirty="0"/>
              <a:t> do not address insurance issues (and not completely)</a:t>
            </a:r>
          </a:p>
          <a:p>
            <a:pPr lvl="1"/>
            <a:r>
              <a:rPr lang="en-US" dirty="0"/>
              <a:t>Do not address terms of payment, credit terms, other contract issues</a:t>
            </a:r>
          </a:p>
          <a:p>
            <a:r>
              <a:rPr lang="en-US" dirty="0"/>
              <a:t>Incoterms are designed primarily to establish when risk of loss passes and the responsibilities of seller and buyer for goods in transit</a:t>
            </a:r>
          </a:p>
        </p:txBody>
      </p:sp>
      <p:sp>
        <p:nvSpPr>
          <p:cNvPr id="4" name="Date Placeholder 3">
            <a:extLst>
              <a:ext uri="{FF2B5EF4-FFF2-40B4-BE49-F238E27FC236}">
                <a16:creationId xmlns:a16="http://schemas.microsoft.com/office/drawing/2014/main" id="{131A29BB-6C32-46A3-ABC5-544767FCA4E5}"/>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70355923-DCB0-458B-8F78-D4AA20994645}"/>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EC64B1BF-259A-4CFA-9A91-ADCBB7F6CE25}"/>
              </a:ext>
            </a:extLst>
          </p:cNvPr>
          <p:cNvSpPr>
            <a:spLocks noGrp="1"/>
          </p:cNvSpPr>
          <p:nvPr>
            <p:ph type="sldNum" sz="quarter" idx="12"/>
          </p:nvPr>
        </p:nvSpPr>
        <p:spPr/>
        <p:txBody>
          <a:bodyPr/>
          <a:lstStyle/>
          <a:p>
            <a:fld id="{C574DC93-7031-4ED1-ABE3-4B4A5DF62998}" type="slidenum">
              <a:rPr lang="en-US" smtClean="0"/>
              <a:t>5</a:t>
            </a:fld>
            <a:endParaRPr lang="en-US"/>
          </a:p>
        </p:txBody>
      </p:sp>
    </p:spTree>
    <p:extLst>
      <p:ext uri="{BB962C8B-B14F-4D97-AF65-F5344CB8AC3E}">
        <p14:creationId xmlns:p14="http://schemas.microsoft.com/office/powerpoint/2010/main" val="90227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98D9-179F-15D8-ACEF-0EEB7D841098}"/>
              </a:ext>
            </a:extLst>
          </p:cNvPr>
          <p:cNvSpPr>
            <a:spLocks noGrp="1"/>
          </p:cNvSpPr>
          <p:nvPr>
            <p:ph type="title"/>
          </p:nvPr>
        </p:nvSpPr>
        <p:spPr/>
        <p:txBody>
          <a:bodyPr/>
          <a:lstStyle/>
          <a:p>
            <a:r>
              <a:rPr lang="en-US" dirty="0"/>
              <a:t>How do I use Incoterms?</a:t>
            </a:r>
          </a:p>
        </p:txBody>
      </p:sp>
      <p:sp>
        <p:nvSpPr>
          <p:cNvPr id="3" name="Content Placeholder 2">
            <a:extLst>
              <a:ext uri="{FF2B5EF4-FFF2-40B4-BE49-F238E27FC236}">
                <a16:creationId xmlns:a16="http://schemas.microsoft.com/office/drawing/2014/main" id="{E7BF950F-45E3-A26E-A250-28156528AFB7}"/>
              </a:ext>
            </a:extLst>
          </p:cNvPr>
          <p:cNvSpPr>
            <a:spLocks noGrp="1"/>
          </p:cNvSpPr>
          <p:nvPr>
            <p:ph idx="1"/>
          </p:nvPr>
        </p:nvSpPr>
        <p:spPr/>
        <p:txBody>
          <a:bodyPr/>
          <a:lstStyle/>
          <a:p>
            <a:r>
              <a:rPr lang="en-US" dirty="0"/>
              <a:t>They can arise in a contract</a:t>
            </a:r>
          </a:p>
          <a:p>
            <a:endParaRPr lang="en-US" dirty="0"/>
          </a:p>
          <a:p>
            <a:pPr marL="457200" lvl="1" indent="0">
              <a:buNone/>
            </a:pPr>
            <a:r>
              <a:rPr lang="en-US" sz="3200" dirty="0"/>
              <a:t>“Not later than the Delivery Date specified in paragraph 11(a) of this Agreement, the Selling Party shall deliver the Goods to the Buyer DAP (Incoterms 2020) the address identified in paragraph 12(b) of this Agreement.”</a:t>
            </a:r>
          </a:p>
        </p:txBody>
      </p:sp>
      <p:sp>
        <p:nvSpPr>
          <p:cNvPr id="4" name="Date Placeholder 3">
            <a:extLst>
              <a:ext uri="{FF2B5EF4-FFF2-40B4-BE49-F238E27FC236}">
                <a16:creationId xmlns:a16="http://schemas.microsoft.com/office/drawing/2014/main" id="{AC36F84A-2A74-3F10-20A3-1528D52348A9}"/>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9F06DC3D-9BAA-9C9F-43D2-0C9BF9D892AB}"/>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E29D4E0F-5DA8-79F8-CE50-D72674B22338}"/>
              </a:ext>
            </a:extLst>
          </p:cNvPr>
          <p:cNvSpPr>
            <a:spLocks noGrp="1"/>
          </p:cNvSpPr>
          <p:nvPr>
            <p:ph type="sldNum" sz="quarter" idx="12"/>
          </p:nvPr>
        </p:nvSpPr>
        <p:spPr/>
        <p:txBody>
          <a:bodyPr/>
          <a:lstStyle/>
          <a:p>
            <a:fld id="{D0DD2322-01AD-4802-AECD-673054E570D1}" type="slidenum">
              <a:rPr lang="en-US" smtClean="0"/>
              <a:pPr/>
              <a:t>6</a:t>
            </a:fld>
            <a:endParaRPr lang="en-US"/>
          </a:p>
        </p:txBody>
      </p:sp>
    </p:spTree>
    <p:extLst>
      <p:ext uri="{BB962C8B-B14F-4D97-AF65-F5344CB8AC3E}">
        <p14:creationId xmlns:p14="http://schemas.microsoft.com/office/powerpoint/2010/main" val="154091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98D9-179F-15D8-ACEF-0EEB7D841098}"/>
              </a:ext>
            </a:extLst>
          </p:cNvPr>
          <p:cNvSpPr>
            <a:spLocks noGrp="1"/>
          </p:cNvSpPr>
          <p:nvPr>
            <p:ph type="title"/>
          </p:nvPr>
        </p:nvSpPr>
        <p:spPr/>
        <p:txBody>
          <a:bodyPr/>
          <a:lstStyle/>
          <a:p>
            <a:r>
              <a:rPr lang="en-US" dirty="0"/>
              <a:t>How do I use Incoterms?</a:t>
            </a:r>
          </a:p>
        </p:txBody>
      </p:sp>
      <p:sp>
        <p:nvSpPr>
          <p:cNvPr id="3" name="Content Placeholder 2">
            <a:extLst>
              <a:ext uri="{FF2B5EF4-FFF2-40B4-BE49-F238E27FC236}">
                <a16:creationId xmlns:a16="http://schemas.microsoft.com/office/drawing/2014/main" id="{E7BF950F-45E3-A26E-A250-28156528AFB7}"/>
              </a:ext>
            </a:extLst>
          </p:cNvPr>
          <p:cNvSpPr>
            <a:spLocks noGrp="1"/>
          </p:cNvSpPr>
          <p:nvPr>
            <p:ph idx="1"/>
          </p:nvPr>
        </p:nvSpPr>
        <p:spPr/>
        <p:txBody>
          <a:bodyPr>
            <a:normAutofit/>
          </a:bodyPr>
          <a:lstStyle/>
          <a:p>
            <a:r>
              <a:rPr lang="en-US" dirty="0"/>
              <a:t>They can arise in a contract</a:t>
            </a:r>
          </a:p>
          <a:p>
            <a:r>
              <a:rPr lang="en-US" dirty="0"/>
              <a:t>They can arise in agreed-upon terms and conditions</a:t>
            </a:r>
          </a:p>
          <a:p>
            <a:pPr marL="0" indent="0">
              <a:buNone/>
            </a:pPr>
            <a:endParaRPr lang="en-US" dirty="0"/>
          </a:p>
          <a:p>
            <a:pPr marL="457200" lvl="1" indent="0">
              <a:buNone/>
            </a:pPr>
            <a:r>
              <a:rPr lang="en-US" sz="3200" dirty="0"/>
              <a:t>“The delivery terms for each sales transaction subject to these terms and conditions shall be EXW (Incoterms 2020) Seller’s premises at the address specified in clause 11(a) of these terms and conditions.”</a:t>
            </a:r>
          </a:p>
          <a:p>
            <a:pPr marL="0" indent="0">
              <a:buNone/>
            </a:pPr>
            <a:endParaRPr lang="en-US" dirty="0"/>
          </a:p>
        </p:txBody>
      </p:sp>
      <p:sp>
        <p:nvSpPr>
          <p:cNvPr id="4" name="Date Placeholder 3">
            <a:extLst>
              <a:ext uri="{FF2B5EF4-FFF2-40B4-BE49-F238E27FC236}">
                <a16:creationId xmlns:a16="http://schemas.microsoft.com/office/drawing/2014/main" id="{AC36F84A-2A74-3F10-20A3-1528D52348A9}"/>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9F06DC3D-9BAA-9C9F-43D2-0C9BF9D892AB}"/>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E29D4E0F-5DA8-79F8-CE50-D72674B22338}"/>
              </a:ext>
            </a:extLst>
          </p:cNvPr>
          <p:cNvSpPr>
            <a:spLocks noGrp="1"/>
          </p:cNvSpPr>
          <p:nvPr>
            <p:ph type="sldNum" sz="quarter" idx="12"/>
          </p:nvPr>
        </p:nvSpPr>
        <p:spPr/>
        <p:txBody>
          <a:bodyPr/>
          <a:lstStyle/>
          <a:p>
            <a:fld id="{D0DD2322-01AD-4802-AECD-673054E570D1}" type="slidenum">
              <a:rPr lang="en-US" smtClean="0"/>
              <a:pPr/>
              <a:t>7</a:t>
            </a:fld>
            <a:endParaRPr lang="en-US"/>
          </a:p>
        </p:txBody>
      </p:sp>
    </p:spTree>
    <p:extLst>
      <p:ext uri="{BB962C8B-B14F-4D97-AF65-F5344CB8AC3E}">
        <p14:creationId xmlns:p14="http://schemas.microsoft.com/office/powerpoint/2010/main" val="396611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98D9-179F-15D8-ACEF-0EEB7D841098}"/>
              </a:ext>
            </a:extLst>
          </p:cNvPr>
          <p:cNvSpPr>
            <a:spLocks noGrp="1"/>
          </p:cNvSpPr>
          <p:nvPr>
            <p:ph type="title"/>
          </p:nvPr>
        </p:nvSpPr>
        <p:spPr/>
        <p:txBody>
          <a:bodyPr/>
          <a:lstStyle/>
          <a:p>
            <a:r>
              <a:rPr lang="en-US" dirty="0"/>
              <a:t>How do I use Incoterms?</a:t>
            </a:r>
          </a:p>
        </p:txBody>
      </p:sp>
      <p:sp>
        <p:nvSpPr>
          <p:cNvPr id="3" name="Content Placeholder 2">
            <a:extLst>
              <a:ext uri="{FF2B5EF4-FFF2-40B4-BE49-F238E27FC236}">
                <a16:creationId xmlns:a16="http://schemas.microsoft.com/office/drawing/2014/main" id="{E7BF950F-45E3-A26E-A250-28156528AFB7}"/>
              </a:ext>
            </a:extLst>
          </p:cNvPr>
          <p:cNvSpPr>
            <a:spLocks noGrp="1"/>
          </p:cNvSpPr>
          <p:nvPr>
            <p:ph idx="1"/>
          </p:nvPr>
        </p:nvSpPr>
        <p:spPr/>
        <p:txBody>
          <a:bodyPr/>
          <a:lstStyle/>
          <a:p>
            <a:r>
              <a:rPr lang="en-US" dirty="0"/>
              <a:t>They can arise in a contract</a:t>
            </a:r>
          </a:p>
          <a:p>
            <a:r>
              <a:rPr lang="en-US" dirty="0"/>
              <a:t>They can arise in agreed-upon terms and conditions</a:t>
            </a:r>
          </a:p>
          <a:p>
            <a:r>
              <a:rPr lang="en-US" dirty="0"/>
              <a:t>They can arise in commercial documents like purchase orders</a:t>
            </a:r>
          </a:p>
        </p:txBody>
      </p:sp>
      <p:sp>
        <p:nvSpPr>
          <p:cNvPr id="4" name="Date Placeholder 3">
            <a:extLst>
              <a:ext uri="{FF2B5EF4-FFF2-40B4-BE49-F238E27FC236}">
                <a16:creationId xmlns:a16="http://schemas.microsoft.com/office/drawing/2014/main" id="{AC36F84A-2A74-3F10-20A3-1528D52348A9}"/>
              </a:ext>
            </a:extLst>
          </p:cNvPr>
          <p:cNvSpPr>
            <a:spLocks noGrp="1"/>
          </p:cNvSpPr>
          <p:nvPr>
            <p:ph type="dt" sz="half" idx="10"/>
          </p:nvPr>
        </p:nvSpPr>
        <p:spPr/>
        <p:txBody>
          <a:bodyPr/>
          <a:lstStyle/>
          <a:p>
            <a:r>
              <a:rPr lang="en-US"/>
              <a:t>ACPC 2024</a:t>
            </a:r>
          </a:p>
        </p:txBody>
      </p:sp>
      <p:sp>
        <p:nvSpPr>
          <p:cNvPr id="5" name="Footer Placeholder 4">
            <a:extLst>
              <a:ext uri="{FF2B5EF4-FFF2-40B4-BE49-F238E27FC236}">
                <a16:creationId xmlns:a16="http://schemas.microsoft.com/office/drawing/2014/main" id="{9F06DC3D-9BAA-9C9F-43D2-0C9BF9D892AB}"/>
              </a:ext>
            </a:extLst>
          </p:cNvPr>
          <p:cNvSpPr>
            <a:spLocks noGrp="1"/>
          </p:cNvSpPr>
          <p:nvPr>
            <p:ph type="ftr" sz="quarter" idx="11"/>
          </p:nvPr>
        </p:nvSpPr>
        <p:spPr/>
        <p:txBody>
          <a:bodyPr/>
          <a:lstStyle/>
          <a:p>
            <a:r>
              <a:rPr lang="en-US"/>
              <a:t>Incoterms Overview Workshop</a:t>
            </a:r>
          </a:p>
        </p:txBody>
      </p:sp>
      <p:sp>
        <p:nvSpPr>
          <p:cNvPr id="6" name="Slide Number Placeholder 5">
            <a:extLst>
              <a:ext uri="{FF2B5EF4-FFF2-40B4-BE49-F238E27FC236}">
                <a16:creationId xmlns:a16="http://schemas.microsoft.com/office/drawing/2014/main" id="{E29D4E0F-5DA8-79F8-CE50-D72674B22338}"/>
              </a:ext>
            </a:extLst>
          </p:cNvPr>
          <p:cNvSpPr>
            <a:spLocks noGrp="1"/>
          </p:cNvSpPr>
          <p:nvPr>
            <p:ph type="sldNum" sz="quarter" idx="12"/>
          </p:nvPr>
        </p:nvSpPr>
        <p:spPr/>
        <p:txBody>
          <a:bodyPr/>
          <a:lstStyle/>
          <a:p>
            <a:fld id="{D0DD2322-01AD-4802-AECD-673054E570D1}" type="slidenum">
              <a:rPr lang="en-US" smtClean="0"/>
              <a:pPr/>
              <a:t>8</a:t>
            </a:fld>
            <a:endParaRPr lang="en-US"/>
          </a:p>
        </p:txBody>
      </p:sp>
      <p:graphicFrame>
        <p:nvGraphicFramePr>
          <p:cNvPr id="7" name="Table 6">
            <a:extLst>
              <a:ext uri="{FF2B5EF4-FFF2-40B4-BE49-F238E27FC236}">
                <a16:creationId xmlns:a16="http://schemas.microsoft.com/office/drawing/2014/main" id="{19236ADF-33B6-819E-CC84-5E013C4B9D4C}"/>
              </a:ext>
            </a:extLst>
          </p:cNvPr>
          <p:cNvGraphicFramePr>
            <a:graphicFrameLocks noGrp="1"/>
          </p:cNvGraphicFramePr>
          <p:nvPr>
            <p:extLst>
              <p:ext uri="{D42A27DB-BD31-4B8C-83A1-F6EECF244321}">
                <p14:modId xmlns:p14="http://schemas.microsoft.com/office/powerpoint/2010/main" val="3841828584"/>
              </p:ext>
            </p:extLst>
          </p:nvPr>
        </p:nvGraphicFramePr>
        <p:xfrm>
          <a:off x="1453502" y="3299937"/>
          <a:ext cx="8128000" cy="29362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604255677"/>
                    </a:ext>
                  </a:extLst>
                </a:gridCol>
                <a:gridCol w="2032000">
                  <a:extLst>
                    <a:ext uri="{9D8B030D-6E8A-4147-A177-3AD203B41FA5}">
                      <a16:colId xmlns:a16="http://schemas.microsoft.com/office/drawing/2014/main" val="1625138547"/>
                    </a:ext>
                  </a:extLst>
                </a:gridCol>
                <a:gridCol w="2032000">
                  <a:extLst>
                    <a:ext uri="{9D8B030D-6E8A-4147-A177-3AD203B41FA5}">
                      <a16:colId xmlns:a16="http://schemas.microsoft.com/office/drawing/2014/main" val="483182674"/>
                    </a:ext>
                  </a:extLst>
                </a:gridCol>
                <a:gridCol w="2032000">
                  <a:extLst>
                    <a:ext uri="{9D8B030D-6E8A-4147-A177-3AD203B41FA5}">
                      <a16:colId xmlns:a16="http://schemas.microsoft.com/office/drawing/2014/main" val="3903561930"/>
                    </a:ext>
                  </a:extLst>
                </a:gridCol>
              </a:tblGrid>
              <a:tr h="370840">
                <a:tc gridSpan="4">
                  <a:txBody>
                    <a:bodyPr/>
                    <a:lstStyle/>
                    <a:p>
                      <a:pPr algn="ctr"/>
                      <a:r>
                        <a:rPr lang="en-US" dirty="0">
                          <a:solidFill>
                            <a:schemeClr val="bg2">
                              <a:lumMod val="50000"/>
                            </a:schemeClr>
                          </a:solidFill>
                        </a:rPr>
                        <a:t>Purchase Order</a:t>
                      </a:r>
                    </a:p>
                  </a:txBody>
                  <a:tcPr>
                    <a:noFill/>
                  </a:tcPr>
                </a:tc>
                <a:tc hMerge="1">
                  <a:txBody>
                    <a:bodyPr/>
                    <a:lstStyle/>
                    <a:p>
                      <a:endParaRPr lang="en-US"/>
                    </a:p>
                  </a:txBody>
                  <a:tcPr/>
                </a:tc>
                <a:tc hMerge="1">
                  <a:txBody>
                    <a:bodyPr/>
                    <a:lstStyle/>
                    <a:p>
                      <a:endParaRPr lang="en-US" dirty="0">
                        <a:solidFill>
                          <a:schemeClr val="bg2">
                            <a:lumMod val="50000"/>
                          </a:schemeClr>
                        </a:solidFill>
                      </a:endParaRPr>
                    </a:p>
                  </a:txBody>
                  <a:tcPr/>
                </a:tc>
                <a:tc hMerge="1">
                  <a:txBody>
                    <a:bodyPr/>
                    <a:lstStyle/>
                    <a:p>
                      <a:endParaRPr lang="en-US" dirty="0">
                        <a:solidFill>
                          <a:schemeClr val="bg2">
                            <a:lumMod val="50000"/>
                          </a:schemeClr>
                        </a:solidFill>
                      </a:endParaRPr>
                    </a:p>
                  </a:txBody>
                  <a:tcPr/>
                </a:tc>
                <a:extLst>
                  <a:ext uri="{0D108BD9-81ED-4DB2-BD59-A6C34878D82A}">
                    <a16:rowId xmlns:a16="http://schemas.microsoft.com/office/drawing/2014/main" val="3041519070"/>
                  </a:ext>
                </a:extLst>
              </a:tr>
              <a:tr h="1171811">
                <a:tc gridSpan="2">
                  <a:txBody>
                    <a:bodyPr/>
                    <a:lstStyle/>
                    <a:p>
                      <a:r>
                        <a:rPr lang="en-US" dirty="0">
                          <a:solidFill>
                            <a:schemeClr val="bg2">
                              <a:lumMod val="50000"/>
                            </a:schemeClr>
                          </a:solidFill>
                        </a:rPr>
                        <a:t>Deliver to</a:t>
                      </a:r>
                    </a:p>
                    <a:p>
                      <a:r>
                        <a:rPr lang="en-US" dirty="0">
                          <a:solidFill>
                            <a:schemeClr val="bg2">
                              <a:lumMod val="50000"/>
                            </a:schemeClr>
                          </a:solidFill>
                        </a:rPr>
                        <a:t>Jason’s Aircraft Parts</a:t>
                      </a:r>
                    </a:p>
                    <a:p>
                      <a:r>
                        <a:rPr lang="en-US" dirty="0">
                          <a:solidFill>
                            <a:schemeClr val="bg2">
                              <a:lumMod val="50000"/>
                            </a:schemeClr>
                          </a:solidFill>
                        </a:rPr>
                        <a:t>2233 Wisconsin Ave NW</a:t>
                      </a:r>
                    </a:p>
                    <a:p>
                      <a:r>
                        <a:rPr lang="en-US" dirty="0">
                          <a:solidFill>
                            <a:schemeClr val="bg2">
                              <a:lumMod val="50000"/>
                            </a:schemeClr>
                          </a:solidFill>
                        </a:rPr>
                        <a:t>Washington, DC 20007</a:t>
                      </a:r>
                    </a:p>
                  </a:txBody>
                  <a:tcPr>
                    <a:noFill/>
                  </a:tcPr>
                </a:tc>
                <a:tc hMerge="1">
                  <a:txBody>
                    <a:bodyPr/>
                    <a:lstStyle/>
                    <a:p>
                      <a:endParaRPr lang="en-US" dirty="0"/>
                    </a:p>
                  </a:txBody>
                  <a:tcPr/>
                </a:tc>
                <a:tc gridSpan="2">
                  <a:txBody>
                    <a:bodyPr/>
                    <a:lstStyle/>
                    <a:p>
                      <a:r>
                        <a:rPr lang="en-US" dirty="0">
                          <a:solidFill>
                            <a:schemeClr val="bg2">
                              <a:lumMod val="50000"/>
                            </a:schemeClr>
                          </a:solidFill>
                        </a:rPr>
                        <a:t>Purchased from</a:t>
                      </a:r>
                    </a:p>
                    <a:p>
                      <a:r>
                        <a:rPr lang="en-US" dirty="0">
                          <a:solidFill>
                            <a:schemeClr val="bg2">
                              <a:lumMod val="50000"/>
                            </a:schemeClr>
                          </a:solidFill>
                        </a:rPr>
                        <a:t>Joe’s White House</a:t>
                      </a:r>
                    </a:p>
                    <a:p>
                      <a:r>
                        <a:rPr lang="en-US" dirty="0">
                          <a:solidFill>
                            <a:schemeClr val="bg2">
                              <a:lumMod val="50000"/>
                            </a:schemeClr>
                          </a:solidFill>
                        </a:rPr>
                        <a:t>1600 Pennsylvania Ave, NW</a:t>
                      </a:r>
                    </a:p>
                    <a:p>
                      <a:r>
                        <a:rPr lang="en-US" dirty="0">
                          <a:solidFill>
                            <a:schemeClr val="bg2">
                              <a:lumMod val="50000"/>
                            </a:schemeClr>
                          </a:solidFill>
                        </a:rPr>
                        <a:t>Washington, DC 20044</a:t>
                      </a:r>
                    </a:p>
                  </a:txBody>
                  <a:tcPr/>
                </a:tc>
                <a:tc hMerge="1">
                  <a:txBody>
                    <a:bodyPr/>
                    <a:lstStyle/>
                    <a:p>
                      <a:endParaRPr lang="en-US" dirty="0">
                        <a:solidFill>
                          <a:schemeClr val="bg2">
                            <a:lumMod val="50000"/>
                          </a:schemeClr>
                        </a:solidFill>
                      </a:endParaRPr>
                    </a:p>
                  </a:txBody>
                  <a:tcPr/>
                </a:tc>
                <a:extLst>
                  <a:ext uri="{0D108BD9-81ED-4DB2-BD59-A6C34878D82A}">
                    <a16:rowId xmlns:a16="http://schemas.microsoft.com/office/drawing/2014/main" val="672106937"/>
                  </a:ext>
                </a:extLst>
              </a:tr>
              <a:tr h="185420">
                <a:tc>
                  <a:txBody>
                    <a:bodyPr/>
                    <a:lstStyle/>
                    <a:p>
                      <a:r>
                        <a:rPr lang="en-US" dirty="0">
                          <a:solidFill>
                            <a:schemeClr val="bg2">
                              <a:lumMod val="50000"/>
                            </a:schemeClr>
                          </a:solidFill>
                        </a:rPr>
                        <a:t>Deliver By:</a:t>
                      </a:r>
                    </a:p>
                  </a:txBody>
                  <a:tcPr/>
                </a:tc>
                <a:tc rowSpan="2"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Terms: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2">
                              <a:lumMod val="50000"/>
                            </a:schemeClr>
                          </a:solidFill>
                        </a:rPr>
                        <a:t>DAP (Incoterms 2020) Jason’s Aircraft Parts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2">
                            <a:lumMod val="50000"/>
                          </a:schemeClr>
                        </a:solidFill>
                      </a:endParaRPr>
                    </a:p>
                  </a:txBody>
                  <a:tcPr/>
                </a:tc>
                <a:tc rowSpan="2" hMerge="1">
                  <a:txBody>
                    <a:bodyPr/>
                    <a:lstStyle/>
                    <a:p>
                      <a:endParaRPr/>
                    </a:p>
                  </a:txBody>
                  <a:tcPr/>
                </a:tc>
                <a:tc rowSpan="2" hMerge="1">
                  <a:txBody>
                    <a:bodyPr/>
                    <a:lstStyle/>
                    <a:p>
                      <a:endParaRPr lang="en-US" dirty="0">
                        <a:solidFill>
                          <a:schemeClr val="bg2">
                            <a:lumMod val="50000"/>
                          </a:schemeClr>
                        </a:solidFill>
                      </a:endParaRPr>
                    </a:p>
                  </a:txBody>
                  <a:tcPr/>
                </a:tc>
                <a:extLst>
                  <a:ext uri="{0D108BD9-81ED-4DB2-BD59-A6C34878D82A}">
                    <a16:rowId xmlns:a16="http://schemas.microsoft.com/office/drawing/2014/main" val="763628615"/>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August 30, 2024</a:t>
                      </a:r>
                    </a:p>
                    <a:p>
                      <a:endParaRPr lang="en-US" dirty="0">
                        <a:solidFill>
                          <a:schemeClr val="bg2">
                            <a:lumMod val="50000"/>
                          </a:schemeClr>
                        </a:solidFill>
                      </a:endParaRPr>
                    </a:p>
                  </a:txBody>
                  <a:tcPr/>
                </a:tc>
                <a:tc gridSpan="3" vMerge="1">
                  <a:txBody>
                    <a:bodyPr/>
                    <a:lstStyle/>
                    <a:p>
                      <a:endParaRPr lang="en-US" dirty="0">
                        <a:solidFill>
                          <a:schemeClr val="bg2">
                            <a:lumMod val="50000"/>
                          </a:schemeClr>
                        </a:solidFill>
                      </a:endParaRPr>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280642236"/>
                  </a:ext>
                </a:extLst>
              </a:tr>
              <a:tr h="370840">
                <a:tc>
                  <a:txBody>
                    <a:bodyPr/>
                    <a:lstStyle/>
                    <a:p>
                      <a:r>
                        <a:rPr lang="en-US" dirty="0">
                          <a:solidFill>
                            <a:schemeClr val="bg2">
                              <a:lumMod val="50000"/>
                            </a:schemeClr>
                          </a:solidFill>
                        </a:rPr>
                        <a:t>P/N</a:t>
                      </a:r>
                    </a:p>
                  </a:txBody>
                  <a:tcPr/>
                </a:tc>
                <a:tc>
                  <a:txBody>
                    <a:bodyPr/>
                    <a:lstStyle/>
                    <a:p>
                      <a:r>
                        <a:rPr lang="en-US" dirty="0">
                          <a:solidFill>
                            <a:schemeClr val="bg2">
                              <a:lumMod val="50000"/>
                            </a:schemeClr>
                          </a:solidFill>
                        </a:rPr>
                        <a:t>S/N</a:t>
                      </a:r>
                    </a:p>
                  </a:txBody>
                  <a:tcPr/>
                </a:tc>
                <a:tc>
                  <a:txBody>
                    <a:bodyPr/>
                    <a:lstStyle/>
                    <a:p>
                      <a:r>
                        <a:rPr lang="en-US" dirty="0">
                          <a:solidFill>
                            <a:schemeClr val="bg2">
                              <a:lumMod val="50000"/>
                            </a:schemeClr>
                          </a:solidFill>
                        </a:rPr>
                        <a:t>Qty</a:t>
                      </a:r>
                    </a:p>
                  </a:txBody>
                  <a:tcPr/>
                </a:tc>
                <a:tc>
                  <a:txBody>
                    <a:bodyPr/>
                    <a:lstStyle/>
                    <a:p>
                      <a:r>
                        <a:rPr lang="en-US" dirty="0">
                          <a:solidFill>
                            <a:schemeClr val="bg2">
                              <a:lumMod val="50000"/>
                            </a:schemeClr>
                          </a:solidFill>
                        </a:rPr>
                        <a:t>@ Price</a:t>
                      </a:r>
                    </a:p>
                  </a:txBody>
                  <a:tcPr/>
                </a:tc>
                <a:extLst>
                  <a:ext uri="{0D108BD9-81ED-4DB2-BD59-A6C34878D82A}">
                    <a16:rowId xmlns:a16="http://schemas.microsoft.com/office/drawing/2014/main" val="2404244810"/>
                  </a:ext>
                </a:extLst>
              </a:tr>
            </a:tbl>
          </a:graphicData>
        </a:graphic>
      </p:graphicFrame>
      <p:sp>
        <p:nvSpPr>
          <p:cNvPr id="8" name="Oval 7">
            <a:extLst>
              <a:ext uri="{FF2B5EF4-FFF2-40B4-BE49-F238E27FC236}">
                <a16:creationId xmlns:a16="http://schemas.microsoft.com/office/drawing/2014/main" id="{F77531B7-C30C-D4C1-E0A5-D9DF20817268}"/>
              </a:ext>
            </a:extLst>
          </p:cNvPr>
          <p:cNvSpPr/>
          <p:nvPr/>
        </p:nvSpPr>
        <p:spPr>
          <a:xfrm>
            <a:off x="3283973" y="4994787"/>
            <a:ext cx="4611329" cy="69809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533A9B5-BAB2-205D-95D4-A64EC9A0D5CD}"/>
              </a:ext>
            </a:extLst>
          </p:cNvPr>
          <p:cNvSpPr/>
          <p:nvPr/>
        </p:nvSpPr>
        <p:spPr>
          <a:xfrm>
            <a:off x="1453502" y="6236177"/>
            <a:ext cx="8128000" cy="60959"/>
          </a:xfrm>
          <a:custGeom>
            <a:avLst/>
            <a:gdLst>
              <a:gd name="connsiteX0" fmla="*/ 0 w 8128000"/>
              <a:gd name="connsiteY0" fmla="*/ 0 h 60959"/>
              <a:gd name="connsiteX1" fmla="*/ 499291 w 8128000"/>
              <a:gd name="connsiteY1" fmla="*/ 0 h 60959"/>
              <a:gd name="connsiteX2" fmla="*/ 836023 w 8128000"/>
              <a:gd name="connsiteY2" fmla="*/ 0 h 60959"/>
              <a:gd name="connsiteX3" fmla="*/ 1254034 w 8128000"/>
              <a:gd name="connsiteY3" fmla="*/ 0 h 60959"/>
              <a:gd name="connsiteX4" fmla="*/ 1915886 w 8128000"/>
              <a:gd name="connsiteY4" fmla="*/ 0 h 60959"/>
              <a:gd name="connsiteX5" fmla="*/ 2252617 w 8128000"/>
              <a:gd name="connsiteY5" fmla="*/ 0 h 60959"/>
              <a:gd name="connsiteX6" fmla="*/ 2995749 w 8128000"/>
              <a:gd name="connsiteY6" fmla="*/ 0 h 60959"/>
              <a:gd name="connsiteX7" fmla="*/ 3413760 w 8128000"/>
              <a:gd name="connsiteY7" fmla="*/ 0 h 60959"/>
              <a:gd name="connsiteX8" fmla="*/ 3831771 w 8128000"/>
              <a:gd name="connsiteY8" fmla="*/ 0 h 60959"/>
              <a:gd name="connsiteX9" fmla="*/ 4249783 w 8128000"/>
              <a:gd name="connsiteY9" fmla="*/ 0 h 60959"/>
              <a:gd name="connsiteX10" fmla="*/ 4667794 w 8128000"/>
              <a:gd name="connsiteY10" fmla="*/ 0 h 60959"/>
              <a:gd name="connsiteX11" fmla="*/ 5248366 w 8128000"/>
              <a:gd name="connsiteY11" fmla="*/ 0 h 60959"/>
              <a:gd name="connsiteX12" fmla="*/ 5991497 w 8128000"/>
              <a:gd name="connsiteY12" fmla="*/ 0 h 60959"/>
              <a:gd name="connsiteX13" fmla="*/ 6328229 w 8128000"/>
              <a:gd name="connsiteY13" fmla="*/ 0 h 60959"/>
              <a:gd name="connsiteX14" fmla="*/ 6664960 w 8128000"/>
              <a:gd name="connsiteY14" fmla="*/ 0 h 60959"/>
              <a:gd name="connsiteX15" fmla="*/ 7245531 w 8128000"/>
              <a:gd name="connsiteY15" fmla="*/ 0 h 60959"/>
              <a:gd name="connsiteX16" fmla="*/ 8128000 w 8128000"/>
              <a:gd name="connsiteY16" fmla="*/ 0 h 60959"/>
              <a:gd name="connsiteX17" fmla="*/ 8128000 w 8128000"/>
              <a:gd name="connsiteY17" fmla="*/ 60959 h 60959"/>
              <a:gd name="connsiteX18" fmla="*/ 7791269 w 8128000"/>
              <a:gd name="connsiteY18" fmla="*/ 60959 h 60959"/>
              <a:gd name="connsiteX19" fmla="*/ 7373257 w 8128000"/>
              <a:gd name="connsiteY19" fmla="*/ 60959 h 60959"/>
              <a:gd name="connsiteX20" fmla="*/ 6630126 w 8128000"/>
              <a:gd name="connsiteY20" fmla="*/ 60959 h 60959"/>
              <a:gd name="connsiteX21" fmla="*/ 6293394 w 8128000"/>
              <a:gd name="connsiteY21" fmla="*/ 60959 h 60959"/>
              <a:gd name="connsiteX22" fmla="*/ 5631543 w 8128000"/>
              <a:gd name="connsiteY22" fmla="*/ 60959 h 60959"/>
              <a:gd name="connsiteX23" fmla="*/ 4969691 w 8128000"/>
              <a:gd name="connsiteY23" fmla="*/ 60959 h 60959"/>
              <a:gd name="connsiteX24" fmla="*/ 4470400 w 8128000"/>
              <a:gd name="connsiteY24" fmla="*/ 60959 h 60959"/>
              <a:gd name="connsiteX25" fmla="*/ 4052389 w 8128000"/>
              <a:gd name="connsiteY25" fmla="*/ 60959 h 60959"/>
              <a:gd name="connsiteX26" fmla="*/ 3390537 w 8128000"/>
              <a:gd name="connsiteY26" fmla="*/ 60959 h 60959"/>
              <a:gd name="connsiteX27" fmla="*/ 2647406 w 8128000"/>
              <a:gd name="connsiteY27" fmla="*/ 60959 h 60959"/>
              <a:gd name="connsiteX28" fmla="*/ 2229394 w 8128000"/>
              <a:gd name="connsiteY28" fmla="*/ 60959 h 60959"/>
              <a:gd name="connsiteX29" fmla="*/ 1730103 w 8128000"/>
              <a:gd name="connsiteY29" fmla="*/ 60959 h 60959"/>
              <a:gd name="connsiteX30" fmla="*/ 1068251 w 8128000"/>
              <a:gd name="connsiteY30" fmla="*/ 60959 h 60959"/>
              <a:gd name="connsiteX31" fmla="*/ 0 w 8128000"/>
              <a:gd name="connsiteY31" fmla="*/ 60959 h 60959"/>
              <a:gd name="connsiteX32" fmla="*/ 0 w 8128000"/>
              <a:gd name="connsiteY32" fmla="*/ 0 h 6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28000" h="60959" fill="none" extrusionOk="0">
                <a:moveTo>
                  <a:pt x="0" y="0"/>
                </a:moveTo>
                <a:cubicBezTo>
                  <a:pt x="243155" y="-163"/>
                  <a:pt x="377920" y="53364"/>
                  <a:pt x="499291" y="0"/>
                </a:cubicBezTo>
                <a:cubicBezTo>
                  <a:pt x="620662" y="-53364"/>
                  <a:pt x="742420" y="23886"/>
                  <a:pt x="836023" y="0"/>
                </a:cubicBezTo>
                <a:cubicBezTo>
                  <a:pt x="929626" y="-23886"/>
                  <a:pt x="1167634" y="3633"/>
                  <a:pt x="1254034" y="0"/>
                </a:cubicBezTo>
                <a:cubicBezTo>
                  <a:pt x="1340434" y="-3633"/>
                  <a:pt x="1739686" y="73938"/>
                  <a:pt x="1915886" y="0"/>
                </a:cubicBezTo>
                <a:cubicBezTo>
                  <a:pt x="2092086" y="-73938"/>
                  <a:pt x="2138133" y="28692"/>
                  <a:pt x="2252617" y="0"/>
                </a:cubicBezTo>
                <a:cubicBezTo>
                  <a:pt x="2367101" y="-28692"/>
                  <a:pt x="2801328" y="34161"/>
                  <a:pt x="2995749" y="0"/>
                </a:cubicBezTo>
                <a:cubicBezTo>
                  <a:pt x="3190170" y="-34161"/>
                  <a:pt x="3220115" y="40901"/>
                  <a:pt x="3413760" y="0"/>
                </a:cubicBezTo>
                <a:cubicBezTo>
                  <a:pt x="3607405" y="-40901"/>
                  <a:pt x="3725483" y="9141"/>
                  <a:pt x="3831771" y="0"/>
                </a:cubicBezTo>
                <a:cubicBezTo>
                  <a:pt x="3938059" y="-9141"/>
                  <a:pt x="4112654" y="50079"/>
                  <a:pt x="4249783" y="0"/>
                </a:cubicBezTo>
                <a:cubicBezTo>
                  <a:pt x="4386912" y="-50079"/>
                  <a:pt x="4569613" y="14054"/>
                  <a:pt x="4667794" y="0"/>
                </a:cubicBezTo>
                <a:cubicBezTo>
                  <a:pt x="4765975" y="-14054"/>
                  <a:pt x="5029493" y="36161"/>
                  <a:pt x="5248366" y="0"/>
                </a:cubicBezTo>
                <a:cubicBezTo>
                  <a:pt x="5467239" y="-36161"/>
                  <a:pt x="5654498" y="12295"/>
                  <a:pt x="5991497" y="0"/>
                </a:cubicBezTo>
                <a:cubicBezTo>
                  <a:pt x="6328496" y="-12295"/>
                  <a:pt x="6235422" y="19688"/>
                  <a:pt x="6328229" y="0"/>
                </a:cubicBezTo>
                <a:cubicBezTo>
                  <a:pt x="6421036" y="-19688"/>
                  <a:pt x="6540843" y="6531"/>
                  <a:pt x="6664960" y="0"/>
                </a:cubicBezTo>
                <a:cubicBezTo>
                  <a:pt x="6789077" y="-6531"/>
                  <a:pt x="6970807" y="36438"/>
                  <a:pt x="7245531" y="0"/>
                </a:cubicBezTo>
                <a:cubicBezTo>
                  <a:pt x="7520255" y="-36438"/>
                  <a:pt x="7942486" y="62904"/>
                  <a:pt x="8128000" y="0"/>
                </a:cubicBezTo>
                <a:cubicBezTo>
                  <a:pt x="8132275" y="12876"/>
                  <a:pt x="8121545" y="46306"/>
                  <a:pt x="8128000" y="60959"/>
                </a:cubicBezTo>
                <a:cubicBezTo>
                  <a:pt x="8009971" y="96082"/>
                  <a:pt x="7902123" y="22902"/>
                  <a:pt x="7791269" y="60959"/>
                </a:cubicBezTo>
                <a:cubicBezTo>
                  <a:pt x="7680415" y="99016"/>
                  <a:pt x="7522718" y="20853"/>
                  <a:pt x="7373257" y="60959"/>
                </a:cubicBezTo>
                <a:cubicBezTo>
                  <a:pt x="7223796" y="101065"/>
                  <a:pt x="6903746" y="35511"/>
                  <a:pt x="6630126" y="60959"/>
                </a:cubicBezTo>
                <a:cubicBezTo>
                  <a:pt x="6356506" y="86407"/>
                  <a:pt x="6455406" y="60315"/>
                  <a:pt x="6293394" y="60959"/>
                </a:cubicBezTo>
                <a:cubicBezTo>
                  <a:pt x="6131382" y="61603"/>
                  <a:pt x="5880034" y="59478"/>
                  <a:pt x="5631543" y="60959"/>
                </a:cubicBezTo>
                <a:cubicBezTo>
                  <a:pt x="5383052" y="62440"/>
                  <a:pt x="5151754" y="10705"/>
                  <a:pt x="4969691" y="60959"/>
                </a:cubicBezTo>
                <a:cubicBezTo>
                  <a:pt x="4787628" y="111213"/>
                  <a:pt x="4603475" y="48263"/>
                  <a:pt x="4470400" y="60959"/>
                </a:cubicBezTo>
                <a:cubicBezTo>
                  <a:pt x="4337325" y="73655"/>
                  <a:pt x="4213521" y="32427"/>
                  <a:pt x="4052389" y="60959"/>
                </a:cubicBezTo>
                <a:cubicBezTo>
                  <a:pt x="3891257" y="89491"/>
                  <a:pt x="3649930" y="58262"/>
                  <a:pt x="3390537" y="60959"/>
                </a:cubicBezTo>
                <a:cubicBezTo>
                  <a:pt x="3131144" y="63656"/>
                  <a:pt x="2803692" y="33621"/>
                  <a:pt x="2647406" y="60959"/>
                </a:cubicBezTo>
                <a:cubicBezTo>
                  <a:pt x="2491120" y="88297"/>
                  <a:pt x="2334737" y="13031"/>
                  <a:pt x="2229394" y="60959"/>
                </a:cubicBezTo>
                <a:cubicBezTo>
                  <a:pt x="2124051" y="108887"/>
                  <a:pt x="1900307" y="25853"/>
                  <a:pt x="1730103" y="60959"/>
                </a:cubicBezTo>
                <a:cubicBezTo>
                  <a:pt x="1559899" y="96065"/>
                  <a:pt x="1374853" y="36540"/>
                  <a:pt x="1068251" y="60959"/>
                </a:cubicBezTo>
                <a:cubicBezTo>
                  <a:pt x="761649" y="85378"/>
                  <a:pt x="462969" y="-28219"/>
                  <a:pt x="0" y="60959"/>
                </a:cubicBezTo>
                <a:cubicBezTo>
                  <a:pt x="-4253" y="32393"/>
                  <a:pt x="4847" y="30459"/>
                  <a:pt x="0" y="0"/>
                </a:cubicBezTo>
                <a:close/>
              </a:path>
              <a:path w="8128000" h="60959" stroke="0" extrusionOk="0">
                <a:moveTo>
                  <a:pt x="0" y="0"/>
                </a:moveTo>
                <a:cubicBezTo>
                  <a:pt x="152723" y="-13748"/>
                  <a:pt x="241351" y="19714"/>
                  <a:pt x="418011" y="0"/>
                </a:cubicBezTo>
                <a:cubicBezTo>
                  <a:pt x="594671" y="-19714"/>
                  <a:pt x="815191" y="46412"/>
                  <a:pt x="1079863" y="0"/>
                </a:cubicBezTo>
                <a:cubicBezTo>
                  <a:pt x="1344535" y="-46412"/>
                  <a:pt x="1580549" y="34410"/>
                  <a:pt x="1741714" y="0"/>
                </a:cubicBezTo>
                <a:cubicBezTo>
                  <a:pt x="1902879" y="-34410"/>
                  <a:pt x="2009446" y="17264"/>
                  <a:pt x="2078446" y="0"/>
                </a:cubicBezTo>
                <a:cubicBezTo>
                  <a:pt x="2147446" y="-17264"/>
                  <a:pt x="2339736" y="1433"/>
                  <a:pt x="2496457" y="0"/>
                </a:cubicBezTo>
                <a:cubicBezTo>
                  <a:pt x="2653178" y="-1433"/>
                  <a:pt x="2747669" y="25692"/>
                  <a:pt x="2833189" y="0"/>
                </a:cubicBezTo>
                <a:cubicBezTo>
                  <a:pt x="2918709" y="-25692"/>
                  <a:pt x="3241583" y="58765"/>
                  <a:pt x="3495040" y="0"/>
                </a:cubicBezTo>
                <a:cubicBezTo>
                  <a:pt x="3748497" y="-58765"/>
                  <a:pt x="3969403" y="76431"/>
                  <a:pt x="4156891" y="0"/>
                </a:cubicBezTo>
                <a:cubicBezTo>
                  <a:pt x="4344379" y="-76431"/>
                  <a:pt x="4585626" y="54872"/>
                  <a:pt x="4900023" y="0"/>
                </a:cubicBezTo>
                <a:cubicBezTo>
                  <a:pt x="5214420" y="-54872"/>
                  <a:pt x="5112529" y="32285"/>
                  <a:pt x="5236754" y="0"/>
                </a:cubicBezTo>
                <a:cubicBezTo>
                  <a:pt x="5360979" y="-32285"/>
                  <a:pt x="5416099" y="35755"/>
                  <a:pt x="5573486" y="0"/>
                </a:cubicBezTo>
                <a:cubicBezTo>
                  <a:pt x="5730873" y="-35755"/>
                  <a:pt x="6089985" y="5649"/>
                  <a:pt x="6316617" y="0"/>
                </a:cubicBezTo>
                <a:cubicBezTo>
                  <a:pt x="6543249" y="-5649"/>
                  <a:pt x="6589743" y="34708"/>
                  <a:pt x="6734629" y="0"/>
                </a:cubicBezTo>
                <a:cubicBezTo>
                  <a:pt x="6879515" y="-34708"/>
                  <a:pt x="7198111" y="53382"/>
                  <a:pt x="7396480" y="0"/>
                </a:cubicBezTo>
                <a:cubicBezTo>
                  <a:pt x="7594849" y="-53382"/>
                  <a:pt x="7803612" y="85739"/>
                  <a:pt x="8128000" y="0"/>
                </a:cubicBezTo>
                <a:cubicBezTo>
                  <a:pt x="8133685" y="12972"/>
                  <a:pt x="8121482" y="38666"/>
                  <a:pt x="8128000" y="60959"/>
                </a:cubicBezTo>
                <a:cubicBezTo>
                  <a:pt x="8017247" y="89985"/>
                  <a:pt x="7869135" y="43264"/>
                  <a:pt x="7791269" y="60959"/>
                </a:cubicBezTo>
                <a:cubicBezTo>
                  <a:pt x="7713403" y="78654"/>
                  <a:pt x="7553856" y="44107"/>
                  <a:pt x="7454537" y="60959"/>
                </a:cubicBezTo>
                <a:cubicBezTo>
                  <a:pt x="7355218" y="77811"/>
                  <a:pt x="7006460" y="756"/>
                  <a:pt x="6873966" y="60959"/>
                </a:cubicBezTo>
                <a:cubicBezTo>
                  <a:pt x="6741472" y="121162"/>
                  <a:pt x="6524648" y="39838"/>
                  <a:pt x="6293394" y="60959"/>
                </a:cubicBezTo>
                <a:cubicBezTo>
                  <a:pt x="6062140" y="82080"/>
                  <a:pt x="6079477" y="30122"/>
                  <a:pt x="5956663" y="60959"/>
                </a:cubicBezTo>
                <a:cubicBezTo>
                  <a:pt x="5833849" y="91796"/>
                  <a:pt x="5625167" y="38669"/>
                  <a:pt x="5457371" y="60959"/>
                </a:cubicBezTo>
                <a:cubicBezTo>
                  <a:pt x="5289575" y="83249"/>
                  <a:pt x="5035734" y="696"/>
                  <a:pt x="4876800" y="60959"/>
                </a:cubicBezTo>
                <a:cubicBezTo>
                  <a:pt x="4717866" y="121222"/>
                  <a:pt x="4388495" y="39991"/>
                  <a:pt x="4133669" y="60959"/>
                </a:cubicBezTo>
                <a:cubicBezTo>
                  <a:pt x="3878843" y="81927"/>
                  <a:pt x="3617656" y="56761"/>
                  <a:pt x="3471817" y="60959"/>
                </a:cubicBezTo>
                <a:cubicBezTo>
                  <a:pt x="3325978" y="65157"/>
                  <a:pt x="3085214" y="-6827"/>
                  <a:pt x="2891246" y="60959"/>
                </a:cubicBezTo>
                <a:cubicBezTo>
                  <a:pt x="2697278" y="128745"/>
                  <a:pt x="2430792" y="45568"/>
                  <a:pt x="2310674" y="60959"/>
                </a:cubicBezTo>
                <a:cubicBezTo>
                  <a:pt x="2190556" y="76350"/>
                  <a:pt x="1938949" y="-7749"/>
                  <a:pt x="1730103" y="60959"/>
                </a:cubicBezTo>
                <a:cubicBezTo>
                  <a:pt x="1521257" y="129667"/>
                  <a:pt x="1368360" y="19753"/>
                  <a:pt x="1230811" y="60959"/>
                </a:cubicBezTo>
                <a:cubicBezTo>
                  <a:pt x="1093262" y="102165"/>
                  <a:pt x="1017976" y="26139"/>
                  <a:pt x="812800" y="60959"/>
                </a:cubicBezTo>
                <a:cubicBezTo>
                  <a:pt x="607624" y="95779"/>
                  <a:pt x="287113" y="-17926"/>
                  <a:pt x="0" y="60959"/>
                </a:cubicBezTo>
                <a:cubicBezTo>
                  <a:pt x="-6336" y="45892"/>
                  <a:pt x="7295" y="21615"/>
                  <a:pt x="0" y="0"/>
                </a:cubicBezTo>
                <a:close/>
              </a:path>
            </a:pathLst>
          </a:custGeom>
          <a:ln>
            <a:extLst>
              <a:ext uri="{C807C97D-BFC1-408E-A445-0C87EB9F89A2}">
                <ask:lineSketchStyleProps xmlns:ask="http://schemas.microsoft.com/office/drawing/2018/sketchyshapes" sd="601159343">
                  <a:prstGeom prst="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95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AF7A1-7573-4AFF-B7B8-F51C581A33B0}"/>
              </a:ext>
            </a:extLst>
          </p:cNvPr>
          <p:cNvSpPr>
            <a:spLocks noGrp="1"/>
          </p:cNvSpPr>
          <p:nvPr>
            <p:ph type="title"/>
          </p:nvPr>
        </p:nvSpPr>
        <p:spPr>
          <a:xfrm>
            <a:off x="1041854" y="365125"/>
            <a:ext cx="7246740" cy="1325563"/>
          </a:xfrm>
        </p:spPr>
        <p:txBody>
          <a:bodyPr/>
          <a:lstStyle/>
          <a:p>
            <a:r>
              <a:rPr lang="en-US" dirty="0"/>
              <a:t>Introduction to 7 Incoterms for Land and Air Carriage</a:t>
            </a:r>
          </a:p>
        </p:txBody>
      </p:sp>
      <p:sp>
        <p:nvSpPr>
          <p:cNvPr id="3" name="Content Placeholder 2">
            <a:extLst>
              <a:ext uri="{FF2B5EF4-FFF2-40B4-BE49-F238E27FC236}">
                <a16:creationId xmlns:a16="http://schemas.microsoft.com/office/drawing/2014/main" id="{CE00B69D-3AB2-4DBF-A7CA-88B8156E6EE3}"/>
              </a:ext>
            </a:extLst>
          </p:cNvPr>
          <p:cNvSpPr>
            <a:spLocks noGrp="1"/>
          </p:cNvSpPr>
          <p:nvPr>
            <p:ph sz="half" idx="1"/>
          </p:nvPr>
        </p:nvSpPr>
        <p:spPr/>
        <p:txBody>
          <a:bodyPr>
            <a:normAutofit fontScale="92500" lnSpcReduction="10000"/>
          </a:bodyPr>
          <a:lstStyle/>
          <a:p>
            <a:pPr marL="0" indent="0">
              <a:buNone/>
            </a:pPr>
            <a:r>
              <a:rPr lang="en-US" b="1" dirty="0"/>
              <a:t>Any Transport Mode</a:t>
            </a:r>
          </a:p>
          <a:p>
            <a:r>
              <a:rPr lang="en-US" dirty="0"/>
              <a:t>Ex Works (EXW)</a:t>
            </a:r>
          </a:p>
          <a:p>
            <a:r>
              <a:rPr lang="en-US" dirty="0"/>
              <a:t>Free Carrier (FCA)</a:t>
            </a:r>
          </a:p>
          <a:p>
            <a:r>
              <a:rPr lang="en-US" dirty="0"/>
              <a:t>Carriage Paid To (CPT)</a:t>
            </a:r>
          </a:p>
          <a:p>
            <a:r>
              <a:rPr lang="en-US" dirty="0"/>
              <a:t>Carriage and Insurance Paid To (CIP)</a:t>
            </a:r>
          </a:p>
          <a:p>
            <a:r>
              <a:rPr lang="en-US" dirty="0"/>
              <a:t>Delivered at Place Unloaded (DPU)</a:t>
            </a:r>
          </a:p>
          <a:p>
            <a:r>
              <a:rPr lang="en-US" dirty="0"/>
              <a:t>Delivered at Place (DAP)</a:t>
            </a:r>
          </a:p>
          <a:p>
            <a:r>
              <a:rPr lang="en-US" dirty="0"/>
              <a:t>Delivered Duty Paid (DDP)</a:t>
            </a:r>
          </a:p>
        </p:txBody>
      </p:sp>
      <p:sp>
        <p:nvSpPr>
          <p:cNvPr id="4" name="Content Placeholder 3">
            <a:extLst>
              <a:ext uri="{FF2B5EF4-FFF2-40B4-BE49-F238E27FC236}">
                <a16:creationId xmlns:a16="http://schemas.microsoft.com/office/drawing/2014/main" id="{BB5F68EB-40F8-42DD-B5D8-159A6B0741C4}"/>
              </a:ext>
            </a:extLst>
          </p:cNvPr>
          <p:cNvSpPr>
            <a:spLocks noGrp="1"/>
          </p:cNvSpPr>
          <p:nvPr>
            <p:ph sz="half" idx="2"/>
          </p:nvPr>
        </p:nvSpPr>
        <p:spPr/>
        <p:txBody>
          <a:bodyPr>
            <a:normAutofit fontScale="92500" lnSpcReduction="10000"/>
          </a:bodyPr>
          <a:lstStyle/>
          <a:p>
            <a:pPr marL="0" indent="0">
              <a:buNone/>
            </a:pPr>
            <a:r>
              <a:rPr lang="en-US" b="1" dirty="0"/>
              <a:t>Sea and Inland Waterway Only</a:t>
            </a:r>
          </a:p>
          <a:p>
            <a:r>
              <a:rPr lang="en-US" dirty="0"/>
              <a:t>Free Alongside Ship (FAS)</a:t>
            </a:r>
          </a:p>
          <a:p>
            <a:r>
              <a:rPr lang="en-US" dirty="0"/>
              <a:t>Free on Board (FOB)</a:t>
            </a:r>
          </a:p>
          <a:p>
            <a:r>
              <a:rPr lang="en-US" dirty="0"/>
              <a:t>Cost and Freight (CFR)</a:t>
            </a:r>
          </a:p>
          <a:p>
            <a:r>
              <a:rPr lang="en-US" dirty="0"/>
              <a:t>Cost Insurance and Freight (CIF)</a:t>
            </a:r>
          </a:p>
          <a:p>
            <a:endParaRPr lang="en-US" dirty="0"/>
          </a:p>
        </p:txBody>
      </p:sp>
      <p:sp>
        <p:nvSpPr>
          <p:cNvPr id="5" name="Date Placeholder 4">
            <a:extLst>
              <a:ext uri="{FF2B5EF4-FFF2-40B4-BE49-F238E27FC236}">
                <a16:creationId xmlns:a16="http://schemas.microsoft.com/office/drawing/2014/main" id="{27CD3759-7695-4AA4-B0B1-28A8CC7B45CD}"/>
              </a:ext>
            </a:extLst>
          </p:cNvPr>
          <p:cNvSpPr>
            <a:spLocks noGrp="1"/>
          </p:cNvSpPr>
          <p:nvPr>
            <p:ph type="dt" sz="half" idx="10"/>
          </p:nvPr>
        </p:nvSpPr>
        <p:spPr/>
        <p:txBody>
          <a:bodyPr/>
          <a:lstStyle/>
          <a:p>
            <a:r>
              <a:rPr lang="en-US"/>
              <a:t>ACPC 2024</a:t>
            </a:r>
          </a:p>
        </p:txBody>
      </p:sp>
      <p:sp>
        <p:nvSpPr>
          <p:cNvPr id="6" name="Footer Placeholder 5">
            <a:extLst>
              <a:ext uri="{FF2B5EF4-FFF2-40B4-BE49-F238E27FC236}">
                <a16:creationId xmlns:a16="http://schemas.microsoft.com/office/drawing/2014/main" id="{4ECA7ED5-2BDE-48AA-B3CF-296B891D80FB}"/>
              </a:ext>
            </a:extLst>
          </p:cNvPr>
          <p:cNvSpPr>
            <a:spLocks noGrp="1"/>
          </p:cNvSpPr>
          <p:nvPr>
            <p:ph type="ftr" sz="quarter" idx="11"/>
          </p:nvPr>
        </p:nvSpPr>
        <p:spPr/>
        <p:txBody>
          <a:bodyPr/>
          <a:lstStyle/>
          <a:p>
            <a:r>
              <a:rPr lang="en-US"/>
              <a:t>Incoterms Overview Workshop</a:t>
            </a:r>
          </a:p>
        </p:txBody>
      </p:sp>
      <p:sp>
        <p:nvSpPr>
          <p:cNvPr id="7" name="Slide Number Placeholder 6">
            <a:extLst>
              <a:ext uri="{FF2B5EF4-FFF2-40B4-BE49-F238E27FC236}">
                <a16:creationId xmlns:a16="http://schemas.microsoft.com/office/drawing/2014/main" id="{0803D44C-4990-44A0-99AE-4D2FB162C2BA}"/>
              </a:ext>
            </a:extLst>
          </p:cNvPr>
          <p:cNvSpPr>
            <a:spLocks noGrp="1"/>
          </p:cNvSpPr>
          <p:nvPr>
            <p:ph type="sldNum" sz="quarter" idx="12"/>
          </p:nvPr>
        </p:nvSpPr>
        <p:spPr/>
        <p:txBody>
          <a:bodyPr/>
          <a:lstStyle/>
          <a:p>
            <a:fld id="{C574DC93-7031-4ED1-ABE3-4B4A5DF62998}" type="slidenum">
              <a:rPr lang="en-US" smtClean="0"/>
              <a:t>9</a:t>
            </a:fld>
            <a:endParaRPr lang="en-US"/>
          </a:p>
        </p:txBody>
      </p:sp>
    </p:spTree>
    <p:extLst>
      <p:ext uri="{BB962C8B-B14F-4D97-AF65-F5344CB8AC3E}">
        <p14:creationId xmlns:p14="http://schemas.microsoft.com/office/powerpoint/2010/main" val="967766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2872</TotalTime>
  <Words>3061</Words>
  <Application>Microsoft Office PowerPoint</Application>
  <PresentationFormat>Widescreen</PresentationFormat>
  <Paragraphs>485</Paragraphs>
  <Slides>41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INCOTERMS OVERVIEW Workshop</vt:lpstr>
      <vt:lpstr>Jason Dickstein</vt:lpstr>
      <vt:lpstr>Today’s Agenda</vt:lpstr>
      <vt:lpstr>Introduction to Incoterms</vt:lpstr>
      <vt:lpstr>Incoterms are “Code Words” that Specify Terms and Conditions</vt:lpstr>
      <vt:lpstr>How do I use Incoterms?</vt:lpstr>
      <vt:lpstr>How do I use Incoterms?</vt:lpstr>
      <vt:lpstr>How do I use Incoterms?</vt:lpstr>
      <vt:lpstr>Introduction to 7 Incoterms for Land and Air Carriage</vt:lpstr>
      <vt:lpstr>We Will Skip the Maritime Terms</vt:lpstr>
      <vt:lpstr>Term-by-Term Discussion</vt:lpstr>
      <vt:lpstr>Ex Works (EXW)</vt:lpstr>
      <vt:lpstr>Exercise</vt:lpstr>
      <vt:lpstr>Exercise</vt:lpstr>
      <vt:lpstr>Free Carrier (FCA)</vt:lpstr>
      <vt:lpstr>Carriage Paid To (CPT)</vt:lpstr>
      <vt:lpstr>Carriage and Insurance Paid To (CIP)</vt:lpstr>
      <vt:lpstr>Delivered at Place (DAP)</vt:lpstr>
      <vt:lpstr>Delivered Duty Paid (DDP)</vt:lpstr>
      <vt:lpstr>Delivered at Place Unloaded (DPU)</vt:lpstr>
      <vt:lpstr>Delivery Terms</vt:lpstr>
      <vt:lpstr>Transfer of Risk / Export Clearance</vt:lpstr>
      <vt:lpstr>Exercise</vt:lpstr>
      <vt:lpstr>Exercise</vt:lpstr>
      <vt:lpstr>Incoterms 2010 vs. Incoterms 2020</vt:lpstr>
      <vt:lpstr>Uniform Commercial Code (UCC)</vt:lpstr>
      <vt:lpstr>Uniform Commercial Code (UCC)</vt:lpstr>
      <vt:lpstr>Uniform Commercial Code (UCC)</vt:lpstr>
      <vt:lpstr>Practice Tips</vt:lpstr>
      <vt:lpstr>Considerations when Negotiating Terms</vt:lpstr>
      <vt:lpstr>Considerations when Negotiating Terms</vt:lpstr>
      <vt:lpstr>Considerations when Negotiating Terms</vt:lpstr>
      <vt:lpstr>Considerations when Negotiating Terms</vt:lpstr>
      <vt:lpstr>Final Thoughts</vt:lpstr>
      <vt:lpstr>Questions?</vt:lpstr>
      <vt:lpstr>Thank You</vt:lpstr>
      <vt:lpstr>Maritime-Only Incoterms</vt:lpstr>
      <vt:lpstr>Free Alongside Ship (FAS)</vt:lpstr>
      <vt:lpstr>Free on Board (FOB)</vt:lpstr>
      <vt:lpstr>Cost and Freight (CFR)</vt:lpstr>
      <vt:lpstr>Cost Insurance and Freight (CIF)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and Interpreting the ASA Statement</dc:title>
  <dc:creator>Jason Dickstein</dc:creator>
  <cp:lastModifiedBy>Jason Dickstein</cp:lastModifiedBy>
  <cp:revision>64</cp:revision>
  <cp:lastPrinted>2022-03-17T13:57:44Z</cp:lastPrinted>
  <dcterms:created xsi:type="dcterms:W3CDTF">2021-09-22T14:57:34Z</dcterms:created>
  <dcterms:modified xsi:type="dcterms:W3CDTF">2024-08-25T15:02:34Z</dcterms:modified>
</cp:coreProperties>
</file>