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61"/>
  </p:notesMasterIdLst>
  <p:sldIdLst>
    <p:sldId id="460" r:id="rId2"/>
    <p:sldId id="474" r:id="rId3"/>
    <p:sldId id="330" r:id="rId4"/>
    <p:sldId id="521" r:id="rId5"/>
    <p:sldId id="335" r:id="rId6"/>
    <p:sldId id="337" r:id="rId7"/>
    <p:sldId id="892" r:id="rId8"/>
    <p:sldId id="419" r:id="rId9"/>
    <p:sldId id="894" r:id="rId10"/>
    <p:sldId id="421" r:id="rId11"/>
    <p:sldId id="568" r:id="rId12"/>
    <p:sldId id="567" r:id="rId13"/>
    <p:sldId id="891" r:id="rId14"/>
    <p:sldId id="424" r:id="rId15"/>
    <p:sldId id="574" r:id="rId16"/>
    <p:sldId id="595" r:id="rId17"/>
    <p:sldId id="342" r:id="rId18"/>
    <p:sldId id="487" r:id="rId19"/>
    <p:sldId id="345" r:id="rId20"/>
    <p:sldId id="932" r:id="rId21"/>
    <p:sldId id="895" r:id="rId22"/>
    <p:sldId id="372" r:id="rId23"/>
    <p:sldId id="373" r:id="rId24"/>
    <p:sldId id="899" r:id="rId25"/>
    <p:sldId id="374" r:id="rId26"/>
    <p:sldId id="597" r:id="rId27"/>
    <p:sldId id="598" r:id="rId28"/>
    <p:sldId id="898" r:id="rId29"/>
    <p:sldId id="377" r:id="rId30"/>
    <p:sldId id="912" r:id="rId31"/>
    <p:sldId id="379" r:id="rId32"/>
    <p:sldId id="914" r:id="rId33"/>
    <p:sldId id="915" r:id="rId34"/>
    <p:sldId id="900" r:id="rId35"/>
    <p:sldId id="380" r:id="rId36"/>
    <p:sldId id="901" r:id="rId37"/>
    <p:sldId id="902" r:id="rId38"/>
    <p:sldId id="916" r:id="rId39"/>
    <p:sldId id="376" r:id="rId40"/>
    <p:sldId id="599" r:id="rId41"/>
    <p:sldId id="382" r:id="rId42"/>
    <p:sldId id="482" r:id="rId43"/>
    <p:sldId id="383" r:id="rId44"/>
    <p:sldId id="611" r:id="rId45"/>
    <p:sldId id="917" r:id="rId46"/>
    <p:sldId id="605" r:id="rId47"/>
    <p:sldId id="600" r:id="rId48"/>
    <p:sldId id="381" r:id="rId49"/>
    <p:sldId id="579" r:id="rId50"/>
    <p:sldId id="897" r:id="rId51"/>
    <p:sldId id="580" r:id="rId52"/>
    <p:sldId id="903" r:id="rId53"/>
    <p:sldId id="601" r:id="rId54"/>
    <p:sldId id="388" r:id="rId55"/>
    <p:sldId id="720" r:id="rId56"/>
    <p:sldId id="458" r:id="rId57"/>
    <p:sldId id="592" r:id="rId58"/>
    <p:sldId id="904" r:id="rId59"/>
    <p:sldId id="933" r:id="rId60"/>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35AA3AF-2E92-443B-8118-B48D9F5CB912}">
          <p14:sldIdLst>
            <p14:sldId id="460"/>
            <p14:sldId id="474"/>
            <p14:sldId id="330"/>
            <p14:sldId id="521"/>
            <p14:sldId id="335"/>
            <p14:sldId id="337"/>
            <p14:sldId id="892"/>
            <p14:sldId id="419"/>
            <p14:sldId id="894"/>
            <p14:sldId id="421"/>
            <p14:sldId id="568"/>
            <p14:sldId id="567"/>
            <p14:sldId id="891"/>
            <p14:sldId id="424"/>
            <p14:sldId id="574"/>
            <p14:sldId id="595"/>
            <p14:sldId id="342"/>
            <p14:sldId id="487"/>
            <p14:sldId id="345"/>
            <p14:sldId id="932"/>
            <p14:sldId id="895"/>
            <p14:sldId id="372"/>
            <p14:sldId id="373"/>
            <p14:sldId id="899"/>
            <p14:sldId id="374"/>
            <p14:sldId id="597"/>
            <p14:sldId id="598"/>
            <p14:sldId id="898"/>
            <p14:sldId id="377"/>
            <p14:sldId id="912"/>
            <p14:sldId id="379"/>
            <p14:sldId id="914"/>
            <p14:sldId id="915"/>
            <p14:sldId id="900"/>
            <p14:sldId id="380"/>
            <p14:sldId id="901"/>
            <p14:sldId id="902"/>
            <p14:sldId id="916"/>
            <p14:sldId id="376"/>
            <p14:sldId id="599"/>
            <p14:sldId id="382"/>
            <p14:sldId id="482"/>
            <p14:sldId id="383"/>
            <p14:sldId id="611"/>
            <p14:sldId id="917"/>
            <p14:sldId id="605"/>
            <p14:sldId id="600"/>
            <p14:sldId id="381"/>
            <p14:sldId id="579"/>
            <p14:sldId id="897"/>
            <p14:sldId id="580"/>
            <p14:sldId id="903"/>
            <p14:sldId id="601"/>
            <p14:sldId id="388"/>
            <p14:sldId id="720"/>
            <p14:sldId id="458"/>
            <p14:sldId id="592"/>
            <p14:sldId id="904"/>
            <p14:sldId id="933"/>
          </p14:sldIdLst>
        </p14:section>
        <p14:section name="Default Section" id="{24D24AA0-7D93-49EF-A56D-61ABE642670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10" autoAdjust="0"/>
    <p:restoredTop sz="83291" autoAdjust="0"/>
  </p:normalViewPr>
  <p:slideViewPr>
    <p:cSldViewPr snapToGrid="0">
      <p:cViewPr varScale="1">
        <p:scale>
          <a:sx n="88" d="100"/>
          <a:sy n="88" d="100"/>
        </p:scale>
        <p:origin x="1272" y="66"/>
      </p:cViewPr>
      <p:guideLst/>
    </p:cSldViewPr>
  </p:slideViewPr>
  <p:notesTextViewPr>
    <p:cViewPr>
      <p:scale>
        <a:sx n="1" d="1"/>
        <a:sy n="1" d="1"/>
      </p:scale>
      <p:origin x="0" y="0"/>
    </p:cViewPr>
  </p:notesTextViewPr>
  <p:sorterViewPr>
    <p:cViewPr>
      <p:scale>
        <a:sx n="100" d="100"/>
        <a:sy n="100" d="100"/>
      </p:scale>
      <p:origin x="0" y="-2174"/>
    </p:cViewPr>
  </p:sorterViewPr>
  <p:notesViewPr>
    <p:cSldViewPr snapToGrid="0">
      <p:cViewPr varScale="1">
        <p:scale>
          <a:sx n="82" d="100"/>
          <a:sy n="82" d="100"/>
        </p:scale>
        <p:origin x="3876" y="10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1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1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18">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19">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20">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626C8B-1A4D-4F29-A292-06577B3D9582}" type="doc">
      <dgm:prSet loTypeId="urn:microsoft.com/office/officeart/2005/8/layout/bProcess2" loCatId="process" qsTypeId="urn:microsoft.com/office/officeart/2005/8/quickstyle/3d3#8" qsCatId="3D" csTypeId="urn:microsoft.com/office/officeart/2005/8/colors/accent1_2#14" csCatId="accent1" phldr="1"/>
      <dgm:spPr/>
      <dgm:t>
        <a:bodyPr/>
        <a:lstStyle/>
        <a:p>
          <a:endParaRPr lang="en-US"/>
        </a:p>
      </dgm:t>
    </dgm:pt>
    <dgm:pt modelId="{5607231F-4871-4AED-BBC5-2A1AC1339ACD}">
      <dgm:prSet phldrT="[Text]"/>
      <dgm:spPr/>
      <dgm:t>
        <a:bodyPr/>
        <a:lstStyle/>
        <a:p>
          <a:r>
            <a:rPr lang="en-US" b="1" dirty="0"/>
            <a:t>Treasury Restrictions</a:t>
          </a:r>
        </a:p>
      </dgm:t>
    </dgm:pt>
    <dgm:pt modelId="{73CFC897-42A9-4414-B480-D84409C181FD}" type="parTrans" cxnId="{8313DBA5-2E66-43D6-897F-84E9D20E9D57}">
      <dgm:prSet/>
      <dgm:spPr/>
      <dgm:t>
        <a:bodyPr/>
        <a:lstStyle/>
        <a:p>
          <a:endParaRPr lang="en-US"/>
        </a:p>
      </dgm:t>
    </dgm:pt>
    <dgm:pt modelId="{7717F1EE-3DF4-4A34-9141-AFB3AACFCECD}" type="sibTrans" cxnId="{8313DBA5-2E66-43D6-897F-84E9D20E9D57}">
      <dgm:prSet/>
      <dgm:spPr/>
      <dgm:t>
        <a:bodyPr/>
        <a:lstStyle/>
        <a:p>
          <a:endParaRPr lang="en-US"/>
        </a:p>
      </dgm:t>
    </dgm:pt>
    <dgm:pt modelId="{320DF3AF-E6AD-4F6B-A486-AFADF115DD4E}">
      <dgm:prSet phldrT="[Text]" custT="1"/>
      <dgm:spPr/>
      <dgm:t>
        <a:bodyPr/>
        <a:lstStyle/>
        <a:p>
          <a:r>
            <a:rPr lang="en-US" sz="2400" dirty="0"/>
            <a:t>BIS v. DDTC</a:t>
          </a:r>
        </a:p>
      </dgm:t>
    </dgm:pt>
    <dgm:pt modelId="{A0F92052-EE0A-4798-8ED0-3367E0947A44}" type="parTrans" cxnId="{55560909-4546-4A5A-8B41-1A6DB712BE3C}">
      <dgm:prSet/>
      <dgm:spPr/>
      <dgm:t>
        <a:bodyPr/>
        <a:lstStyle/>
        <a:p>
          <a:endParaRPr lang="en-US"/>
        </a:p>
      </dgm:t>
    </dgm:pt>
    <dgm:pt modelId="{D845448B-672E-47D2-A91E-51AC21D2D7AB}" type="sibTrans" cxnId="{55560909-4546-4A5A-8B41-1A6DB712BE3C}">
      <dgm:prSet/>
      <dgm:spPr/>
      <dgm:t>
        <a:bodyPr/>
        <a:lstStyle/>
        <a:p>
          <a:endParaRPr lang="en-US"/>
        </a:p>
      </dgm:t>
    </dgm:pt>
    <dgm:pt modelId="{B62FFC52-9C33-46C3-B4F8-9831DC5DBA88}">
      <dgm:prSet phldrT="[Text]" custT="1"/>
      <dgm:spPr/>
      <dgm:t>
        <a:bodyPr/>
        <a:lstStyle/>
        <a:p>
          <a:r>
            <a:rPr lang="en-US" sz="1200" b="1" dirty="0"/>
            <a:t>Destination Restrictions</a:t>
          </a:r>
        </a:p>
      </dgm:t>
    </dgm:pt>
    <dgm:pt modelId="{1CE5D30B-08CE-4B54-8789-21740EE14C0F}" type="parTrans" cxnId="{EECFDE2E-D729-4976-BC36-E5B154122ABE}">
      <dgm:prSet/>
      <dgm:spPr/>
      <dgm:t>
        <a:bodyPr/>
        <a:lstStyle/>
        <a:p>
          <a:endParaRPr lang="en-US"/>
        </a:p>
      </dgm:t>
    </dgm:pt>
    <dgm:pt modelId="{D30304E6-263A-484B-8E20-E713ED4379B2}" type="sibTrans" cxnId="{EECFDE2E-D729-4976-BC36-E5B154122ABE}">
      <dgm:prSet/>
      <dgm:spPr/>
      <dgm:t>
        <a:bodyPr/>
        <a:lstStyle/>
        <a:p>
          <a:endParaRPr lang="en-US"/>
        </a:p>
      </dgm:t>
    </dgm:pt>
    <dgm:pt modelId="{F1642EEB-7D6D-44AD-BBAA-C0B9B6F54FFE}">
      <dgm:prSet phldrT="[Text]" custT="1"/>
      <dgm:spPr/>
      <dgm:t>
        <a:bodyPr/>
        <a:lstStyle/>
        <a:p>
          <a:r>
            <a:rPr lang="en-US" sz="1200" b="1" dirty="0"/>
            <a:t>Party Restrictions</a:t>
          </a:r>
        </a:p>
      </dgm:t>
    </dgm:pt>
    <dgm:pt modelId="{976B6C56-47D9-448C-BED5-0BFF9A584C96}" type="parTrans" cxnId="{6A582800-9217-4FB6-919A-11354686AD6A}">
      <dgm:prSet/>
      <dgm:spPr/>
      <dgm:t>
        <a:bodyPr/>
        <a:lstStyle/>
        <a:p>
          <a:endParaRPr lang="en-US"/>
        </a:p>
      </dgm:t>
    </dgm:pt>
    <dgm:pt modelId="{1CFB1525-BE60-453D-BAFB-1DE8FE94A79E}" type="sibTrans" cxnId="{6A582800-9217-4FB6-919A-11354686AD6A}">
      <dgm:prSet/>
      <dgm:spPr/>
      <dgm:t>
        <a:bodyPr/>
        <a:lstStyle/>
        <a:p>
          <a:endParaRPr lang="en-US"/>
        </a:p>
      </dgm:t>
    </dgm:pt>
    <dgm:pt modelId="{D3F50DA9-718B-4F01-B51E-84E3604D7E8E}">
      <dgm:prSet phldrT="[Text]" custT="1"/>
      <dgm:spPr/>
      <dgm:t>
        <a:bodyPr/>
        <a:lstStyle/>
        <a:p>
          <a:r>
            <a:rPr lang="en-US" sz="1400" b="1" dirty="0"/>
            <a:t>Other Regulatory Issues     </a:t>
          </a:r>
          <a:r>
            <a:rPr lang="en-US" sz="1200" dirty="0"/>
            <a:t>(like use restrictions)</a:t>
          </a:r>
        </a:p>
      </dgm:t>
    </dgm:pt>
    <dgm:pt modelId="{29D0CDC1-9D54-4856-BFFE-8F66903FECAD}" type="parTrans" cxnId="{F5AB6C54-9F17-4355-AB4E-2863590EAC88}">
      <dgm:prSet/>
      <dgm:spPr/>
      <dgm:t>
        <a:bodyPr/>
        <a:lstStyle/>
        <a:p>
          <a:endParaRPr lang="en-US"/>
        </a:p>
      </dgm:t>
    </dgm:pt>
    <dgm:pt modelId="{FB5C2960-0140-4BB1-BD4E-E5DB62FFEDD9}" type="sibTrans" cxnId="{F5AB6C54-9F17-4355-AB4E-2863590EAC88}">
      <dgm:prSet/>
      <dgm:spPr/>
      <dgm:t>
        <a:bodyPr/>
        <a:lstStyle/>
        <a:p>
          <a:endParaRPr lang="en-US"/>
        </a:p>
      </dgm:t>
    </dgm:pt>
    <dgm:pt modelId="{337FA00A-07E1-4902-A398-6532FBA476F6}">
      <dgm:prSet phldrT="[Text]" custT="1"/>
      <dgm:spPr/>
      <dgm:t>
        <a:bodyPr/>
        <a:lstStyle/>
        <a:p>
          <a:r>
            <a:rPr lang="en-US" sz="1800" b="1" dirty="0"/>
            <a:t>Obtain Licenses</a:t>
          </a:r>
        </a:p>
      </dgm:t>
    </dgm:pt>
    <dgm:pt modelId="{108668EE-04A9-42DB-BD83-6C1A69253A1F}" type="parTrans" cxnId="{294C08C6-6250-4048-AE68-CCF4C923B88F}">
      <dgm:prSet/>
      <dgm:spPr/>
      <dgm:t>
        <a:bodyPr/>
        <a:lstStyle/>
        <a:p>
          <a:endParaRPr lang="en-US"/>
        </a:p>
      </dgm:t>
    </dgm:pt>
    <dgm:pt modelId="{07AB890B-6DB4-429B-9AF2-F4B112749381}" type="sibTrans" cxnId="{294C08C6-6250-4048-AE68-CCF4C923B88F}">
      <dgm:prSet/>
      <dgm:spPr/>
      <dgm:t>
        <a:bodyPr/>
        <a:lstStyle/>
        <a:p>
          <a:endParaRPr lang="en-US"/>
        </a:p>
      </dgm:t>
    </dgm:pt>
    <dgm:pt modelId="{69FD12AC-0057-4FFF-B6CF-D6554FA83944}">
      <dgm:prSet phldrT="[Text]" custT="1"/>
      <dgm:spPr/>
      <dgm:t>
        <a:bodyPr/>
        <a:lstStyle/>
        <a:p>
          <a:r>
            <a:rPr lang="en-US" sz="3200" dirty="0"/>
            <a:t>EEI</a:t>
          </a:r>
        </a:p>
      </dgm:t>
    </dgm:pt>
    <dgm:pt modelId="{985CCC69-A7A2-4649-B14D-D2929EFE9DE8}" type="parTrans" cxnId="{F7A28191-5483-479D-BC9E-9614B15A55BD}">
      <dgm:prSet/>
      <dgm:spPr/>
      <dgm:t>
        <a:bodyPr/>
        <a:lstStyle/>
        <a:p>
          <a:endParaRPr lang="en-US"/>
        </a:p>
      </dgm:t>
    </dgm:pt>
    <dgm:pt modelId="{381C82E0-A403-4112-8075-0AC94D162A93}" type="sibTrans" cxnId="{F7A28191-5483-479D-BC9E-9614B15A55BD}">
      <dgm:prSet/>
      <dgm:spPr/>
      <dgm:t>
        <a:bodyPr/>
        <a:lstStyle/>
        <a:p>
          <a:endParaRPr lang="en-US"/>
        </a:p>
      </dgm:t>
    </dgm:pt>
    <dgm:pt modelId="{048598D0-4C70-44FF-B15E-98FBBE72CB5A}">
      <dgm:prSet phldrT="[Text]" custT="1"/>
      <dgm:spPr/>
      <dgm:t>
        <a:bodyPr/>
        <a:lstStyle/>
        <a:p>
          <a:r>
            <a:rPr lang="en-US" sz="2000" dirty="0"/>
            <a:t>Export!</a:t>
          </a:r>
        </a:p>
      </dgm:t>
    </dgm:pt>
    <dgm:pt modelId="{90CBDBF3-E515-4835-BA1F-747459B0CEBF}" type="parTrans" cxnId="{BD3E889A-9E93-47AC-833B-B0C897DFF301}">
      <dgm:prSet/>
      <dgm:spPr/>
      <dgm:t>
        <a:bodyPr/>
        <a:lstStyle/>
        <a:p>
          <a:endParaRPr lang="en-US"/>
        </a:p>
      </dgm:t>
    </dgm:pt>
    <dgm:pt modelId="{AF8AC43D-7C4F-453E-A138-A0460145F395}" type="sibTrans" cxnId="{BD3E889A-9E93-47AC-833B-B0C897DFF301}">
      <dgm:prSet/>
      <dgm:spPr/>
      <dgm:t>
        <a:bodyPr/>
        <a:lstStyle/>
        <a:p>
          <a:endParaRPr lang="en-US"/>
        </a:p>
      </dgm:t>
    </dgm:pt>
    <dgm:pt modelId="{0B4CCEAD-B382-4AAF-B640-9F93B6A85D4B}" type="pres">
      <dgm:prSet presAssocID="{DA626C8B-1A4D-4F29-A292-06577B3D9582}" presName="diagram" presStyleCnt="0">
        <dgm:presLayoutVars>
          <dgm:dir/>
          <dgm:resizeHandles/>
        </dgm:presLayoutVars>
      </dgm:prSet>
      <dgm:spPr/>
    </dgm:pt>
    <dgm:pt modelId="{10A1506B-B08B-4E68-BF2D-263D09B9566D}" type="pres">
      <dgm:prSet presAssocID="{5607231F-4871-4AED-BBC5-2A1AC1339ACD}" presName="firstNode" presStyleLbl="node1" presStyleIdx="0" presStyleCnt="8" custScaleX="129693" custScaleY="113731">
        <dgm:presLayoutVars>
          <dgm:bulletEnabled val="1"/>
        </dgm:presLayoutVars>
      </dgm:prSet>
      <dgm:spPr/>
    </dgm:pt>
    <dgm:pt modelId="{781B8B43-3381-46F8-A8BF-A87B9F050B69}" type="pres">
      <dgm:prSet presAssocID="{7717F1EE-3DF4-4A34-9141-AFB3AACFCECD}" presName="sibTrans" presStyleLbl="sibTrans2D1" presStyleIdx="0" presStyleCnt="7"/>
      <dgm:spPr/>
    </dgm:pt>
    <dgm:pt modelId="{BE6BCC6D-E06E-4EA6-A88B-C621DC18EFB3}" type="pres">
      <dgm:prSet presAssocID="{320DF3AF-E6AD-4F6B-A486-AFADF115DD4E}" presName="middleNode" presStyleCnt="0"/>
      <dgm:spPr/>
    </dgm:pt>
    <dgm:pt modelId="{429A9EFB-C5EF-4650-8BD3-A83A451FEE87}" type="pres">
      <dgm:prSet presAssocID="{320DF3AF-E6AD-4F6B-A486-AFADF115DD4E}" presName="padding" presStyleLbl="node1" presStyleIdx="0" presStyleCnt="8"/>
      <dgm:spPr/>
    </dgm:pt>
    <dgm:pt modelId="{DD46DC61-C3AB-478A-9BD3-9EF044507F7A}" type="pres">
      <dgm:prSet presAssocID="{320DF3AF-E6AD-4F6B-A486-AFADF115DD4E}" presName="shape" presStyleLbl="node1" presStyleIdx="1" presStyleCnt="8" custScaleX="194443" custScaleY="170511">
        <dgm:presLayoutVars>
          <dgm:bulletEnabled val="1"/>
        </dgm:presLayoutVars>
      </dgm:prSet>
      <dgm:spPr/>
    </dgm:pt>
    <dgm:pt modelId="{959B37AC-11C0-4BC2-8ACB-0208E92452FA}" type="pres">
      <dgm:prSet presAssocID="{D845448B-672E-47D2-A91E-51AC21D2D7AB}" presName="sibTrans" presStyleLbl="sibTrans2D1" presStyleIdx="1" presStyleCnt="7"/>
      <dgm:spPr/>
    </dgm:pt>
    <dgm:pt modelId="{3A956B3A-CD9B-4504-916E-1B39F1194C1F}" type="pres">
      <dgm:prSet presAssocID="{B62FFC52-9C33-46C3-B4F8-9831DC5DBA88}" presName="middleNode" presStyleCnt="0"/>
      <dgm:spPr/>
    </dgm:pt>
    <dgm:pt modelId="{D8D867AB-7ADE-413B-92ED-3419E2D25047}" type="pres">
      <dgm:prSet presAssocID="{B62FFC52-9C33-46C3-B4F8-9831DC5DBA88}" presName="padding" presStyleLbl="node1" presStyleIdx="1" presStyleCnt="8"/>
      <dgm:spPr/>
    </dgm:pt>
    <dgm:pt modelId="{0E879146-6742-4B2B-93BC-7C5B2332FC6A}" type="pres">
      <dgm:prSet presAssocID="{B62FFC52-9C33-46C3-B4F8-9831DC5DBA88}" presName="shape" presStyleLbl="node1" presStyleIdx="2" presStyleCnt="8" custScaleX="194443" custScaleY="170511">
        <dgm:presLayoutVars>
          <dgm:bulletEnabled val="1"/>
        </dgm:presLayoutVars>
      </dgm:prSet>
      <dgm:spPr/>
    </dgm:pt>
    <dgm:pt modelId="{F5D06D33-2AE7-4A51-B8F6-C57B1D81B08F}" type="pres">
      <dgm:prSet presAssocID="{D30304E6-263A-484B-8E20-E713ED4379B2}" presName="sibTrans" presStyleLbl="sibTrans2D1" presStyleIdx="2" presStyleCnt="7"/>
      <dgm:spPr/>
    </dgm:pt>
    <dgm:pt modelId="{955ECB32-89BA-4680-8EDF-13E79659E781}" type="pres">
      <dgm:prSet presAssocID="{F1642EEB-7D6D-44AD-BBAA-C0B9B6F54FFE}" presName="middleNode" presStyleCnt="0"/>
      <dgm:spPr/>
    </dgm:pt>
    <dgm:pt modelId="{374C6316-8915-48E2-8DAE-4AB932CDA988}" type="pres">
      <dgm:prSet presAssocID="{F1642EEB-7D6D-44AD-BBAA-C0B9B6F54FFE}" presName="padding" presStyleLbl="node1" presStyleIdx="2" presStyleCnt="8"/>
      <dgm:spPr/>
    </dgm:pt>
    <dgm:pt modelId="{BA7F3299-01A3-420F-A504-E0F723F70B48}" type="pres">
      <dgm:prSet presAssocID="{F1642EEB-7D6D-44AD-BBAA-C0B9B6F54FFE}" presName="shape" presStyleLbl="node1" presStyleIdx="3" presStyleCnt="8" custScaleX="194443" custScaleY="170511">
        <dgm:presLayoutVars>
          <dgm:bulletEnabled val="1"/>
        </dgm:presLayoutVars>
      </dgm:prSet>
      <dgm:spPr/>
    </dgm:pt>
    <dgm:pt modelId="{2A4C717A-8CA3-4C1B-89FC-43B1B1872013}" type="pres">
      <dgm:prSet presAssocID="{1CFB1525-BE60-453D-BAFB-1DE8FE94A79E}" presName="sibTrans" presStyleLbl="sibTrans2D1" presStyleIdx="3" presStyleCnt="7"/>
      <dgm:spPr/>
    </dgm:pt>
    <dgm:pt modelId="{FE45591B-58A1-447B-BE2F-1DBEE1037411}" type="pres">
      <dgm:prSet presAssocID="{D3F50DA9-718B-4F01-B51E-84E3604D7E8E}" presName="middleNode" presStyleCnt="0"/>
      <dgm:spPr/>
    </dgm:pt>
    <dgm:pt modelId="{BB4C4884-B373-4C57-96C2-32476CDA70CE}" type="pres">
      <dgm:prSet presAssocID="{D3F50DA9-718B-4F01-B51E-84E3604D7E8E}" presName="padding" presStyleLbl="node1" presStyleIdx="3" presStyleCnt="8"/>
      <dgm:spPr/>
    </dgm:pt>
    <dgm:pt modelId="{7B5875BA-A3E2-4589-A86C-76E982891614}" type="pres">
      <dgm:prSet presAssocID="{D3F50DA9-718B-4F01-B51E-84E3604D7E8E}" presName="shape" presStyleLbl="node1" presStyleIdx="4" presStyleCnt="8" custScaleX="194443" custScaleY="170511">
        <dgm:presLayoutVars>
          <dgm:bulletEnabled val="1"/>
        </dgm:presLayoutVars>
      </dgm:prSet>
      <dgm:spPr/>
    </dgm:pt>
    <dgm:pt modelId="{09C9C7C8-EF96-467D-9166-789EAC098AE0}" type="pres">
      <dgm:prSet presAssocID="{FB5C2960-0140-4BB1-BD4E-E5DB62FFEDD9}" presName="sibTrans" presStyleLbl="sibTrans2D1" presStyleIdx="4" presStyleCnt="7"/>
      <dgm:spPr/>
    </dgm:pt>
    <dgm:pt modelId="{C5D254C9-AC53-410A-AD03-93A3A590D9C2}" type="pres">
      <dgm:prSet presAssocID="{337FA00A-07E1-4902-A398-6532FBA476F6}" presName="middleNode" presStyleCnt="0"/>
      <dgm:spPr/>
    </dgm:pt>
    <dgm:pt modelId="{E841234B-E227-4440-83F8-E630AB1E8553}" type="pres">
      <dgm:prSet presAssocID="{337FA00A-07E1-4902-A398-6532FBA476F6}" presName="padding" presStyleLbl="node1" presStyleIdx="4" presStyleCnt="8"/>
      <dgm:spPr/>
    </dgm:pt>
    <dgm:pt modelId="{40A8C227-D75D-4476-B0E7-B4397BB5B750}" type="pres">
      <dgm:prSet presAssocID="{337FA00A-07E1-4902-A398-6532FBA476F6}" presName="shape" presStyleLbl="node1" presStyleIdx="5" presStyleCnt="8" custScaleX="194443" custScaleY="170511">
        <dgm:presLayoutVars>
          <dgm:bulletEnabled val="1"/>
        </dgm:presLayoutVars>
      </dgm:prSet>
      <dgm:spPr/>
    </dgm:pt>
    <dgm:pt modelId="{D8ADD9AB-771C-4124-9A43-4D62EC751D07}" type="pres">
      <dgm:prSet presAssocID="{07AB890B-6DB4-429B-9AF2-F4B112749381}" presName="sibTrans" presStyleLbl="sibTrans2D1" presStyleIdx="5" presStyleCnt="7"/>
      <dgm:spPr/>
    </dgm:pt>
    <dgm:pt modelId="{5FF7EEDD-F39C-436B-9474-0FA6818AD7DD}" type="pres">
      <dgm:prSet presAssocID="{69FD12AC-0057-4FFF-B6CF-D6554FA83944}" presName="middleNode" presStyleCnt="0"/>
      <dgm:spPr/>
    </dgm:pt>
    <dgm:pt modelId="{90AFE8FF-5425-47EC-A3D5-38C17B3B47E3}" type="pres">
      <dgm:prSet presAssocID="{69FD12AC-0057-4FFF-B6CF-D6554FA83944}" presName="padding" presStyleLbl="node1" presStyleIdx="5" presStyleCnt="8"/>
      <dgm:spPr/>
    </dgm:pt>
    <dgm:pt modelId="{9762F679-62C1-4EBC-901D-7E2BC22E6201}" type="pres">
      <dgm:prSet presAssocID="{69FD12AC-0057-4FFF-B6CF-D6554FA83944}" presName="shape" presStyleLbl="node1" presStyleIdx="6" presStyleCnt="8" custScaleX="194443" custScaleY="170511">
        <dgm:presLayoutVars>
          <dgm:bulletEnabled val="1"/>
        </dgm:presLayoutVars>
      </dgm:prSet>
      <dgm:spPr/>
    </dgm:pt>
    <dgm:pt modelId="{490DBBFE-060E-4E18-8344-E4E15B7664C2}" type="pres">
      <dgm:prSet presAssocID="{381C82E0-A403-4112-8075-0AC94D162A93}" presName="sibTrans" presStyleLbl="sibTrans2D1" presStyleIdx="6" presStyleCnt="7"/>
      <dgm:spPr/>
    </dgm:pt>
    <dgm:pt modelId="{98F33784-2509-4C73-A8E0-8EBC61530C42}" type="pres">
      <dgm:prSet presAssocID="{048598D0-4C70-44FF-B15E-98FBBE72CB5A}" presName="lastNode" presStyleLbl="node1" presStyleIdx="7" presStyleCnt="8" custScaleX="129693" custScaleY="113731">
        <dgm:presLayoutVars>
          <dgm:bulletEnabled val="1"/>
        </dgm:presLayoutVars>
      </dgm:prSet>
      <dgm:spPr/>
    </dgm:pt>
  </dgm:ptLst>
  <dgm:cxnLst>
    <dgm:cxn modelId="{6A582800-9217-4FB6-919A-11354686AD6A}" srcId="{DA626C8B-1A4D-4F29-A292-06577B3D9582}" destId="{F1642EEB-7D6D-44AD-BBAA-C0B9B6F54FFE}" srcOrd="3" destOrd="0" parTransId="{976B6C56-47D9-448C-BED5-0BFF9A584C96}" sibTransId="{1CFB1525-BE60-453D-BAFB-1DE8FE94A79E}"/>
    <dgm:cxn modelId="{EF5FB208-368B-4C32-8F7F-BE2141D5F28B}" type="presOf" srcId="{D845448B-672E-47D2-A91E-51AC21D2D7AB}" destId="{959B37AC-11C0-4BC2-8ACB-0208E92452FA}" srcOrd="0" destOrd="0" presId="urn:microsoft.com/office/officeart/2005/8/layout/bProcess2"/>
    <dgm:cxn modelId="{55560909-4546-4A5A-8B41-1A6DB712BE3C}" srcId="{DA626C8B-1A4D-4F29-A292-06577B3D9582}" destId="{320DF3AF-E6AD-4F6B-A486-AFADF115DD4E}" srcOrd="1" destOrd="0" parTransId="{A0F92052-EE0A-4798-8ED0-3367E0947A44}" sibTransId="{D845448B-672E-47D2-A91E-51AC21D2D7AB}"/>
    <dgm:cxn modelId="{8ADAAC1E-7D78-495B-BCDD-3AD2B384A95C}" type="presOf" srcId="{337FA00A-07E1-4902-A398-6532FBA476F6}" destId="{40A8C227-D75D-4476-B0E7-B4397BB5B750}" srcOrd="0" destOrd="0" presId="urn:microsoft.com/office/officeart/2005/8/layout/bProcess2"/>
    <dgm:cxn modelId="{EECFDE2E-D729-4976-BC36-E5B154122ABE}" srcId="{DA626C8B-1A4D-4F29-A292-06577B3D9582}" destId="{B62FFC52-9C33-46C3-B4F8-9831DC5DBA88}" srcOrd="2" destOrd="0" parTransId="{1CE5D30B-08CE-4B54-8789-21740EE14C0F}" sibTransId="{D30304E6-263A-484B-8E20-E713ED4379B2}"/>
    <dgm:cxn modelId="{1CBFF73F-E470-4ADD-B0E8-7F302DCB70CF}" type="presOf" srcId="{DA626C8B-1A4D-4F29-A292-06577B3D9582}" destId="{0B4CCEAD-B382-4AAF-B640-9F93B6A85D4B}" srcOrd="0" destOrd="0" presId="urn:microsoft.com/office/officeart/2005/8/layout/bProcess2"/>
    <dgm:cxn modelId="{40E3805B-CB2D-4048-839D-E2BC2A78A34F}" type="presOf" srcId="{F1642EEB-7D6D-44AD-BBAA-C0B9B6F54FFE}" destId="{BA7F3299-01A3-420F-A504-E0F723F70B48}" srcOrd="0" destOrd="0" presId="urn:microsoft.com/office/officeart/2005/8/layout/bProcess2"/>
    <dgm:cxn modelId="{EF16B36B-23B8-4748-A180-5FAD17187262}" type="presOf" srcId="{07AB890B-6DB4-429B-9AF2-F4B112749381}" destId="{D8ADD9AB-771C-4124-9A43-4D62EC751D07}" srcOrd="0" destOrd="0" presId="urn:microsoft.com/office/officeart/2005/8/layout/bProcess2"/>
    <dgm:cxn modelId="{299DA86F-56C3-469C-83E4-0BA30BC36D5A}" type="presOf" srcId="{7717F1EE-3DF4-4A34-9141-AFB3AACFCECD}" destId="{781B8B43-3381-46F8-A8BF-A87B9F050B69}" srcOrd="0" destOrd="0" presId="urn:microsoft.com/office/officeart/2005/8/layout/bProcess2"/>
    <dgm:cxn modelId="{152A0350-BB25-438C-AB68-A2C15ABF6B30}" type="presOf" srcId="{048598D0-4C70-44FF-B15E-98FBBE72CB5A}" destId="{98F33784-2509-4C73-A8E0-8EBC61530C42}" srcOrd="0" destOrd="0" presId="urn:microsoft.com/office/officeart/2005/8/layout/bProcess2"/>
    <dgm:cxn modelId="{F5AB6C54-9F17-4355-AB4E-2863590EAC88}" srcId="{DA626C8B-1A4D-4F29-A292-06577B3D9582}" destId="{D3F50DA9-718B-4F01-B51E-84E3604D7E8E}" srcOrd="4" destOrd="0" parTransId="{29D0CDC1-9D54-4856-BFFE-8F66903FECAD}" sibTransId="{FB5C2960-0140-4BB1-BD4E-E5DB62FFEDD9}"/>
    <dgm:cxn modelId="{1CB49586-E872-4C71-B02F-9EEF2B2FAFEE}" type="presOf" srcId="{D30304E6-263A-484B-8E20-E713ED4379B2}" destId="{F5D06D33-2AE7-4A51-B8F6-C57B1D81B08F}" srcOrd="0" destOrd="0" presId="urn:microsoft.com/office/officeart/2005/8/layout/bProcess2"/>
    <dgm:cxn modelId="{F7A28191-5483-479D-BC9E-9614B15A55BD}" srcId="{DA626C8B-1A4D-4F29-A292-06577B3D9582}" destId="{69FD12AC-0057-4FFF-B6CF-D6554FA83944}" srcOrd="6" destOrd="0" parTransId="{985CCC69-A7A2-4649-B14D-D2929EFE9DE8}" sibTransId="{381C82E0-A403-4112-8075-0AC94D162A93}"/>
    <dgm:cxn modelId="{D3899C97-840E-4F2B-A63B-ADFBFF16F4E6}" type="presOf" srcId="{D3F50DA9-718B-4F01-B51E-84E3604D7E8E}" destId="{7B5875BA-A3E2-4589-A86C-76E982891614}" srcOrd="0" destOrd="0" presId="urn:microsoft.com/office/officeart/2005/8/layout/bProcess2"/>
    <dgm:cxn modelId="{BD3E889A-9E93-47AC-833B-B0C897DFF301}" srcId="{DA626C8B-1A4D-4F29-A292-06577B3D9582}" destId="{048598D0-4C70-44FF-B15E-98FBBE72CB5A}" srcOrd="7" destOrd="0" parTransId="{90CBDBF3-E515-4835-BA1F-747459B0CEBF}" sibTransId="{AF8AC43D-7C4F-453E-A138-A0460145F395}"/>
    <dgm:cxn modelId="{8313DBA5-2E66-43D6-897F-84E9D20E9D57}" srcId="{DA626C8B-1A4D-4F29-A292-06577B3D9582}" destId="{5607231F-4871-4AED-BBC5-2A1AC1339ACD}" srcOrd="0" destOrd="0" parTransId="{73CFC897-42A9-4414-B480-D84409C181FD}" sibTransId="{7717F1EE-3DF4-4A34-9141-AFB3AACFCECD}"/>
    <dgm:cxn modelId="{26F542B7-516A-4475-AA1D-1C0DF3B63D7F}" type="presOf" srcId="{5607231F-4871-4AED-BBC5-2A1AC1339ACD}" destId="{10A1506B-B08B-4E68-BF2D-263D09B9566D}" srcOrd="0" destOrd="0" presId="urn:microsoft.com/office/officeart/2005/8/layout/bProcess2"/>
    <dgm:cxn modelId="{294C08C6-6250-4048-AE68-CCF4C923B88F}" srcId="{DA626C8B-1A4D-4F29-A292-06577B3D9582}" destId="{337FA00A-07E1-4902-A398-6532FBA476F6}" srcOrd="5" destOrd="0" parTransId="{108668EE-04A9-42DB-BD83-6C1A69253A1F}" sibTransId="{07AB890B-6DB4-429B-9AF2-F4B112749381}"/>
    <dgm:cxn modelId="{7EFD6DD0-F6C9-49C7-BC98-DF9D08347499}" type="presOf" srcId="{381C82E0-A403-4112-8075-0AC94D162A93}" destId="{490DBBFE-060E-4E18-8344-E4E15B7664C2}" srcOrd="0" destOrd="0" presId="urn:microsoft.com/office/officeart/2005/8/layout/bProcess2"/>
    <dgm:cxn modelId="{57CFD9D1-858B-4D95-9FB9-84443240EB70}" type="presOf" srcId="{B62FFC52-9C33-46C3-B4F8-9831DC5DBA88}" destId="{0E879146-6742-4B2B-93BC-7C5B2332FC6A}" srcOrd="0" destOrd="0" presId="urn:microsoft.com/office/officeart/2005/8/layout/bProcess2"/>
    <dgm:cxn modelId="{A7C88FDB-462E-4C69-A6D5-CF85B83419ED}" type="presOf" srcId="{320DF3AF-E6AD-4F6B-A486-AFADF115DD4E}" destId="{DD46DC61-C3AB-478A-9BD3-9EF044507F7A}" srcOrd="0" destOrd="0" presId="urn:microsoft.com/office/officeart/2005/8/layout/bProcess2"/>
    <dgm:cxn modelId="{60D5BDE3-D8F4-473A-A6E2-6506320F2CCB}" type="presOf" srcId="{1CFB1525-BE60-453D-BAFB-1DE8FE94A79E}" destId="{2A4C717A-8CA3-4C1B-89FC-43B1B1872013}" srcOrd="0" destOrd="0" presId="urn:microsoft.com/office/officeart/2005/8/layout/bProcess2"/>
    <dgm:cxn modelId="{34C5F1F9-E9B2-4777-84E4-39A66D916EA1}" type="presOf" srcId="{FB5C2960-0140-4BB1-BD4E-E5DB62FFEDD9}" destId="{09C9C7C8-EF96-467D-9166-789EAC098AE0}" srcOrd="0" destOrd="0" presId="urn:microsoft.com/office/officeart/2005/8/layout/bProcess2"/>
    <dgm:cxn modelId="{69D9E4FD-153A-4787-9F01-94C879765D9E}" type="presOf" srcId="{69FD12AC-0057-4FFF-B6CF-D6554FA83944}" destId="{9762F679-62C1-4EBC-901D-7E2BC22E6201}" srcOrd="0" destOrd="0" presId="urn:microsoft.com/office/officeart/2005/8/layout/bProcess2"/>
    <dgm:cxn modelId="{DF5E96AF-7A4D-4733-94DF-AF8991AC880A}" type="presParOf" srcId="{0B4CCEAD-B382-4AAF-B640-9F93B6A85D4B}" destId="{10A1506B-B08B-4E68-BF2D-263D09B9566D}" srcOrd="0" destOrd="0" presId="urn:microsoft.com/office/officeart/2005/8/layout/bProcess2"/>
    <dgm:cxn modelId="{7C068D51-C1DF-4C6E-B522-5C06F0B7CC3D}" type="presParOf" srcId="{0B4CCEAD-B382-4AAF-B640-9F93B6A85D4B}" destId="{781B8B43-3381-46F8-A8BF-A87B9F050B69}" srcOrd="1" destOrd="0" presId="urn:microsoft.com/office/officeart/2005/8/layout/bProcess2"/>
    <dgm:cxn modelId="{64B2C00E-B29D-435C-8BBC-2AC1CF00E312}" type="presParOf" srcId="{0B4CCEAD-B382-4AAF-B640-9F93B6A85D4B}" destId="{BE6BCC6D-E06E-4EA6-A88B-C621DC18EFB3}" srcOrd="2" destOrd="0" presId="urn:microsoft.com/office/officeart/2005/8/layout/bProcess2"/>
    <dgm:cxn modelId="{4213BE15-4134-45A0-A51D-07BC43770A34}" type="presParOf" srcId="{BE6BCC6D-E06E-4EA6-A88B-C621DC18EFB3}" destId="{429A9EFB-C5EF-4650-8BD3-A83A451FEE87}" srcOrd="0" destOrd="0" presId="urn:microsoft.com/office/officeart/2005/8/layout/bProcess2"/>
    <dgm:cxn modelId="{A8F06042-E296-48EB-953B-C58B2D871E90}" type="presParOf" srcId="{BE6BCC6D-E06E-4EA6-A88B-C621DC18EFB3}" destId="{DD46DC61-C3AB-478A-9BD3-9EF044507F7A}" srcOrd="1" destOrd="0" presId="urn:microsoft.com/office/officeart/2005/8/layout/bProcess2"/>
    <dgm:cxn modelId="{25A80CFB-31C8-422E-8102-3129924D3486}" type="presParOf" srcId="{0B4CCEAD-B382-4AAF-B640-9F93B6A85D4B}" destId="{959B37AC-11C0-4BC2-8ACB-0208E92452FA}" srcOrd="3" destOrd="0" presId="urn:microsoft.com/office/officeart/2005/8/layout/bProcess2"/>
    <dgm:cxn modelId="{E21634C2-D0C9-402D-97D6-FCF197810E90}" type="presParOf" srcId="{0B4CCEAD-B382-4AAF-B640-9F93B6A85D4B}" destId="{3A956B3A-CD9B-4504-916E-1B39F1194C1F}" srcOrd="4" destOrd="0" presId="urn:microsoft.com/office/officeart/2005/8/layout/bProcess2"/>
    <dgm:cxn modelId="{2923F41B-B87A-49BD-9B59-0CF13E216055}" type="presParOf" srcId="{3A956B3A-CD9B-4504-916E-1B39F1194C1F}" destId="{D8D867AB-7ADE-413B-92ED-3419E2D25047}" srcOrd="0" destOrd="0" presId="urn:microsoft.com/office/officeart/2005/8/layout/bProcess2"/>
    <dgm:cxn modelId="{73B74808-A01F-4AD3-A939-54E24FBBE8A3}" type="presParOf" srcId="{3A956B3A-CD9B-4504-916E-1B39F1194C1F}" destId="{0E879146-6742-4B2B-93BC-7C5B2332FC6A}" srcOrd="1" destOrd="0" presId="urn:microsoft.com/office/officeart/2005/8/layout/bProcess2"/>
    <dgm:cxn modelId="{DD3DB352-589F-47D1-936E-37D4B0418A3C}" type="presParOf" srcId="{0B4CCEAD-B382-4AAF-B640-9F93B6A85D4B}" destId="{F5D06D33-2AE7-4A51-B8F6-C57B1D81B08F}" srcOrd="5" destOrd="0" presId="urn:microsoft.com/office/officeart/2005/8/layout/bProcess2"/>
    <dgm:cxn modelId="{2DB34F9B-F450-44AE-AF07-353440B4CEB0}" type="presParOf" srcId="{0B4CCEAD-B382-4AAF-B640-9F93B6A85D4B}" destId="{955ECB32-89BA-4680-8EDF-13E79659E781}" srcOrd="6" destOrd="0" presId="urn:microsoft.com/office/officeart/2005/8/layout/bProcess2"/>
    <dgm:cxn modelId="{83044153-889D-4331-9589-1BA2133B334C}" type="presParOf" srcId="{955ECB32-89BA-4680-8EDF-13E79659E781}" destId="{374C6316-8915-48E2-8DAE-4AB932CDA988}" srcOrd="0" destOrd="0" presId="urn:microsoft.com/office/officeart/2005/8/layout/bProcess2"/>
    <dgm:cxn modelId="{A3C8C1E3-7E2F-4913-9663-668A2452B329}" type="presParOf" srcId="{955ECB32-89BA-4680-8EDF-13E79659E781}" destId="{BA7F3299-01A3-420F-A504-E0F723F70B48}" srcOrd="1" destOrd="0" presId="urn:microsoft.com/office/officeart/2005/8/layout/bProcess2"/>
    <dgm:cxn modelId="{5B94AC75-B0C7-4648-8C80-325B4220A279}" type="presParOf" srcId="{0B4CCEAD-B382-4AAF-B640-9F93B6A85D4B}" destId="{2A4C717A-8CA3-4C1B-89FC-43B1B1872013}" srcOrd="7" destOrd="0" presId="urn:microsoft.com/office/officeart/2005/8/layout/bProcess2"/>
    <dgm:cxn modelId="{5C9BF828-1C9D-485F-8398-F8001934E13C}" type="presParOf" srcId="{0B4CCEAD-B382-4AAF-B640-9F93B6A85D4B}" destId="{FE45591B-58A1-447B-BE2F-1DBEE1037411}" srcOrd="8" destOrd="0" presId="urn:microsoft.com/office/officeart/2005/8/layout/bProcess2"/>
    <dgm:cxn modelId="{7FE14BCE-32B9-4427-9911-71F00BF6339A}" type="presParOf" srcId="{FE45591B-58A1-447B-BE2F-1DBEE1037411}" destId="{BB4C4884-B373-4C57-96C2-32476CDA70CE}" srcOrd="0" destOrd="0" presId="urn:microsoft.com/office/officeart/2005/8/layout/bProcess2"/>
    <dgm:cxn modelId="{BD4EFCBE-2B49-4BEE-A041-F8109F2700C6}" type="presParOf" srcId="{FE45591B-58A1-447B-BE2F-1DBEE1037411}" destId="{7B5875BA-A3E2-4589-A86C-76E982891614}" srcOrd="1" destOrd="0" presId="urn:microsoft.com/office/officeart/2005/8/layout/bProcess2"/>
    <dgm:cxn modelId="{A166E14D-B9F7-4B65-A689-78417548396C}" type="presParOf" srcId="{0B4CCEAD-B382-4AAF-B640-9F93B6A85D4B}" destId="{09C9C7C8-EF96-467D-9166-789EAC098AE0}" srcOrd="9" destOrd="0" presId="urn:microsoft.com/office/officeart/2005/8/layout/bProcess2"/>
    <dgm:cxn modelId="{A3519D8B-D191-4FC2-BEBB-0288DCB3E00E}" type="presParOf" srcId="{0B4CCEAD-B382-4AAF-B640-9F93B6A85D4B}" destId="{C5D254C9-AC53-410A-AD03-93A3A590D9C2}" srcOrd="10" destOrd="0" presId="urn:microsoft.com/office/officeart/2005/8/layout/bProcess2"/>
    <dgm:cxn modelId="{110D0430-A359-46AC-8699-2F5ECEDB23B0}" type="presParOf" srcId="{C5D254C9-AC53-410A-AD03-93A3A590D9C2}" destId="{E841234B-E227-4440-83F8-E630AB1E8553}" srcOrd="0" destOrd="0" presId="urn:microsoft.com/office/officeart/2005/8/layout/bProcess2"/>
    <dgm:cxn modelId="{92590DAF-137D-4728-A2DD-2205F17C05B8}" type="presParOf" srcId="{C5D254C9-AC53-410A-AD03-93A3A590D9C2}" destId="{40A8C227-D75D-4476-B0E7-B4397BB5B750}" srcOrd="1" destOrd="0" presId="urn:microsoft.com/office/officeart/2005/8/layout/bProcess2"/>
    <dgm:cxn modelId="{DDFF3C69-338B-43E8-9F36-4F1A8061DD9B}" type="presParOf" srcId="{0B4CCEAD-B382-4AAF-B640-9F93B6A85D4B}" destId="{D8ADD9AB-771C-4124-9A43-4D62EC751D07}" srcOrd="11" destOrd="0" presId="urn:microsoft.com/office/officeart/2005/8/layout/bProcess2"/>
    <dgm:cxn modelId="{2F758770-C25D-4EA5-A09F-13925BD85186}" type="presParOf" srcId="{0B4CCEAD-B382-4AAF-B640-9F93B6A85D4B}" destId="{5FF7EEDD-F39C-436B-9474-0FA6818AD7DD}" srcOrd="12" destOrd="0" presId="urn:microsoft.com/office/officeart/2005/8/layout/bProcess2"/>
    <dgm:cxn modelId="{0917D991-07A3-4EAA-8379-50560B7EA172}" type="presParOf" srcId="{5FF7EEDD-F39C-436B-9474-0FA6818AD7DD}" destId="{90AFE8FF-5425-47EC-A3D5-38C17B3B47E3}" srcOrd="0" destOrd="0" presId="urn:microsoft.com/office/officeart/2005/8/layout/bProcess2"/>
    <dgm:cxn modelId="{34E309AD-9A57-4EB6-80DA-A2D9DD7A6979}" type="presParOf" srcId="{5FF7EEDD-F39C-436B-9474-0FA6818AD7DD}" destId="{9762F679-62C1-4EBC-901D-7E2BC22E6201}" srcOrd="1" destOrd="0" presId="urn:microsoft.com/office/officeart/2005/8/layout/bProcess2"/>
    <dgm:cxn modelId="{0986F591-31E6-4D17-8B1B-CEE155566D0B}" type="presParOf" srcId="{0B4CCEAD-B382-4AAF-B640-9F93B6A85D4B}" destId="{490DBBFE-060E-4E18-8344-E4E15B7664C2}" srcOrd="13" destOrd="0" presId="urn:microsoft.com/office/officeart/2005/8/layout/bProcess2"/>
    <dgm:cxn modelId="{A6BB789C-48AE-4641-B748-FA0CD642E7F6}" type="presParOf" srcId="{0B4CCEAD-B382-4AAF-B640-9F93B6A85D4B}" destId="{98F33784-2509-4C73-A8E0-8EBC61530C42}" srcOrd="14"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A626C8B-1A4D-4F29-A292-06577B3D9582}" type="doc">
      <dgm:prSet loTypeId="urn:microsoft.com/office/officeart/2005/8/layout/bProcess2" loCatId="process" qsTypeId="urn:microsoft.com/office/officeart/2005/8/quickstyle/3d3#9" qsCatId="3D" csTypeId="urn:microsoft.com/office/officeart/2005/8/colors/accent1_2#17" csCatId="accent1" phldr="1"/>
      <dgm:spPr/>
      <dgm:t>
        <a:bodyPr/>
        <a:lstStyle/>
        <a:p>
          <a:endParaRPr lang="en-US"/>
        </a:p>
      </dgm:t>
    </dgm:pt>
    <dgm:pt modelId="{5607231F-4871-4AED-BBC5-2A1AC1339ACD}">
      <dgm:prSet phldrT="[Text]"/>
      <dgm:spPr/>
      <dgm:t>
        <a:bodyPr/>
        <a:lstStyle/>
        <a:p>
          <a:r>
            <a:rPr lang="en-US" b="1" dirty="0">
              <a:solidFill>
                <a:srgbClr val="00B050"/>
              </a:solidFill>
            </a:rPr>
            <a:t>Treasury Restrictions</a:t>
          </a:r>
        </a:p>
      </dgm:t>
    </dgm:pt>
    <dgm:pt modelId="{73CFC897-42A9-4414-B480-D84409C181FD}" type="parTrans" cxnId="{8313DBA5-2E66-43D6-897F-84E9D20E9D57}">
      <dgm:prSet/>
      <dgm:spPr/>
      <dgm:t>
        <a:bodyPr/>
        <a:lstStyle/>
        <a:p>
          <a:endParaRPr lang="en-US"/>
        </a:p>
      </dgm:t>
    </dgm:pt>
    <dgm:pt modelId="{7717F1EE-3DF4-4A34-9141-AFB3AACFCECD}" type="sibTrans" cxnId="{8313DBA5-2E66-43D6-897F-84E9D20E9D57}">
      <dgm:prSet/>
      <dgm:spPr/>
      <dgm:t>
        <a:bodyPr/>
        <a:lstStyle/>
        <a:p>
          <a:endParaRPr lang="en-US"/>
        </a:p>
      </dgm:t>
    </dgm:pt>
    <dgm:pt modelId="{320DF3AF-E6AD-4F6B-A486-AFADF115DD4E}">
      <dgm:prSet phldrT="[Text]" custT="1"/>
      <dgm:spPr/>
      <dgm:t>
        <a:bodyPr/>
        <a:lstStyle/>
        <a:p>
          <a:r>
            <a:rPr lang="en-US" sz="2400" dirty="0">
              <a:solidFill>
                <a:srgbClr val="FFFF00"/>
              </a:solidFill>
            </a:rPr>
            <a:t>BIS v. DDTC</a:t>
          </a:r>
        </a:p>
      </dgm:t>
    </dgm:pt>
    <dgm:pt modelId="{A0F92052-EE0A-4798-8ED0-3367E0947A44}" type="parTrans" cxnId="{55560909-4546-4A5A-8B41-1A6DB712BE3C}">
      <dgm:prSet/>
      <dgm:spPr/>
      <dgm:t>
        <a:bodyPr/>
        <a:lstStyle/>
        <a:p>
          <a:endParaRPr lang="en-US"/>
        </a:p>
      </dgm:t>
    </dgm:pt>
    <dgm:pt modelId="{D845448B-672E-47D2-A91E-51AC21D2D7AB}" type="sibTrans" cxnId="{55560909-4546-4A5A-8B41-1A6DB712BE3C}">
      <dgm:prSet/>
      <dgm:spPr/>
      <dgm:t>
        <a:bodyPr/>
        <a:lstStyle/>
        <a:p>
          <a:endParaRPr lang="en-US"/>
        </a:p>
      </dgm:t>
    </dgm:pt>
    <dgm:pt modelId="{B62FFC52-9C33-46C3-B4F8-9831DC5DBA88}">
      <dgm:prSet phldrT="[Text]" custT="1"/>
      <dgm:spPr/>
      <dgm:t>
        <a:bodyPr/>
        <a:lstStyle/>
        <a:p>
          <a:r>
            <a:rPr lang="en-US" sz="1200" b="1" dirty="0"/>
            <a:t>Destination Restrictions</a:t>
          </a:r>
        </a:p>
      </dgm:t>
    </dgm:pt>
    <dgm:pt modelId="{1CE5D30B-08CE-4B54-8789-21740EE14C0F}" type="parTrans" cxnId="{EECFDE2E-D729-4976-BC36-E5B154122ABE}">
      <dgm:prSet/>
      <dgm:spPr/>
      <dgm:t>
        <a:bodyPr/>
        <a:lstStyle/>
        <a:p>
          <a:endParaRPr lang="en-US"/>
        </a:p>
      </dgm:t>
    </dgm:pt>
    <dgm:pt modelId="{D30304E6-263A-484B-8E20-E713ED4379B2}" type="sibTrans" cxnId="{EECFDE2E-D729-4976-BC36-E5B154122ABE}">
      <dgm:prSet/>
      <dgm:spPr/>
      <dgm:t>
        <a:bodyPr/>
        <a:lstStyle/>
        <a:p>
          <a:endParaRPr lang="en-US"/>
        </a:p>
      </dgm:t>
    </dgm:pt>
    <dgm:pt modelId="{F1642EEB-7D6D-44AD-BBAA-C0B9B6F54FFE}">
      <dgm:prSet phldrT="[Text]" custT="1"/>
      <dgm:spPr/>
      <dgm:t>
        <a:bodyPr/>
        <a:lstStyle/>
        <a:p>
          <a:r>
            <a:rPr lang="en-US" sz="1200" b="1" dirty="0"/>
            <a:t>Party Restrictions</a:t>
          </a:r>
        </a:p>
      </dgm:t>
    </dgm:pt>
    <dgm:pt modelId="{976B6C56-47D9-448C-BED5-0BFF9A584C96}" type="parTrans" cxnId="{6A582800-9217-4FB6-919A-11354686AD6A}">
      <dgm:prSet/>
      <dgm:spPr/>
      <dgm:t>
        <a:bodyPr/>
        <a:lstStyle/>
        <a:p>
          <a:endParaRPr lang="en-US"/>
        </a:p>
      </dgm:t>
    </dgm:pt>
    <dgm:pt modelId="{1CFB1525-BE60-453D-BAFB-1DE8FE94A79E}" type="sibTrans" cxnId="{6A582800-9217-4FB6-919A-11354686AD6A}">
      <dgm:prSet/>
      <dgm:spPr/>
      <dgm:t>
        <a:bodyPr/>
        <a:lstStyle/>
        <a:p>
          <a:endParaRPr lang="en-US"/>
        </a:p>
      </dgm:t>
    </dgm:pt>
    <dgm:pt modelId="{D3F50DA9-718B-4F01-B51E-84E3604D7E8E}">
      <dgm:prSet phldrT="[Text]" custT="1"/>
      <dgm:spPr/>
      <dgm:t>
        <a:bodyPr/>
        <a:lstStyle/>
        <a:p>
          <a:r>
            <a:rPr lang="en-US" sz="1400" b="1" dirty="0"/>
            <a:t>Other Regulatory Issues     </a:t>
          </a:r>
          <a:r>
            <a:rPr lang="en-US" sz="1200" dirty="0"/>
            <a:t>(like use restrictions)</a:t>
          </a:r>
        </a:p>
      </dgm:t>
    </dgm:pt>
    <dgm:pt modelId="{29D0CDC1-9D54-4856-BFFE-8F66903FECAD}" type="parTrans" cxnId="{F5AB6C54-9F17-4355-AB4E-2863590EAC88}">
      <dgm:prSet/>
      <dgm:spPr/>
      <dgm:t>
        <a:bodyPr/>
        <a:lstStyle/>
        <a:p>
          <a:endParaRPr lang="en-US"/>
        </a:p>
      </dgm:t>
    </dgm:pt>
    <dgm:pt modelId="{FB5C2960-0140-4BB1-BD4E-E5DB62FFEDD9}" type="sibTrans" cxnId="{F5AB6C54-9F17-4355-AB4E-2863590EAC88}">
      <dgm:prSet/>
      <dgm:spPr/>
      <dgm:t>
        <a:bodyPr/>
        <a:lstStyle/>
        <a:p>
          <a:endParaRPr lang="en-US"/>
        </a:p>
      </dgm:t>
    </dgm:pt>
    <dgm:pt modelId="{337FA00A-07E1-4902-A398-6532FBA476F6}">
      <dgm:prSet phldrT="[Text]" custT="1"/>
      <dgm:spPr/>
      <dgm:t>
        <a:bodyPr/>
        <a:lstStyle/>
        <a:p>
          <a:r>
            <a:rPr lang="en-US" sz="1800" b="1" dirty="0"/>
            <a:t>Obtain Licenses</a:t>
          </a:r>
        </a:p>
      </dgm:t>
    </dgm:pt>
    <dgm:pt modelId="{108668EE-04A9-42DB-BD83-6C1A69253A1F}" type="parTrans" cxnId="{294C08C6-6250-4048-AE68-CCF4C923B88F}">
      <dgm:prSet/>
      <dgm:spPr/>
      <dgm:t>
        <a:bodyPr/>
        <a:lstStyle/>
        <a:p>
          <a:endParaRPr lang="en-US"/>
        </a:p>
      </dgm:t>
    </dgm:pt>
    <dgm:pt modelId="{07AB890B-6DB4-429B-9AF2-F4B112749381}" type="sibTrans" cxnId="{294C08C6-6250-4048-AE68-CCF4C923B88F}">
      <dgm:prSet/>
      <dgm:spPr/>
      <dgm:t>
        <a:bodyPr/>
        <a:lstStyle/>
        <a:p>
          <a:endParaRPr lang="en-US"/>
        </a:p>
      </dgm:t>
    </dgm:pt>
    <dgm:pt modelId="{69FD12AC-0057-4FFF-B6CF-D6554FA83944}">
      <dgm:prSet phldrT="[Text]" custT="1"/>
      <dgm:spPr/>
      <dgm:t>
        <a:bodyPr/>
        <a:lstStyle/>
        <a:p>
          <a:r>
            <a:rPr lang="en-US" sz="3200" dirty="0"/>
            <a:t>EEI</a:t>
          </a:r>
        </a:p>
      </dgm:t>
    </dgm:pt>
    <dgm:pt modelId="{985CCC69-A7A2-4649-B14D-D2929EFE9DE8}" type="parTrans" cxnId="{F7A28191-5483-479D-BC9E-9614B15A55BD}">
      <dgm:prSet/>
      <dgm:spPr/>
      <dgm:t>
        <a:bodyPr/>
        <a:lstStyle/>
        <a:p>
          <a:endParaRPr lang="en-US"/>
        </a:p>
      </dgm:t>
    </dgm:pt>
    <dgm:pt modelId="{381C82E0-A403-4112-8075-0AC94D162A93}" type="sibTrans" cxnId="{F7A28191-5483-479D-BC9E-9614B15A55BD}">
      <dgm:prSet/>
      <dgm:spPr/>
      <dgm:t>
        <a:bodyPr/>
        <a:lstStyle/>
        <a:p>
          <a:endParaRPr lang="en-US"/>
        </a:p>
      </dgm:t>
    </dgm:pt>
    <dgm:pt modelId="{048598D0-4C70-44FF-B15E-98FBBE72CB5A}">
      <dgm:prSet phldrT="[Text]" custT="1"/>
      <dgm:spPr/>
      <dgm:t>
        <a:bodyPr/>
        <a:lstStyle/>
        <a:p>
          <a:r>
            <a:rPr lang="en-US" sz="2000" dirty="0"/>
            <a:t>Export!</a:t>
          </a:r>
        </a:p>
      </dgm:t>
    </dgm:pt>
    <dgm:pt modelId="{90CBDBF3-E515-4835-BA1F-747459B0CEBF}" type="parTrans" cxnId="{BD3E889A-9E93-47AC-833B-B0C897DFF301}">
      <dgm:prSet/>
      <dgm:spPr/>
      <dgm:t>
        <a:bodyPr/>
        <a:lstStyle/>
        <a:p>
          <a:endParaRPr lang="en-US"/>
        </a:p>
      </dgm:t>
    </dgm:pt>
    <dgm:pt modelId="{AF8AC43D-7C4F-453E-A138-A0460145F395}" type="sibTrans" cxnId="{BD3E889A-9E93-47AC-833B-B0C897DFF301}">
      <dgm:prSet/>
      <dgm:spPr/>
      <dgm:t>
        <a:bodyPr/>
        <a:lstStyle/>
        <a:p>
          <a:endParaRPr lang="en-US"/>
        </a:p>
      </dgm:t>
    </dgm:pt>
    <dgm:pt modelId="{0B4CCEAD-B382-4AAF-B640-9F93B6A85D4B}" type="pres">
      <dgm:prSet presAssocID="{DA626C8B-1A4D-4F29-A292-06577B3D9582}" presName="diagram" presStyleCnt="0">
        <dgm:presLayoutVars>
          <dgm:dir/>
          <dgm:resizeHandles/>
        </dgm:presLayoutVars>
      </dgm:prSet>
      <dgm:spPr/>
    </dgm:pt>
    <dgm:pt modelId="{10A1506B-B08B-4E68-BF2D-263D09B9566D}" type="pres">
      <dgm:prSet presAssocID="{5607231F-4871-4AED-BBC5-2A1AC1339ACD}" presName="firstNode" presStyleLbl="node1" presStyleIdx="0" presStyleCnt="8" custScaleX="129693" custScaleY="113731">
        <dgm:presLayoutVars>
          <dgm:bulletEnabled val="1"/>
        </dgm:presLayoutVars>
      </dgm:prSet>
      <dgm:spPr/>
    </dgm:pt>
    <dgm:pt modelId="{781B8B43-3381-46F8-A8BF-A87B9F050B69}" type="pres">
      <dgm:prSet presAssocID="{7717F1EE-3DF4-4A34-9141-AFB3AACFCECD}" presName="sibTrans" presStyleLbl="sibTrans2D1" presStyleIdx="0" presStyleCnt="7"/>
      <dgm:spPr/>
    </dgm:pt>
    <dgm:pt modelId="{BE6BCC6D-E06E-4EA6-A88B-C621DC18EFB3}" type="pres">
      <dgm:prSet presAssocID="{320DF3AF-E6AD-4F6B-A486-AFADF115DD4E}" presName="middleNode" presStyleCnt="0"/>
      <dgm:spPr/>
    </dgm:pt>
    <dgm:pt modelId="{429A9EFB-C5EF-4650-8BD3-A83A451FEE87}" type="pres">
      <dgm:prSet presAssocID="{320DF3AF-E6AD-4F6B-A486-AFADF115DD4E}" presName="padding" presStyleLbl="node1" presStyleIdx="0" presStyleCnt="8"/>
      <dgm:spPr/>
    </dgm:pt>
    <dgm:pt modelId="{DD46DC61-C3AB-478A-9BD3-9EF044507F7A}" type="pres">
      <dgm:prSet presAssocID="{320DF3AF-E6AD-4F6B-A486-AFADF115DD4E}" presName="shape" presStyleLbl="node1" presStyleIdx="1" presStyleCnt="8" custScaleX="194443" custScaleY="170511">
        <dgm:presLayoutVars>
          <dgm:bulletEnabled val="1"/>
        </dgm:presLayoutVars>
      </dgm:prSet>
      <dgm:spPr/>
    </dgm:pt>
    <dgm:pt modelId="{959B37AC-11C0-4BC2-8ACB-0208E92452FA}" type="pres">
      <dgm:prSet presAssocID="{D845448B-672E-47D2-A91E-51AC21D2D7AB}" presName="sibTrans" presStyleLbl="sibTrans2D1" presStyleIdx="1" presStyleCnt="7"/>
      <dgm:spPr/>
    </dgm:pt>
    <dgm:pt modelId="{3A956B3A-CD9B-4504-916E-1B39F1194C1F}" type="pres">
      <dgm:prSet presAssocID="{B62FFC52-9C33-46C3-B4F8-9831DC5DBA88}" presName="middleNode" presStyleCnt="0"/>
      <dgm:spPr/>
    </dgm:pt>
    <dgm:pt modelId="{D8D867AB-7ADE-413B-92ED-3419E2D25047}" type="pres">
      <dgm:prSet presAssocID="{B62FFC52-9C33-46C3-B4F8-9831DC5DBA88}" presName="padding" presStyleLbl="node1" presStyleIdx="1" presStyleCnt="8"/>
      <dgm:spPr/>
    </dgm:pt>
    <dgm:pt modelId="{0E879146-6742-4B2B-93BC-7C5B2332FC6A}" type="pres">
      <dgm:prSet presAssocID="{B62FFC52-9C33-46C3-B4F8-9831DC5DBA88}" presName="shape" presStyleLbl="node1" presStyleIdx="2" presStyleCnt="8" custScaleX="194443" custScaleY="170511">
        <dgm:presLayoutVars>
          <dgm:bulletEnabled val="1"/>
        </dgm:presLayoutVars>
      </dgm:prSet>
      <dgm:spPr/>
    </dgm:pt>
    <dgm:pt modelId="{F5D06D33-2AE7-4A51-B8F6-C57B1D81B08F}" type="pres">
      <dgm:prSet presAssocID="{D30304E6-263A-484B-8E20-E713ED4379B2}" presName="sibTrans" presStyleLbl="sibTrans2D1" presStyleIdx="2" presStyleCnt="7"/>
      <dgm:spPr/>
    </dgm:pt>
    <dgm:pt modelId="{955ECB32-89BA-4680-8EDF-13E79659E781}" type="pres">
      <dgm:prSet presAssocID="{F1642EEB-7D6D-44AD-BBAA-C0B9B6F54FFE}" presName="middleNode" presStyleCnt="0"/>
      <dgm:spPr/>
    </dgm:pt>
    <dgm:pt modelId="{374C6316-8915-48E2-8DAE-4AB932CDA988}" type="pres">
      <dgm:prSet presAssocID="{F1642EEB-7D6D-44AD-BBAA-C0B9B6F54FFE}" presName="padding" presStyleLbl="node1" presStyleIdx="2" presStyleCnt="8"/>
      <dgm:spPr/>
    </dgm:pt>
    <dgm:pt modelId="{BA7F3299-01A3-420F-A504-E0F723F70B48}" type="pres">
      <dgm:prSet presAssocID="{F1642EEB-7D6D-44AD-BBAA-C0B9B6F54FFE}" presName="shape" presStyleLbl="node1" presStyleIdx="3" presStyleCnt="8" custScaleX="194443" custScaleY="170511">
        <dgm:presLayoutVars>
          <dgm:bulletEnabled val="1"/>
        </dgm:presLayoutVars>
      </dgm:prSet>
      <dgm:spPr/>
    </dgm:pt>
    <dgm:pt modelId="{2A4C717A-8CA3-4C1B-89FC-43B1B1872013}" type="pres">
      <dgm:prSet presAssocID="{1CFB1525-BE60-453D-BAFB-1DE8FE94A79E}" presName="sibTrans" presStyleLbl="sibTrans2D1" presStyleIdx="3" presStyleCnt="7"/>
      <dgm:spPr/>
    </dgm:pt>
    <dgm:pt modelId="{FE45591B-58A1-447B-BE2F-1DBEE1037411}" type="pres">
      <dgm:prSet presAssocID="{D3F50DA9-718B-4F01-B51E-84E3604D7E8E}" presName="middleNode" presStyleCnt="0"/>
      <dgm:spPr/>
    </dgm:pt>
    <dgm:pt modelId="{BB4C4884-B373-4C57-96C2-32476CDA70CE}" type="pres">
      <dgm:prSet presAssocID="{D3F50DA9-718B-4F01-B51E-84E3604D7E8E}" presName="padding" presStyleLbl="node1" presStyleIdx="3" presStyleCnt="8"/>
      <dgm:spPr/>
    </dgm:pt>
    <dgm:pt modelId="{7B5875BA-A3E2-4589-A86C-76E982891614}" type="pres">
      <dgm:prSet presAssocID="{D3F50DA9-718B-4F01-B51E-84E3604D7E8E}" presName="shape" presStyleLbl="node1" presStyleIdx="4" presStyleCnt="8" custScaleX="194443" custScaleY="170511">
        <dgm:presLayoutVars>
          <dgm:bulletEnabled val="1"/>
        </dgm:presLayoutVars>
      </dgm:prSet>
      <dgm:spPr/>
    </dgm:pt>
    <dgm:pt modelId="{09C9C7C8-EF96-467D-9166-789EAC098AE0}" type="pres">
      <dgm:prSet presAssocID="{FB5C2960-0140-4BB1-BD4E-E5DB62FFEDD9}" presName="sibTrans" presStyleLbl="sibTrans2D1" presStyleIdx="4" presStyleCnt="7"/>
      <dgm:spPr/>
    </dgm:pt>
    <dgm:pt modelId="{C5D254C9-AC53-410A-AD03-93A3A590D9C2}" type="pres">
      <dgm:prSet presAssocID="{337FA00A-07E1-4902-A398-6532FBA476F6}" presName="middleNode" presStyleCnt="0"/>
      <dgm:spPr/>
    </dgm:pt>
    <dgm:pt modelId="{E841234B-E227-4440-83F8-E630AB1E8553}" type="pres">
      <dgm:prSet presAssocID="{337FA00A-07E1-4902-A398-6532FBA476F6}" presName="padding" presStyleLbl="node1" presStyleIdx="4" presStyleCnt="8"/>
      <dgm:spPr/>
    </dgm:pt>
    <dgm:pt modelId="{40A8C227-D75D-4476-B0E7-B4397BB5B750}" type="pres">
      <dgm:prSet presAssocID="{337FA00A-07E1-4902-A398-6532FBA476F6}" presName="shape" presStyleLbl="node1" presStyleIdx="5" presStyleCnt="8" custScaleX="194443" custScaleY="170511">
        <dgm:presLayoutVars>
          <dgm:bulletEnabled val="1"/>
        </dgm:presLayoutVars>
      </dgm:prSet>
      <dgm:spPr/>
    </dgm:pt>
    <dgm:pt modelId="{D8ADD9AB-771C-4124-9A43-4D62EC751D07}" type="pres">
      <dgm:prSet presAssocID="{07AB890B-6DB4-429B-9AF2-F4B112749381}" presName="sibTrans" presStyleLbl="sibTrans2D1" presStyleIdx="5" presStyleCnt="7"/>
      <dgm:spPr/>
    </dgm:pt>
    <dgm:pt modelId="{5FF7EEDD-F39C-436B-9474-0FA6818AD7DD}" type="pres">
      <dgm:prSet presAssocID="{69FD12AC-0057-4FFF-B6CF-D6554FA83944}" presName="middleNode" presStyleCnt="0"/>
      <dgm:spPr/>
    </dgm:pt>
    <dgm:pt modelId="{90AFE8FF-5425-47EC-A3D5-38C17B3B47E3}" type="pres">
      <dgm:prSet presAssocID="{69FD12AC-0057-4FFF-B6CF-D6554FA83944}" presName="padding" presStyleLbl="node1" presStyleIdx="5" presStyleCnt="8"/>
      <dgm:spPr/>
    </dgm:pt>
    <dgm:pt modelId="{9762F679-62C1-4EBC-901D-7E2BC22E6201}" type="pres">
      <dgm:prSet presAssocID="{69FD12AC-0057-4FFF-B6CF-D6554FA83944}" presName="shape" presStyleLbl="node1" presStyleIdx="6" presStyleCnt="8" custScaleX="194443" custScaleY="170511">
        <dgm:presLayoutVars>
          <dgm:bulletEnabled val="1"/>
        </dgm:presLayoutVars>
      </dgm:prSet>
      <dgm:spPr/>
    </dgm:pt>
    <dgm:pt modelId="{490DBBFE-060E-4E18-8344-E4E15B7664C2}" type="pres">
      <dgm:prSet presAssocID="{381C82E0-A403-4112-8075-0AC94D162A93}" presName="sibTrans" presStyleLbl="sibTrans2D1" presStyleIdx="6" presStyleCnt="7"/>
      <dgm:spPr/>
    </dgm:pt>
    <dgm:pt modelId="{98F33784-2509-4C73-A8E0-8EBC61530C42}" type="pres">
      <dgm:prSet presAssocID="{048598D0-4C70-44FF-B15E-98FBBE72CB5A}" presName="lastNode" presStyleLbl="node1" presStyleIdx="7" presStyleCnt="8" custScaleX="129693" custScaleY="113731">
        <dgm:presLayoutVars>
          <dgm:bulletEnabled val="1"/>
        </dgm:presLayoutVars>
      </dgm:prSet>
      <dgm:spPr/>
    </dgm:pt>
  </dgm:ptLst>
  <dgm:cxnLst>
    <dgm:cxn modelId="{6A582800-9217-4FB6-919A-11354686AD6A}" srcId="{DA626C8B-1A4D-4F29-A292-06577B3D9582}" destId="{F1642EEB-7D6D-44AD-BBAA-C0B9B6F54FFE}" srcOrd="3" destOrd="0" parTransId="{976B6C56-47D9-448C-BED5-0BFF9A584C96}" sibTransId="{1CFB1525-BE60-453D-BAFB-1DE8FE94A79E}"/>
    <dgm:cxn modelId="{EF5FB208-368B-4C32-8F7F-BE2141D5F28B}" type="presOf" srcId="{D845448B-672E-47D2-A91E-51AC21D2D7AB}" destId="{959B37AC-11C0-4BC2-8ACB-0208E92452FA}" srcOrd="0" destOrd="0" presId="urn:microsoft.com/office/officeart/2005/8/layout/bProcess2"/>
    <dgm:cxn modelId="{55560909-4546-4A5A-8B41-1A6DB712BE3C}" srcId="{DA626C8B-1A4D-4F29-A292-06577B3D9582}" destId="{320DF3AF-E6AD-4F6B-A486-AFADF115DD4E}" srcOrd="1" destOrd="0" parTransId="{A0F92052-EE0A-4798-8ED0-3367E0947A44}" sibTransId="{D845448B-672E-47D2-A91E-51AC21D2D7AB}"/>
    <dgm:cxn modelId="{8ADAAC1E-7D78-495B-BCDD-3AD2B384A95C}" type="presOf" srcId="{337FA00A-07E1-4902-A398-6532FBA476F6}" destId="{40A8C227-D75D-4476-B0E7-B4397BB5B750}" srcOrd="0" destOrd="0" presId="urn:microsoft.com/office/officeart/2005/8/layout/bProcess2"/>
    <dgm:cxn modelId="{EECFDE2E-D729-4976-BC36-E5B154122ABE}" srcId="{DA626C8B-1A4D-4F29-A292-06577B3D9582}" destId="{B62FFC52-9C33-46C3-B4F8-9831DC5DBA88}" srcOrd="2" destOrd="0" parTransId="{1CE5D30B-08CE-4B54-8789-21740EE14C0F}" sibTransId="{D30304E6-263A-484B-8E20-E713ED4379B2}"/>
    <dgm:cxn modelId="{1CBFF73F-E470-4ADD-B0E8-7F302DCB70CF}" type="presOf" srcId="{DA626C8B-1A4D-4F29-A292-06577B3D9582}" destId="{0B4CCEAD-B382-4AAF-B640-9F93B6A85D4B}" srcOrd="0" destOrd="0" presId="urn:microsoft.com/office/officeart/2005/8/layout/bProcess2"/>
    <dgm:cxn modelId="{40E3805B-CB2D-4048-839D-E2BC2A78A34F}" type="presOf" srcId="{F1642EEB-7D6D-44AD-BBAA-C0B9B6F54FFE}" destId="{BA7F3299-01A3-420F-A504-E0F723F70B48}" srcOrd="0" destOrd="0" presId="urn:microsoft.com/office/officeart/2005/8/layout/bProcess2"/>
    <dgm:cxn modelId="{EF16B36B-23B8-4748-A180-5FAD17187262}" type="presOf" srcId="{07AB890B-6DB4-429B-9AF2-F4B112749381}" destId="{D8ADD9AB-771C-4124-9A43-4D62EC751D07}" srcOrd="0" destOrd="0" presId="urn:microsoft.com/office/officeart/2005/8/layout/bProcess2"/>
    <dgm:cxn modelId="{299DA86F-56C3-469C-83E4-0BA30BC36D5A}" type="presOf" srcId="{7717F1EE-3DF4-4A34-9141-AFB3AACFCECD}" destId="{781B8B43-3381-46F8-A8BF-A87B9F050B69}" srcOrd="0" destOrd="0" presId="urn:microsoft.com/office/officeart/2005/8/layout/bProcess2"/>
    <dgm:cxn modelId="{152A0350-BB25-438C-AB68-A2C15ABF6B30}" type="presOf" srcId="{048598D0-4C70-44FF-B15E-98FBBE72CB5A}" destId="{98F33784-2509-4C73-A8E0-8EBC61530C42}" srcOrd="0" destOrd="0" presId="urn:microsoft.com/office/officeart/2005/8/layout/bProcess2"/>
    <dgm:cxn modelId="{F5AB6C54-9F17-4355-AB4E-2863590EAC88}" srcId="{DA626C8B-1A4D-4F29-A292-06577B3D9582}" destId="{D3F50DA9-718B-4F01-B51E-84E3604D7E8E}" srcOrd="4" destOrd="0" parTransId="{29D0CDC1-9D54-4856-BFFE-8F66903FECAD}" sibTransId="{FB5C2960-0140-4BB1-BD4E-E5DB62FFEDD9}"/>
    <dgm:cxn modelId="{1CB49586-E872-4C71-B02F-9EEF2B2FAFEE}" type="presOf" srcId="{D30304E6-263A-484B-8E20-E713ED4379B2}" destId="{F5D06D33-2AE7-4A51-B8F6-C57B1D81B08F}" srcOrd="0" destOrd="0" presId="urn:microsoft.com/office/officeart/2005/8/layout/bProcess2"/>
    <dgm:cxn modelId="{F7A28191-5483-479D-BC9E-9614B15A55BD}" srcId="{DA626C8B-1A4D-4F29-A292-06577B3D9582}" destId="{69FD12AC-0057-4FFF-B6CF-D6554FA83944}" srcOrd="6" destOrd="0" parTransId="{985CCC69-A7A2-4649-B14D-D2929EFE9DE8}" sibTransId="{381C82E0-A403-4112-8075-0AC94D162A93}"/>
    <dgm:cxn modelId="{D3899C97-840E-4F2B-A63B-ADFBFF16F4E6}" type="presOf" srcId="{D3F50DA9-718B-4F01-B51E-84E3604D7E8E}" destId="{7B5875BA-A3E2-4589-A86C-76E982891614}" srcOrd="0" destOrd="0" presId="urn:microsoft.com/office/officeart/2005/8/layout/bProcess2"/>
    <dgm:cxn modelId="{BD3E889A-9E93-47AC-833B-B0C897DFF301}" srcId="{DA626C8B-1A4D-4F29-A292-06577B3D9582}" destId="{048598D0-4C70-44FF-B15E-98FBBE72CB5A}" srcOrd="7" destOrd="0" parTransId="{90CBDBF3-E515-4835-BA1F-747459B0CEBF}" sibTransId="{AF8AC43D-7C4F-453E-A138-A0460145F395}"/>
    <dgm:cxn modelId="{8313DBA5-2E66-43D6-897F-84E9D20E9D57}" srcId="{DA626C8B-1A4D-4F29-A292-06577B3D9582}" destId="{5607231F-4871-4AED-BBC5-2A1AC1339ACD}" srcOrd="0" destOrd="0" parTransId="{73CFC897-42A9-4414-B480-D84409C181FD}" sibTransId="{7717F1EE-3DF4-4A34-9141-AFB3AACFCECD}"/>
    <dgm:cxn modelId="{26F542B7-516A-4475-AA1D-1C0DF3B63D7F}" type="presOf" srcId="{5607231F-4871-4AED-BBC5-2A1AC1339ACD}" destId="{10A1506B-B08B-4E68-BF2D-263D09B9566D}" srcOrd="0" destOrd="0" presId="urn:microsoft.com/office/officeart/2005/8/layout/bProcess2"/>
    <dgm:cxn modelId="{294C08C6-6250-4048-AE68-CCF4C923B88F}" srcId="{DA626C8B-1A4D-4F29-A292-06577B3D9582}" destId="{337FA00A-07E1-4902-A398-6532FBA476F6}" srcOrd="5" destOrd="0" parTransId="{108668EE-04A9-42DB-BD83-6C1A69253A1F}" sibTransId="{07AB890B-6DB4-429B-9AF2-F4B112749381}"/>
    <dgm:cxn modelId="{7EFD6DD0-F6C9-49C7-BC98-DF9D08347499}" type="presOf" srcId="{381C82E0-A403-4112-8075-0AC94D162A93}" destId="{490DBBFE-060E-4E18-8344-E4E15B7664C2}" srcOrd="0" destOrd="0" presId="urn:microsoft.com/office/officeart/2005/8/layout/bProcess2"/>
    <dgm:cxn modelId="{57CFD9D1-858B-4D95-9FB9-84443240EB70}" type="presOf" srcId="{B62FFC52-9C33-46C3-B4F8-9831DC5DBA88}" destId="{0E879146-6742-4B2B-93BC-7C5B2332FC6A}" srcOrd="0" destOrd="0" presId="urn:microsoft.com/office/officeart/2005/8/layout/bProcess2"/>
    <dgm:cxn modelId="{A7C88FDB-462E-4C69-A6D5-CF85B83419ED}" type="presOf" srcId="{320DF3AF-E6AD-4F6B-A486-AFADF115DD4E}" destId="{DD46DC61-C3AB-478A-9BD3-9EF044507F7A}" srcOrd="0" destOrd="0" presId="urn:microsoft.com/office/officeart/2005/8/layout/bProcess2"/>
    <dgm:cxn modelId="{60D5BDE3-D8F4-473A-A6E2-6506320F2CCB}" type="presOf" srcId="{1CFB1525-BE60-453D-BAFB-1DE8FE94A79E}" destId="{2A4C717A-8CA3-4C1B-89FC-43B1B1872013}" srcOrd="0" destOrd="0" presId="urn:microsoft.com/office/officeart/2005/8/layout/bProcess2"/>
    <dgm:cxn modelId="{34C5F1F9-E9B2-4777-84E4-39A66D916EA1}" type="presOf" srcId="{FB5C2960-0140-4BB1-BD4E-E5DB62FFEDD9}" destId="{09C9C7C8-EF96-467D-9166-789EAC098AE0}" srcOrd="0" destOrd="0" presId="urn:microsoft.com/office/officeart/2005/8/layout/bProcess2"/>
    <dgm:cxn modelId="{69D9E4FD-153A-4787-9F01-94C879765D9E}" type="presOf" srcId="{69FD12AC-0057-4FFF-B6CF-D6554FA83944}" destId="{9762F679-62C1-4EBC-901D-7E2BC22E6201}" srcOrd="0" destOrd="0" presId="urn:microsoft.com/office/officeart/2005/8/layout/bProcess2"/>
    <dgm:cxn modelId="{DF5E96AF-7A4D-4733-94DF-AF8991AC880A}" type="presParOf" srcId="{0B4CCEAD-B382-4AAF-B640-9F93B6A85D4B}" destId="{10A1506B-B08B-4E68-BF2D-263D09B9566D}" srcOrd="0" destOrd="0" presId="urn:microsoft.com/office/officeart/2005/8/layout/bProcess2"/>
    <dgm:cxn modelId="{7C068D51-C1DF-4C6E-B522-5C06F0B7CC3D}" type="presParOf" srcId="{0B4CCEAD-B382-4AAF-B640-9F93B6A85D4B}" destId="{781B8B43-3381-46F8-A8BF-A87B9F050B69}" srcOrd="1" destOrd="0" presId="urn:microsoft.com/office/officeart/2005/8/layout/bProcess2"/>
    <dgm:cxn modelId="{64B2C00E-B29D-435C-8BBC-2AC1CF00E312}" type="presParOf" srcId="{0B4CCEAD-B382-4AAF-B640-9F93B6A85D4B}" destId="{BE6BCC6D-E06E-4EA6-A88B-C621DC18EFB3}" srcOrd="2" destOrd="0" presId="urn:microsoft.com/office/officeart/2005/8/layout/bProcess2"/>
    <dgm:cxn modelId="{4213BE15-4134-45A0-A51D-07BC43770A34}" type="presParOf" srcId="{BE6BCC6D-E06E-4EA6-A88B-C621DC18EFB3}" destId="{429A9EFB-C5EF-4650-8BD3-A83A451FEE87}" srcOrd="0" destOrd="0" presId="urn:microsoft.com/office/officeart/2005/8/layout/bProcess2"/>
    <dgm:cxn modelId="{A8F06042-E296-48EB-953B-C58B2D871E90}" type="presParOf" srcId="{BE6BCC6D-E06E-4EA6-A88B-C621DC18EFB3}" destId="{DD46DC61-C3AB-478A-9BD3-9EF044507F7A}" srcOrd="1" destOrd="0" presId="urn:microsoft.com/office/officeart/2005/8/layout/bProcess2"/>
    <dgm:cxn modelId="{25A80CFB-31C8-422E-8102-3129924D3486}" type="presParOf" srcId="{0B4CCEAD-B382-4AAF-B640-9F93B6A85D4B}" destId="{959B37AC-11C0-4BC2-8ACB-0208E92452FA}" srcOrd="3" destOrd="0" presId="urn:microsoft.com/office/officeart/2005/8/layout/bProcess2"/>
    <dgm:cxn modelId="{E21634C2-D0C9-402D-97D6-FCF197810E90}" type="presParOf" srcId="{0B4CCEAD-B382-4AAF-B640-9F93B6A85D4B}" destId="{3A956B3A-CD9B-4504-916E-1B39F1194C1F}" srcOrd="4" destOrd="0" presId="urn:microsoft.com/office/officeart/2005/8/layout/bProcess2"/>
    <dgm:cxn modelId="{2923F41B-B87A-49BD-9B59-0CF13E216055}" type="presParOf" srcId="{3A956B3A-CD9B-4504-916E-1B39F1194C1F}" destId="{D8D867AB-7ADE-413B-92ED-3419E2D25047}" srcOrd="0" destOrd="0" presId="urn:microsoft.com/office/officeart/2005/8/layout/bProcess2"/>
    <dgm:cxn modelId="{73B74808-A01F-4AD3-A939-54E24FBBE8A3}" type="presParOf" srcId="{3A956B3A-CD9B-4504-916E-1B39F1194C1F}" destId="{0E879146-6742-4B2B-93BC-7C5B2332FC6A}" srcOrd="1" destOrd="0" presId="urn:microsoft.com/office/officeart/2005/8/layout/bProcess2"/>
    <dgm:cxn modelId="{DD3DB352-589F-47D1-936E-37D4B0418A3C}" type="presParOf" srcId="{0B4CCEAD-B382-4AAF-B640-9F93B6A85D4B}" destId="{F5D06D33-2AE7-4A51-B8F6-C57B1D81B08F}" srcOrd="5" destOrd="0" presId="urn:microsoft.com/office/officeart/2005/8/layout/bProcess2"/>
    <dgm:cxn modelId="{2DB34F9B-F450-44AE-AF07-353440B4CEB0}" type="presParOf" srcId="{0B4CCEAD-B382-4AAF-B640-9F93B6A85D4B}" destId="{955ECB32-89BA-4680-8EDF-13E79659E781}" srcOrd="6" destOrd="0" presId="urn:microsoft.com/office/officeart/2005/8/layout/bProcess2"/>
    <dgm:cxn modelId="{83044153-889D-4331-9589-1BA2133B334C}" type="presParOf" srcId="{955ECB32-89BA-4680-8EDF-13E79659E781}" destId="{374C6316-8915-48E2-8DAE-4AB932CDA988}" srcOrd="0" destOrd="0" presId="urn:microsoft.com/office/officeart/2005/8/layout/bProcess2"/>
    <dgm:cxn modelId="{A3C8C1E3-7E2F-4913-9663-668A2452B329}" type="presParOf" srcId="{955ECB32-89BA-4680-8EDF-13E79659E781}" destId="{BA7F3299-01A3-420F-A504-E0F723F70B48}" srcOrd="1" destOrd="0" presId="urn:microsoft.com/office/officeart/2005/8/layout/bProcess2"/>
    <dgm:cxn modelId="{5B94AC75-B0C7-4648-8C80-325B4220A279}" type="presParOf" srcId="{0B4CCEAD-B382-4AAF-B640-9F93B6A85D4B}" destId="{2A4C717A-8CA3-4C1B-89FC-43B1B1872013}" srcOrd="7" destOrd="0" presId="urn:microsoft.com/office/officeart/2005/8/layout/bProcess2"/>
    <dgm:cxn modelId="{5C9BF828-1C9D-485F-8398-F8001934E13C}" type="presParOf" srcId="{0B4CCEAD-B382-4AAF-B640-9F93B6A85D4B}" destId="{FE45591B-58A1-447B-BE2F-1DBEE1037411}" srcOrd="8" destOrd="0" presId="urn:microsoft.com/office/officeart/2005/8/layout/bProcess2"/>
    <dgm:cxn modelId="{7FE14BCE-32B9-4427-9911-71F00BF6339A}" type="presParOf" srcId="{FE45591B-58A1-447B-BE2F-1DBEE1037411}" destId="{BB4C4884-B373-4C57-96C2-32476CDA70CE}" srcOrd="0" destOrd="0" presId="urn:microsoft.com/office/officeart/2005/8/layout/bProcess2"/>
    <dgm:cxn modelId="{BD4EFCBE-2B49-4BEE-A041-F8109F2700C6}" type="presParOf" srcId="{FE45591B-58A1-447B-BE2F-1DBEE1037411}" destId="{7B5875BA-A3E2-4589-A86C-76E982891614}" srcOrd="1" destOrd="0" presId="urn:microsoft.com/office/officeart/2005/8/layout/bProcess2"/>
    <dgm:cxn modelId="{A166E14D-B9F7-4B65-A689-78417548396C}" type="presParOf" srcId="{0B4CCEAD-B382-4AAF-B640-9F93B6A85D4B}" destId="{09C9C7C8-EF96-467D-9166-789EAC098AE0}" srcOrd="9" destOrd="0" presId="urn:microsoft.com/office/officeart/2005/8/layout/bProcess2"/>
    <dgm:cxn modelId="{A3519D8B-D191-4FC2-BEBB-0288DCB3E00E}" type="presParOf" srcId="{0B4CCEAD-B382-4AAF-B640-9F93B6A85D4B}" destId="{C5D254C9-AC53-410A-AD03-93A3A590D9C2}" srcOrd="10" destOrd="0" presId="urn:microsoft.com/office/officeart/2005/8/layout/bProcess2"/>
    <dgm:cxn modelId="{110D0430-A359-46AC-8699-2F5ECEDB23B0}" type="presParOf" srcId="{C5D254C9-AC53-410A-AD03-93A3A590D9C2}" destId="{E841234B-E227-4440-83F8-E630AB1E8553}" srcOrd="0" destOrd="0" presId="urn:microsoft.com/office/officeart/2005/8/layout/bProcess2"/>
    <dgm:cxn modelId="{92590DAF-137D-4728-A2DD-2205F17C05B8}" type="presParOf" srcId="{C5D254C9-AC53-410A-AD03-93A3A590D9C2}" destId="{40A8C227-D75D-4476-B0E7-B4397BB5B750}" srcOrd="1" destOrd="0" presId="urn:microsoft.com/office/officeart/2005/8/layout/bProcess2"/>
    <dgm:cxn modelId="{DDFF3C69-338B-43E8-9F36-4F1A8061DD9B}" type="presParOf" srcId="{0B4CCEAD-B382-4AAF-B640-9F93B6A85D4B}" destId="{D8ADD9AB-771C-4124-9A43-4D62EC751D07}" srcOrd="11" destOrd="0" presId="urn:microsoft.com/office/officeart/2005/8/layout/bProcess2"/>
    <dgm:cxn modelId="{2F758770-C25D-4EA5-A09F-13925BD85186}" type="presParOf" srcId="{0B4CCEAD-B382-4AAF-B640-9F93B6A85D4B}" destId="{5FF7EEDD-F39C-436B-9474-0FA6818AD7DD}" srcOrd="12" destOrd="0" presId="urn:microsoft.com/office/officeart/2005/8/layout/bProcess2"/>
    <dgm:cxn modelId="{0917D991-07A3-4EAA-8379-50560B7EA172}" type="presParOf" srcId="{5FF7EEDD-F39C-436B-9474-0FA6818AD7DD}" destId="{90AFE8FF-5425-47EC-A3D5-38C17B3B47E3}" srcOrd="0" destOrd="0" presId="urn:microsoft.com/office/officeart/2005/8/layout/bProcess2"/>
    <dgm:cxn modelId="{34E309AD-9A57-4EB6-80DA-A2D9DD7A6979}" type="presParOf" srcId="{5FF7EEDD-F39C-436B-9474-0FA6818AD7DD}" destId="{9762F679-62C1-4EBC-901D-7E2BC22E6201}" srcOrd="1" destOrd="0" presId="urn:microsoft.com/office/officeart/2005/8/layout/bProcess2"/>
    <dgm:cxn modelId="{0986F591-31E6-4D17-8B1B-CEE155566D0B}" type="presParOf" srcId="{0B4CCEAD-B382-4AAF-B640-9F93B6A85D4B}" destId="{490DBBFE-060E-4E18-8344-E4E15B7664C2}" srcOrd="13" destOrd="0" presId="urn:microsoft.com/office/officeart/2005/8/layout/bProcess2"/>
    <dgm:cxn modelId="{A6BB789C-48AE-4641-B748-FA0CD642E7F6}" type="presParOf" srcId="{0B4CCEAD-B382-4AAF-B640-9F93B6A85D4B}" destId="{98F33784-2509-4C73-A8E0-8EBC61530C42}" srcOrd="14"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A626C8B-1A4D-4F29-A292-06577B3D9582}" type="doc">
      <dgm:prSet loTypeId="urn:microsoft.com/office/officeart/2005/8/layout/bProcess2" loCatId="process" qsTypeId="urn:microsoft.com/office/officeart/2005/8/quickstyle/3d3#10" qsCatId="3D" csTypeId="urn:microsoft.com/office/officeart/2005/8/colors/accent1_2#18" csCatId="accent1" phldr="1"/>
      <dgm:spPr/>
      <dgm:t>
        <a:bodyPr/>
        <a:lstStyle/>
        <a:p>
          <a:endParaRPr lang="en-US"/>
        </a:p>
      </dgm:t>
    </dgm:pt>
    <dgm:pt modelId="{5607231F-4871-4AED-BBC5-2A1AC1339ACD}">
      <dgm:prSet phldrT="[Text]"/>
      <dgm:spPr/>
      <dgm:t>
        <a:bodyPr/>
        <a:lstStyle/>
        <a:p>
          <a:r>
            <a:rPr lang="en-US" b="1" dirty="0">
              <a:solidFill>
                <a:srgbClr val="00B050"/>
              </a:solidFill>
            </a:rPr>
            <a:t>Treasury Restrictions</a:t>
          </a:r>
        </a:p>
      </dgm:t>
    </dgm:pt>
    <dgm:pt modelId="{73CFC897-42A9-4414-B480-D84409C181FD}" type="parTrans" cxnId="{8313DBA5-2E66-43D6-897F-84E9D20E9D57}">
      <dgm:prSet/>
      <dgm:spPr/>
      <dgm:t>
        <a:bodyPr/>
        <a:lstStyle/>
        <a:p>
          <a:endParaRPr lang="en-US"/>
        </a:p>
      </dgm:t>
    </dgm:pt>
    <dgm:pt modelId="{7717F1EE-3DF4-4A34-9141-AFB3AACFCECD}" type="sibTrans" cxnId="{8313DBA5-2E66-43D6-897F-84E9D20E9D57}">
      <dgm:prSet/>
      <dgm:spPr/>
      <dgm:t>
        <a:bodyPr/>
        <a:lstStyle/>
        <a:p>
          <a:endParaRPr lang="en-US"/>
        </a:p>
      </dgm:t>
    </dgm:pt>
    <dgm:pt modelId="{320DF3AF-E6AD-4F6B-A486-AFADF115DD4E}">
      <dgm:prSet phldrT="[Text]" custT="1"/>
      <dgm:spPr/>
      <dgm:t>
        <a:bodyPr/>
        <a:lstStyle/>
        <a:p>
          <a:r>
            <a:rPr lang="en-US" sz="2400" dirty="0">
              <a:solidFill>
                <a:srgbClr val="00B050"/>
              </a:solidFill>
            </a:rPr>
            <a:t>BIS v. DDTC</a:t>
          </a:r>
        </a:p>
      </dgm:t>
    </dgm:pt>
    <dgm:pt modelId="{A0F92052-EE0A-4798-8ED0-3367E0947A44}" type="parTrans" cxnId="{55560909-4546-4A5A-8B41-1A6DB712BE3C}">
      <dgm:prSet/>
      <dgm:spPr/>
      <dgm:t>
        <a:bodyPr/>
        <a:lstStyle/>
        <a:p>
          <a:endParaRPr lang="en-US"/>
        </a:p>
      </dgm:t>
    </dgm:pt>
    <dgm:pt modelId="{D845448B-672E-47D2-A91E-51AC21D2D7AB}" type="sibTrans" cxnId="{55560909-4546-4A5A-8B41-1A6DB712BE3C}">
      <dgm:prSet/>
      <dgm:spPr/>
      <dgm:t>
        <a:bodyPr/>
        <a:lstStyle/>
        <a:p>
          <a:endParaRPr lang="en-US"/>
        </a:p>
      </dgm:t>
    </dgm:pt>
    <dgm:pt modelId="{B62FFC52-9C33-46C3-B4F8-9831DC5DBA88}">
      <dgm:prSet phldrT="[Text]" custT="1"/>
      <dgm:spPr/>
      <dgm:t>
        <a:bodyPr/>
        <a:lstStyle/>
        <a:p>
          <a:r>
            <a:rPr lang="en-US" sz="1200" b="1" dirty="0">
              <a:solidFill>
                <a:srgbClr val="FFFF00"/>
              </a:solidFill>
            </a:rPr>
            <a:t>Destination Restrictions</a:t>
          </a:r>
        </a:p>
      </dgm:t>
    </dgm:pt>
    <dgm:pt modelId="{1CE5D30B-08CE-4B54-8789-21740EE14C0F}" type="parTrans" cxnId="{EECFDE2E-D729-4976-BC36-E5B154122ABE}">
      <dgm:prSet/>
      <dgm:spPr/>
      <dgm:t>
        <a:bodyPr/>
        <a:lstStyle/>
        <a:p>
          <a:endParaRPr lang="en-US"/>
        </a:p>
      </dgm:t>
    </dgm:pt>
    <dgm:pt modelId="{D30304E6-263A-484B-8E20-E713ED4379B2}" type="sibTrans" cxnId="{EECFDE2E-D729-4976-BC36-E5B154122ABE}">
      <dgm:prSet/>
      <dgm:spPr/>
      <dgm:t>
        <a:bodyPr/>
        <a:lstStyle/>
        <a:p>
          <a:endParaRPr lang="en-US"/>
        </a:p>
      </dgm:t>
    </dgm:pt>
    <dgm:pt modelId="{F1642EEB-7D6D-44AD-BBAA-C0B9B6F54FFE}">
      <dgm:prSet phldrT="[Text]" custT="1"/>
      <dgm:spPr/>
      <dgm:t>
        <a:bodyPr/>
        <a:lstStyle/>
        <a:p>
          <a:r>
            <a:rPr lang="en-US" sz="1200" b="1" dirty="0"/>
            <a:t>Party Restrictions</a:t>
          </a:r>
        </a:p>
      </dgm:t>
    </dgm:pt>
    <dgm:pt modelId="{976B6C56-47D9-448C-BED5-0BFF9A584C96}" type="parTrans" cxnId="{6A582800-9217-4FB6-919A-11354686AD6A}">
      <dgm:prSet/>
      <dgm:spPr/>
      <dgm:t>
        <a:bodyPr/>
        <a:lstStyle/>
        <a:p>
          <a:endParaRPr lang="en-US"/>
        </a:p>
      </dgm:t>
    </dgm:pt>
    <dgm:pt modelId="{1CFB1525-BE60-453D-BAFB-1DE8FE94A79E}" type="sibTrans" cxnId="{6A582800-9217-4FB6-919A-11354686AD6A}">
      <dgm:prSet/>
      <dgm:spPr/>
      <dgm:t>
        <a:bodyPr/>
        <a:lstStyle/>
        <a:p>
          <a:endParaRPr lang="en-US"/>
        </a:p>
      </dgm:t>
    </dgm:pt>
    <dgm:pt modelId="{D3F50DA9-718B-4F01-B51E-84E3604D7E8E}">
      <dgm:prSet phldrT="[Text]" custT="1"/>
      <dgm:spPr/>
      <dgm:t>
        <a:bodyPr/>
        <a:lstStyle/>
        <a:p>
          <a:r>
            <a:rPr lang="en-US" sz="1400" b="1" dirty="0"/>
            <a:t>Other Regulatory Issues     </a:t>
          </a:r>
          <a:r>
            <a:rPr lang="en-US" sz="1200" dirty="0"/>
            <a:t>(like use restrictions)</a:t>
          </a:r>
        </a:p>
      </dgm:t>
    </dgm:pt>
    <dgm:pt modelId="{29D0CDC1-9D54-4856-BFFE-8F66903FECAD}" type="parTrans" cxnId="{F5AB6C54-9F17-4355-AB4E-2863590EAC88}">
      <dgm:prSet/>
      <dgm:spPr/>
      <dgm:t>
        <a:bodyPr/>
        <a:lstStyle/>
        <a:p>
          <a:endParaRPr lang="en-US"/>
        </a:p>
      </dgm:t>
    </dgm:pt>
    <dgm:pt modelId="{FB5C2960-0140-4BB1-BD4E-E5DB62FFEDD9}" type="sibTrans" cxnId="{F5AB6C54-9F17-4355-AB4E-2863590EAC88}">
      <dgm:prSet/>
      <dgm:spPr/>
      <dgm:t>
        <a:bodyPr/>
        <a:lstStyle/>
        <a:p>
          <a:endParaRPr lang="en-US"/>
        </a:p>
      </dgm:t>
    </dgm:pt>
    <dgm:pt modelId="{337FA00A-07E1-4902-A398-6532FBA476F6}">
      <dgm:prSet phldrT="[Text]" custT="1"/>
      <dgm:spPr/>
      <dgm:t>
        <a:bodyPr/>
        <a:lstStyle/>
        <a:p>
          <a:r>
            <a:rPr lang="en-US" sz="1800" b="1" dirty="0"/>
            <a:t>Obtain Licenses</a:t>
          </a:r>
        </a:p>
      </dgm:t>
    </dgm:pt>
    <dgm:pt modelId="{108668EE-04A9-42DB-BD83-6C1A69253A1F}" type="parTrans" cxnId="{294C08C6-6250-4048-AE68-CCF4C923B88F}">
      <dgm:prSet/>
      <dgm:spPr/>
      <dgm:t>
        <a:bodyPr/>
        <a:lstStyle/>
        <a:p>
          <a:endParaRPr lang="en-US"/>
        </a:p>
      </dgm:t>
    </dgm:pt>
    <dgm:pt modelId="{07AB890B-6DB4-429B-9AF2-F4B112749381}" type="sibTrans" cxnId="{294C08C6-6250-4048-AE68-CCF4C923B88F}">
      <dgm:prSet/>
      <dgm:spPr/>
      <dgm:t>
        <a:bodyPr/>
        <a:lstStyle/>
        <a:p>
          <a:endParaRPr lang="en-US"/>
        </a:p>
      </dgm:t>
    </dgm:pt>
    <dgm:pt modelId="{69FD12AC-0057-4FFF-B6CF-D6554FA83944}">
      <dgm:prSet phldrT="[Text]" custT="1"/>
      <dgm:spPr/>
      <dgm:t>
        <a:bodyPr/>
        <a:lstStyle/>
        <a:p>
          <a:r>
            <a:rPr lang="en-US" sz="3200" dirty="0"/>
            <a:t>EEI</a:t>
          </a:r>
        </a:p>
      </dgm:t>
    </dgm:pt>
    <dgm:pt modelId="{985CCC69-A7A2-4649-B14D-D2929EFE9DE8}" type="parTrans" cxnId="{F7A28191-5483-479D-BC9E-9614B15A55BD}">
      <dgm:prSet/>
      <dgm:spPr/>
      <dgm:t>
        <a:bodyPr/>
        <a:lstStyle/>
        <a:p>
          <a:endParaRPr lang="en-US"/>
        </a:p>
      </dgm:t>
    </dgm:pt>
    <dgm:pt modelId="{381C82E0-A403-4112-8075-0AC94D162A93}" type="sibTrans" cxnId="{F7A28191-5483-479D-BC9E-9614B15A55BD}">
      <dgm:prSet/>
      <dgm:spPr/>
      <dgm:t>
        <a:bodyPr/>
        <a:lstStyle/>
        <a:p>
          <a:endParaRPr lang="en-US"/>
        </a:p>
      </dgm:t>
    </dgm:pt>
    <dgm:pt modelId="{048598D0-4C70-44FF-B15E-98FBBE72CB5A}">
      <dgm:prSet phldrT="[Text]" custT="1"/>
      <dgm:spPr/>
      <dgm:t>
        <a:bodyPr/>
        <a:lstStyle/>
        <a:p>
          <a:r>
            <a:rPr lang="en-US" sz="2000" dirty="0"/>
            <a:t>Export!</a:t>
          </a:r>
        </a:p>
      </dgm:t>
    </dgm:pt>
    <dgm:pt modelId="{90CBDBF3-E515-4835-BA1F-747459B0CEBF}" type="parTrans" cxnId="{BD3E889A-9E93-47AC-833B-B0C897DFF301}">
      <dgm:prSet/>
      <dgm:spPr/>
      <dgm:t>
        <a:bodyPr/>
        <a:lstStyle/>
        <a:p>
          <a:endParaRPr lang="en-US"/>
        </a:p>
      </dgm:t>
    </dgm:pt>
    <dgm:pt modelId="{AF8AC43D-7C4F-453E-A138-A0460145F395}" type="sibTrans" cxnId="{BD3E889A-9E93-47AC-833B-B0C897DFF301}">
      <dgm:prSet/>
      <dgm:spPr/>
      <dgm:t>
        <a:bodyPr/>
        <a:lstStyle/>
        <a:p>
          <a:endParaRPr lang="en-US"/>
        </a:p>
      </dgm:t>
    </dgm:pt>
    <dgm:pt modelId="{0B4CCEAD-B382-4AAF-B640-9F93B6A85D4B}" type="pres">
      <dgm:prSet presAssocID="{DA626C8B-1A4D-4F29-A292-06577B3D9582}" presName="diagram" presStyleCnt="0">
        <dgm:presLayoutVars>
          <dgm:dir/>
          <dgm:resizeHandles/>
        </dgm:presLayoutVars>
      </dgm:prSet>
      <dgm:spPr/>
    </dgm:pt>
    <dgm:pt modelId="{10A1506B-B08B-4E68-BF2D-263D09B9566D}" type="pres">
      <dgm:prSet presAssocID="{5607231F-4871-4AED-BBC5-2A1AC1339ACD}" presName="firstNode" presStyleLbl="node1" presStyleIdx="0" presStyleCnt="8" custScaleX="129693" custScaleY="113731">
        <dgm:presLayoutVars>
          <dgm:bulletEnabled val="1"/>
        </dgm:presLayoutVars>
      </dgm:prSet>
      <dgm:spPr/>
    </dgm:pt>
    <dgm:pt modelId="{781B8B43-3381-46F8-A8BF-A87B9F050B69}" type="pres">
      <dgm:prSet presAssocID="{7717F1EE-3DF4-4A34-9141-AFB3AACFCECD}" presName="sibTrans" presStyleLbl="sibTrans2D1" presStyleIdx="0" presStyleCnt="7"/>
      <dgm:spPr/>
    </dgm:pt>
    <dgm:pt modelId="{BE6BCC6D-E06E-4EA6-A88B-C621DC18EFB3}" type="pres">
      <dgm:prSet presAssocID="{320DF3AF-E6AD-4F6B-A486-AFADF115DD4E}" presName="middleNode" presStyleCnt="0"/>
      <dgm:spPr/>
    </dgm:pt>
    <dgm:pt modelId="{429A9EFB-C5EF-4650-8BD3-A83A451FEE87}" type="pres">
      <dgm:prSet presAssocID="{320DF3AF-E6AD-4F6B-A486-AFADF115DD4E}" presName="padding" presStyleLbl="node1" presStyleIdx="0" presStyleCnt="8"/>
      <dgm:spPr/>
    </dgm:pt>
    <dgm:pt modelId="{DD46DC61-C3AB-478A-9BD3-9EF044507F7A}" type="pres">
      <dgm:prSet presAssocID="{320DF3AF-E6AD-4F6B-A486-AFADF115DD4E}" presName="shape" presStyleLbl="node1" presStyleIdx="1" presStyleCnt="8" custScaleX="194443" custScaleY="170511">
        <dgm:presLayoutVars>
          <dgm:bulletEnabled val="1"/>
        </dgm:presLayoutVars>
      </dgm:prSet>
      <dgm:spPr/>
    </dgm:pt>
    <dgm:pt modelId="{959B37AC-11C0-4BC2-8ACB-0208E92452FA}" type="pres">
      <dgm:prSet presAssocID="{D845448B-672E-47D2-A91E-51AC21D2D7AB}" presName="sibTrans" presStyleLbl="sibTrans2D1" presStyleIdx="1" presStyleCnt="7"/>
      <dgm:spPr/>
    </dgm:pt>
    <dgm:pt modelId="{3A956B3A-CD9B-4504-916E-1B39F1194C1F}" type="pres">
      <dgm:prSet presAssocID="{B62FFC52-9C33-46C3-B4F8-9831DC5DBA88}" presName="middleNode" presStyleCnt="0"/>
      <dgm:spPr/>
    </dgm:pt>
    <dgm:pt modelId="{D8D867AB-7ADE-413B-92ED-3419E2D25047}" type="pres">
      <dgm:prSet presAssocID="{B62FFC52-9C33-46C3-B4F8-9831DC5DBA88}" presName="padding" presStyleLbl="node1" presStyleIdx="1" presStyleCnt="8"/>
      <dgm:spPr/>
    </dgm:pt>
    <dgm:pt modelId="{0E879146-6742-4B2B-93BC-7C5B2332FC6A}" type="pres">
      <dgm:prSet presAssocID="{B62FFC52-9C33-46C3-B4F8-9831DC5DBA88}" presName="shape" presStyleLbl="node1" presStyleIdx="2" presStyleCnt="8" custScaleX="194443" custScaleY="170511">
        <dgm:presLayoutVars>
          <dgm:bulletEnabled val="1"/>
        </dgm:presLayoutVars>
      </dgm:prSet>
      <dgm:spPr/>
    </dgm:pt>
    <dgm:pt modelId="{F5D06D33-2AE7-4A51-B8F6-C57B1D81B08F}" type="pres">
      <dgm:prSet presAssocID="{D30304E6-263A-484B-8E20-E713ED4379B2}" presName="sibTrans" presStyleLbl="sibTrans2D1" presStyleIdx="2" presStyleCnt="7"/>
      <dgm:spPr/>
    </dgm:pt>
    <dgm:pt modelId="{955ECB32-89BA-4680-8EDF-13E79659E781}" type="pres">
      <dgm:prSet presAssocID="{F1642EEB-7D6D-44AD-BBAA-C0B9B6F54FFE}" presName="middleNode" presStyleCnt="0"/>
      <dgm:spPr/>
    </dgm:pt>
    <dgm:pt modelId="{374C6316-8915-48E2-8DAE-4AB932CDA988}" type="pres">
      <dgm:prSet presAssocID="{F1642EEB-7D6D-44AD-BBAA-C0B9B6F54FFE}" presName="padding" presStyleLbl="node1" presStyleIdx="2" presStyleCnt="8"/>
      <dgm:spPr/>
    </dgm:pt>
    <dgm:pt modelId="{BA7F3299-01A3-420F-A504-E0F723F70B48}" type="pres">
      <dgm:prSet presAssocID="{F1642EEB-7D6D-44AD-BBAA-C0B9B6F54FFE}" presName="shape" presStyleLbl="node1" presStyleIdx="3" presStyleCnt="8" custScaleX="194443" custScaleY="170511">
        <dgm:presLayoutVars>
          <dgm:bulletEnabled val="1"/>
        </dgm:presLayoutVars>
      </dgm:prSet>
      <dgm:spPr/>
    </dgm:pt>
    <dgm:pt modelId="{2A4C717A-8CA3-4C1B-89FC-43B1B1872013}" type="pres">
      <dgm:prSet presAssocID="{1CFB1525-BE60-453D-BAFB-1DE8FE94A79E}" presName="sibTrans" presStyleLbl="sibTrans2D1" presStyleIdx="3" presStyleCnt="7"/>
      <dgm:spPr/>
    </dgm:pt>
    <dgm:pt modelId="{FE45591B-58A1-447B-BE2F-1DBEE1037411}" type="pres">
      <dgm:prSet presAssocID="{D3F50DA9-718B-4F01-B51E-84E3604D7E8E}" presName="middleNode" presStyleCnt="0"/>
      <dgm:spPr/>
    </dgm:pt>
    <dgm:pt modelId="{BB4C4884-B373-4C57-96C2-32476CDA70CE}" type="pres">
      <dgm:prSet presAssocID="{D3F50DA9-718B-4F01-B51E-84E3604D7E8E}" presName="padding" presStyleLbl="node1" presStyleIdx="3" presStyleCnt="8"/>
      <dgm:spPr/>
    </dgm:pt>
    <dgm:pt modelId="{7B5875BA-A3E2-4589-A86C-76E982891614}" type="pres">
      <dgm:prSet presAssocID="{D3F50DA9-718B-4F01-B51E-84E3604D7E8E}" presName="shape" presStyleLbl="node1" presStyleIdx="4" presStyleCnt="8" custScaleX="194443" custScaleY="170511">
        <dgm:presLayoutVars>
          <dgm:bulletEnabled val="1"/>
        </dgm:presLayoutVars>
      </dgm:prSet>
      <dgm:spPr/>
    </dgm:pt>
    <dgm:pt modelId="{09C9C7C8-EF96-467D-9166-789EAC098AE0}" type="pres">
      <dgm:prSet presAssocID="{FB5C2960-0140-4BB1-BD4E-E5DB62FFEDD9}" presName="sibTrans" presStyleLbl="sibTrans2D1" presStyleIdx="4" presStyleCnt="7"/>
      <dgm:spPr/>
    </dgm:pt>
    <dgm:pt modelId="{C5D254C9-AC53-410A-AD03-93A3A590D9C2}" type="pres">
      <dgm:prSet presAssocID="{337FA00A-07E1-4902-A398-6532FBA476F6}" presName="middleNode" presStyleCnt="0"/>
      <dgm:spPr/>
    </dgm:pt>
    <dgm:pt modelId="{E841234B-E227-4440-83F8-E630AB1E8553}" type="pres">
      <dgm:prSet presAssocID="{337FA00A-07E1-4902-A398-6532FBA476F6}" presName="padding" presStyleLbl="node1" presStyleIdx="4" presStyleCnt="8"/>
      <dgm:spPr/>
    </dgm:pt>
    <dgm:pt modelId="{40A8C227-D75D-4476-B0E7-B4397BB5B750}" type="pres">
      <dgm:prSet presAssocID="{337FA00A-07E1-4902-A398-6532FBA476F6}" presName="shape" presStyleLbl="node1" presStyleIdx="5" presStyleCnt="8" custScaleX="194443" custScaleY="170511">
        <dgm:presLayoutVars>
          <dgm:bulletEnabled val="1"/>
        </dgm:presLayoutVars>
      </dgm:prSet>
      <dgm:spPr/>
    </dgm:pt>
    <dgm:pt modelId="{D8ADD9AB-771C-4124-9A43-4D62EC751D07}" type="pres">
      <dgm:prSet presAssocID="{07AB890B-6DB4-429B-9AF2-F4B112749381}" presName="sibTrans" presStyleLbl="sibTrans2D1" presStyleIdx="5" presStyleCnt="7"/>
      <dgm:spPr/>
    </dgm:pt>
    <dgm:pt modelId="{5FF7EEDD-F39C-436B-9474-0FA6818AD7DD}" type="pres">
      <dgm:prSet presAssocID="{69FD12AC-0057-4FFF-B6CF-D6554FA83944}" presName="middleNode" presStyleCnt="0"/>
      <dgm:spPr/>
    </dgm:pt>
    <dgm:pt modelId="{90AFE8FF-5425-47EC-A3D5-38C17B3B47E3}" type="pres">
      <dgm:prSet presAssocID="{69FD12AC-0057-4FFF-B6CF-D6554FA83944}" presName="padding" presStyleLbl="node1" presStyleIdx="5" presStyleCnt="8"/>
      <dgm:spPr/>
    </dgm:pt>
    <dgm:pt modelId="{9762F679-62C1-4EBC-901D-7E2BC22E6201}" type="pres">
      <dgm:prSet presAssocID="{69FD12AC-0057-4FFF-B6CF-D6554FA83944}" presName="shape" presStyleLbl="node1" presStyleIdx="6" presStyleCnt="8" custScaleX="194443" custScaleY="170511">
        <dgm:presLayoutVars>
          <dgm:bulletEnabled val="1"/>
        </dgm:presLayoutVars>
      </dgm:prSet>
      <dgm:spPr/>
    </dgm:pt>
    <dgm:pt modelId="{490DBBFE-060E-4E18-8344-E4E15B7664C2}" type="pres">
      <dgm:prSet presAssocID="{381C82E0-A403-4112-8075-0AC94D162A93}" presName="sibTrans" presStyleLbl="sibTrans2D1" presStyleIdx="6" presStyleCnt="7"/>
      <dgm:spPr/>
    </dgm:pt>
    <dgm:pt modelId="{98F33784-2509-4C73-A8E0-8EBC61530C42}" type="pres">
      <dgm:prSet presAssocID="{048598D0-4C70-44FF-B15E-98FBBE72CB5A}" presName="lastNode" presStyleLbl="node1" presStyleIdx="7" presStyleCnt="8" custScaleX="129693" custScaleY="113731">
        <dgm:presLayoutVars>
          <dgm:bulletEnabled val="1"/>
        </dgm:presLayoutVars>
      </dgm:prSet>
      <dgm:spPr/>
    </dgm:pt>
  </dgm:ptLst>
  <dgm:cxnLst>
    <dgm:cxn modelId="{6A582800-9217-4FB6-919A-11354686AD6A}" srcId="{DA626C8B-1A4D-4F29-A292-06577B3D9582}" destId="{F1642EEB-7D6D-44AD-BBAA-C0B9B6F54FFE}" srcOrd="3" destOrd="0" parTransId="{976B6C56-47D9-448C-BED5-0BFF9A584C96}" sibTransId="{1CFB1525-BE60-453D-BAFB-1DE8FE94A79E}"/>
    <dgm:cxn modelId="{EF5FB208-368B-4C32-8F7F-BE2141D5F28B}" type="presOf" srcId="{D845448B-672E-47D2-A91E-51AC21D2D7AB}" destId="{959B37AC-11C0-4BC2-8ACB-0208E92452FA}" srcOrd="0" destOrd="0" presId="urn:microsoft.com/office/officeart/2005/8/layout/bProcess2"/>
    <dgm:cxn modelId="{55560909-4546-4A5A-8B41-1A6DB712BE3C}" srcId="{DA626C8B-1A4D-4F29-A292-06577B3D9582}" destId="{320DF3AF-E6AD-4F6B-A486-AFADF115DD4E}" srcOrd="1" destOrd="0" parTransId="{A0F92052-EE0A-4798-8ED0-3367E0947A44}" sibTransId="{D845448B-672E-47D2-A91E-51AC21D2D7AB}"/>
    <dgm:cxn modelId="{8ADAAC1E-7D78-495B-BCDD-3AD2B384A95C}" type="presOf" srcId="{337FA00A-07E1-4902-A398-6532FBA476F6}" destId="{40A8C227-D75D-4476-B0E7-B4397BB5B750}" srcOrd="0" destOrd="0" presId="urn:microsoft.com/office/officeart/2005/8/layout/bProcess2"/>
    <dgm:cxn modelId="{EECFDE2E-D729-4976-BC36-E5B154122ABE}" srcId="{DA626C8B-1A4D-4F29-A292-06577B3D9582}" destId="{B62FFC52-9C33-46C3-B4F8-9831DC5DBA88}" srcOrd="2" destOrd="0" parTransId="{1CE5D30B-08CE-4B54-8789-21740EE14C0F}" sibTransId="{D30304E6-263A-484B-8E20-E713ED4379B2}"/>
    <dgm:cxn modelId="{1CBFF73F-E470-4ADD-B0E8-7F302DCB70CF}" type="presOf" srcId="{DA626C8B-1A4D-4F29-A292-06577B3D9582}" destId="{0B4CCEAD-B382-4AAF-B640-9F93B6A85D4B}" srcOrd="0" destOrd="0" presId="urn:microsoft.com/office/officeart/2005/8/layout/bProcess2"/>
    <dgm:cxn modelId="{40E3805B-CB2D-4048-839D-E2BC2A78A34F}" type="presOf" srcId="{F1642EEB-7D6D-44AD-BBAA-C0B9B6F54FFE}" destId="{BA7F3299-01A3-420F-A504-E0F723F70B48}" srcOrd="0" destOrd="0" presId="urn:microsoft.com/office/officeart/2005/8/layout/bProcess2"/>
    <dgm:cxn modelId="{EF16B36B-23B8-4748-A180-5FAD17187262}" type="presOf" srcId="{07AB890B-6DB4-429B-9AF2-F4B112749381}" destId="{D8ADD9AB-771C-4124-9A43-4D62EC751D07}" srcOrd="0" destOrd="0" presId="urn:microsoft.com/office/officeart/2005/8/layout/bProcess2"/>
    <dgm:cxn modelId="{299DA86F-56C3-469C-83E4-0BA30BC36D5A}" type="presOf" srcId="{7717F1EE-3DF4-4A34-9141-AFB3AACFCECD}" destId="{781B8B43-3381-46F8-A8BF-A87B9F050B69}" srcOrd="0" destOrd="0" presId="urn:microsoft.com/office/officeart/2005/8/layout/bProcess2"/>
    <dgm:cxn modelId="{152A0350-BB25-438C-AB68-A2C15ABF6B30}" type="presOf" srcId="{048598D0-4C70-44FF-B15E-98FBBE72CB5A}" destId="{98F33784-2509-4C73-A8E0-8EBC61530C42}" srcOrd="0" destOrd="0" presId="urn:microsoft.com/office/officeart/2005/8/layout/bProcess2"/>
    <dgm:cxn modelId="{F5AB6C54-9F17-4355-AB4E-2863590EAC88}" srcId="{DA626C8B-1A4D-4F29-A292-06577B3D9582}" destId="{D3F50DA9-718B-4F01-B51E-84E3604D7E8E}" srcOrd="4" destOrd="0" parTransId="{29D0CDC1-9D54-4856-BFFE-8F66903FECAD}" sibTransId="{FB5C2960-0140-4BB1-BD4E-E5DB62FFEDD9}"/>
    <dgm:cxn modelId="{1CB49586-E872-4C71-B02F-9EEF2B2FAFEE}" type="presOf" srcId="{D30304E6-263A-484B-8E20-E713ED4379B2}" destId="{F5D06D33-2AE7-4A51-B8F6-C57B1D81B08F}" srcOrd="0" destOrd="0" presId="urn:microsoft.com/office/officeart/2005/8/layout/bProcess2"/>
    <dgm:cxn modelId="{F7A28191-5483-479D-BC9E-9614B15A55BD}" srcId="{DA626C8B-1A4D-4F29-A292-06577B3D9582}" destId="{69FD12AC-0057-4FFF-B6CF-D6554FA83944}" srcOrd="6" destOrd="0" parTransId="{985CCC69-A7A2-4649-B14D-D2929EFE9DE8}" sibTransId="{381C82E0-A403-4112-8075-0AC94D162A93}"/>
    <dgm:cxn modelId="{D3899C97-840E-4F2B-A63B-ADFBFF16F4E6}" type="presOf" srcId="{D3F50DA9-718B-4F01-B51E-84E3604D7E8E}" destId="{7B5875BA-A3E2-4589-A86C-76E982891614}" srcOrd="0" destOrd="0" presId="urn:microsoft.com/office/officeart/2005/8/layout/bProcess2"/>
    <dgm:cxn modelId="{BD3E889A-9E93-47AC-833B-B0C897DFF301}" srcId="{DA626C8B-1A4D-4F29-A292-06577B3D9582}" destId="{048598D0-4C70-44FF-B15E-98FBBE72CB5A}" srcOrd="7" destOrd="0" parTransId="{90CBDBF3-E515-4835-BA1F-747459B0CEBF}" sibTransId="{AF8AC43D-7C4F-453E-A138-A0460145F395}"/>
    <dgm:cxn modelId="{8313DBA5-2E66-43D6-897F-84E9D20E9D57}" srcId="{DA626C8B-1A4D-4F29-A292-06577B3D9582}" destId="{5607231F-4871-4AED-BBC5-2A1AC1339ACD}" srcOrd="0" destOrd="0" parTransId="{73CFC897-42A9-4414-B480-D84409C181FD}" sibTransId="{7717F1EE-3DF4-4A34-9141-AFB3AACFCECD}"/>
    <dgm:cxn modelId="{26F542B7-516A-4475-AA1D-1C0DF3B63D7F}" type="presOf" srcId="{5607231F-4871-4AED-BBC5-2A1AC1339ACD}" destId="{10A1506B-B08B-4E68-BF2D-263D09B9566D}" srcOrd="0" destOrd="0" presId="urn:microsoft.com/office/officeart/2005/8/layout/bProcess2"/>
    <dgm:cxn modelId="{294C08C6-6250-4048-AE68-CCF4C923B88F}" srcId="{DA626C8B-1A4D-4F29-A292-06577B3D9582}" destId="{337FA00A-07E1-4902-A398-6532FBA476F6}" srcOrd="5" destOrd="0" parTransId="{108668EE-04A9-42DB-BD83-6C1A69253A1F}" sibTransId="{07AB890B-6DB4-429B-9AF2-F4B112749381}"/>
    <dgm:cxn modelId="{7EFD6DD0-F6C9-49C7-BC98-DF9D08347499}" type="presOf" srcId="{381C82E0-A403-4112-8075-0AC94D162A93}" destId="{490DBBFE-060E-4E18-8344-E4E15B7664C2}" srcOrd="0" destOrd="0" presId="urn:microsoft.com/office/officeart/2005/8/layout/bProcess2"/>
    <dgm:cxn modelId="{57CFD9D1-858B-4D95-9FB9-84443240EB70}" type="presOf" srcId="{B62FFC52-9C33-46C3-B4F8-9831DC5DBA88}" destId="{0E879146-6742-4B2B-93BC-7C5B2332FC6A}" srcOrd="0" destOrd="0" presId="urn:microsoft.com/office/officeart/2005/8/layout/bProcess2"/>
    <dgm:cxn modelId="{A7C88FDB-462E-4C69-A6D5-CF85B83419ED}" type="presOf" srcId="{320DF3AF-E6AD-4F6B-A486-AFADF115DD4E}" destId="{DD46DC61-C3AB-478A-9BD3-9EF044507F7A}" srcOrd="0" destOrd="0" presId="urn:microsoft.com/office/officeart/2005/8/layout/bProcess2"/>
    <dgm:cxn modelId="{60D5BDE3-D8F4-473A-A6E2-6506320F2CCB}" type="presOf" srcId="{1CFB1525-BE60-453D-BAFB-1DE8FE94A79E}" destId="{2A4C717A-8CA3-4C1B-89FC-43B1B1872013}" srcOrd="0" destOrd="0" presId="urn:microsoft.com/office/officeart/2005/8/layout/bProcess2"/>
    <dgm:cxn modelId="{34C5F1F9-E9B2-4777-84E4-39A66D916EA1}" type="presOf" srcId="{FB5C2960-0140-4BB1-BD4E-E5DB62FFEDD9}" destId="{09C9C7C8-EF96-467D-9166-789EAC098AE0}" srcOrd="0" destOrd="0" presId="urn:microsoft.com/office/officeart/2005/8/layout/bProcess2"/>
    <dgm:cxn modelId="{69D9E4FD-153A-4787-9F01-94C879765D9E}" type="presOf" srcId="{69FD12AC-0057-4FFF-B6CF-D6554FA83944}" destId="{9762F679-62C1-4EBC-901D-7E2BC22E6201}" srcOrd="0" destOrd="0" presId="urn:microsoft.com/office/officeart/2005/8/layout/bProcess2"/>
    <dgm:cxn modelId="{DF5E96AF-7A4D-4733-94DF-AF8991AC880A}" type="presParOf" srcId="{0B4CCEAD-B382-4AAF-B640-9F93B6A85D4B}" destId="{10A1506B-B08B-4E68-BF2D-263D09B9566D}" srcOrd="0" destOrd="0" presId="urn:microsoft.com/office/officeart/2005/8/layout/bProcess2"/>
    <dgm:cxn modelId="{7C068D51-C1DF-4C6E-B522-5C06F0B7CC3D}" type="presParOf" srcId="{0B4CCEAD-B382-4AAF-B640-9F93B6A85D4B}" destId="{781B8B43-3381-46F8-A8BF-A87B9F050B69}" srcOrd="1" destOrd="0" presId="urn:microsoft.com/office/officeart/2005/8/layout/bProcess2"/>
    <dgm:cxn modelId="{64B2C00E-B29D-435C-8BBC-2AC1CF00E312}" type="presParOf" srcId="{0B4CCEAD-B382-4AAF-B640-9F93B6A85D4B}" destId="{BE6BCC6D-E06E-4EA6-A88B-C621DC18EFB3}" srcOrd="2" destOrd="0" presId="urn:microsoft.com/office/officeart/2005/8/layout/bProcess2"/>
    <dgm:cxn modelId="{4213BE15-4134-45A0-A51D-07BC43770A34}" type="presParOf" srcId="{BE6BCC6D-E06E-4EA6-A88B-C621DC18EFB3}" destId="{429A9EFB-C5EF-4650-8BD3-A83A451FEE87}" srcOrd="0" destOrd="0" presId="urn:microsoft.com/office/officeart/2005/8/layout/bProcess2"/>
    <dgm:cxn modelId="{A8F06042-E296-48EB-953B-C58B2D871E90}" type="presParOf" srcId="{BE6BCC6D-E06E-4EA6-A88B-C621DC18EFB3}" destId="{DD46DC61-C3AB-478A-9BD3-9EF044507F7A}" srcOrd="1" destOrd="0" presId="urn:microsoft.com/office/officeart/2005/8/layout/bProcess2"/>
    <dgm:cxn modelId="{25A80CFB-31C8-422E-8102-3129924D3486}" type="presParOf" srcId="{0B4CCEAD-B382-4AAF-B640-9F93B6A85D4B}" destId="{959B37AC-11C0-4BC2-8ACB-0208E92452FA}" srcOrd="3" destOrd="0" presId="urn:microsoft.com/office/officeart/2005/8/layout/bProcess2"/>
    <dgm:cxn modelId="{E21634C2-D0C9-402D-97D6-FCF197810E90}" type="presParOf" srcId="{0B4CCEAD-B382-4AAF-B640-9F93B6A85D4B}" destId="{3A956B3A-CD9B-4504-916E-1B39F1194C1F}" srcOrd="4" destOrd="0" presId="urn:microsoft.com/office/officeart/2005/8/layout/bProcess2"/>
    <dgm:cxn modelId="{2923F41B-B87A-49BD-9B59-0CF13E216055}" type="presParOf" srcId="{3A956B3A-CD9B-4504-916E-1B39F1194C1F}" destId="{D8D867AB-7ADE-413B-92ED-3419E2D25047}" srcOrd="0" destOrd="0" presId="urn:microsoft.com/office/officeart/2005/8/layout/bProcess2"/>
    <dgm:cxn modelId="{73B74808-A01F-4AD3-A939-54E24FBBE8A3}" type="presParOf" srcId="{3A956B3A-CD9B-4504-916E-1B39F1194C1F}" destId="{0E879146-6742-4B2B-93BC-7C5B2332FC6A}" srcOrd="1" destOrd="0" presId="urn:microsoft.com/office/officeart/2005/8/layout/bProcess2"/>
    <dgm:cxn modelId="{DD3DB352-589F-47D1-936E-37D4B0418A3C}" type="presParOf" srcId="{0B4CCEAD-B382-4AAF-B640-9F93B6A85D4B}" destId="{F5D06D33-2AE7-4A51-B8F6-C57B1D81B08F}" srcOrd="5" destOrd="0" presId="urn:microsoft.com/office/officeart/2005/8/layout/bProcess2"/>
    <dgm:cxn modelId="{2DB34F9B-F450-44AE-AF07-353440B4CEB0}" type="presParOf" srcId="{0B4CCEAD-B382-4AAF-B640-9F93B6A85D4B}" destId="{955ECB32-89BA-4680-8EDF-13E79659E781}" srcOrd="6" destOrd="0" presId="urn:microsoft.com/office/officeart/2005/8/layout/bProcess2"/>
    <dgm:cxn modelId="{83044153-889D-4331-9589-1BA2133B334C}" type="presParOf" srcId="{955ECB32-89BA-4680-8EDF-13E79659E781}" destId="{374C6316-8915-48E2-8DAE-4AB932CDA988}" srcOrd="0" destOrd="0" presId="urn:microsoft.com/office/officeart/2005/8/layout/bProcess2"/>
    <dgm:cxn modelId="{A3C8C1E3-7E2F-4913-9663-668A2452B329}" type="presParOf" srcId="{955ECB32-89BA-4680-8EDF-13E79659E781}" destId="{BA7F3299-01A3-420F-A504-E0F723F70B48}" srcOrd="1" destOrd="0" presId="urn:microsoft.com/office/officeart/2005/8/layout/bProcess2"/>
    <dgm:cxn modelId="{5B94AC75-B0C7-4648-8C80-325B4220A279}" type="presParOf" srcId="{0B4CCEAD-B382-4AAF-B640-9F93B6A85D4B}" destId="{2A4C717A-8CA3-4C1B-89FC-43B1B1872013}" srcOrd="7" destOrd="0" presId="urn:microsoft.com/office/officeart/2005/8/layout/bProcess2"/>
    <dgm:cxn modelId="{5C9BF828-1C9D-485F-8398-F8001934E13C}" type="presParOf" srcId="{0B4CCEAD-B382-4AAF-B640-9F93B6A85D4B}" destId="{FE45591B-58A1-447B-BE2F-1DBEE1037411}" srcOrd="8" destOrd="0" presId="urn:microsoft.com/office/officeart/2005/8/layout/bProcess2"/>
    <dgm:cxn modelId="{7FE14BCE-32B9-4427-9911-71F00BF6339A}" type="presParOf" srcId="{FE45591B-58A1-447B-BE2F-1DBEE1037411}" destId="{BB4C4884-B373-4C57-96C2-32476CDA70CE}" srcOrd="0" destOrd="0" presId="urn:microsoft.com/office/officeart/2005/8/layout/bProcess2"/>
    <dgm:cxn modelId="{BD4EFCBE-2B49-4BEE-A041-F8109F2700C6}" type="presParOf" srcId="{FE45591B-58A1-447B-BE2F-1DBEE1037411}" destId="{7B5875BA-A3E2-4589-A86C-76E982891614}" srcOrd="1" destOrd="0" presId="urn:microsoft.com/office/officeart/2005/8/layout/bProcess2"/>
    <dgm:cxn modelId="{A166E14D-B9F7-4B65-A689-78417548396C}" type="presParOf" srcId="{0B4CCEAD-B382-4AAF-B640-9F93B6A85D4B}" destId="{09C9C7C8-EF96-467D-9166-789EAC098AE0}" srcOrd="9" destOrd="0" presId="urn:microsoft.com/office/officeart/2005/8/layout/bProcess2"/>
    <dgm:cxn modelId="{A3519D8B-D191-4FC2-BEBB-0288DCB3E00E}" type="presParOf" srcId="{0B4CCEAD-B382-4AAF-B640-9F93B6A85D4B}" destId="{C5D254C9-AC53-410A-AD03-93A3A590D9C2}" srcOrd="10" destOrd="0" presId="urn:microsoft.com/office/officeart/2005/8/layout/bProcess2"/>
    <dgm:cxn modelId="{110D0430-A359-46AC-8699-2F5ECEDB23B0}" type="presParOf" srcId="{C5D254C9-AC53-410A-AD03-93A3A590D9C2}" destId="{E841234B-E227-4440-83F8-E630AB1E8553}" srcOrd="0" destOrd="0" presId="urn:microsoft.com/office/officeart/2005/8/layout/bProcess2"/>
    <dgm:cxn modelId="{92590DAF-137D-4728-A2DD-2205F17C05B8}" type="presParOf" srcId="{C5D254C9-AC53-410A-AD03-93A3A590D9C2}" destId="{40A8C227-D75D-4476-B0E7-B4397BB5B750}" srcOrd="1" destOrd="0" presId="urn:microsoft.com/office/officeart/2005/8/layout/bProcess2"/>
    <dgm:cxn modelId="{DDFF3C69-338B-43E8-9F36-4F1A8061DD9B}" type="presParOf" srcId="{0B4CCEAD-B382-4AAF-B640-9F93B6A85D4B}" destId="{D8ADD9AB-771C-4124-9A43-4D62EC751D07}" srcOrd="11" destOrd="0" presId="urn:microsoft.com/office/officeart/2005/8/layout/bProcess2"/>
    <dgm:cxn modelId="{2F758770-C25D-4EA5-A09F-13925BD85186}" type="presParOf" srcId="{0B4CCEAD-B382-4AAF-B640-9F93B6A85D4B}" destId="{5FF7EEDD-F39C-436B-9474-0FA6818AD7DD}" srcOrd="12" destOrd="0" presId="urn:microsoft.com/office/officeart/2005/8/layout/bProcess2"/>
    <dgm:cxn modelId="{0917D991-07A3-4EAA-8379-50560B7EA172}" type="presParOf" srcId="{5FF7EEDD-F39C-436B-9474-0FA6818AD7DD}" destId="{90AFE8FF-5425-47EC-A3D5-38C17B3B47E3}" srcOrd="0" destOrd="0" presId="urn:microsoft.com/office/officeart/2005/8/layout/bProcess2"/>
    <dgm:cxn modelId="{34E309AD-9A57-4EB6-80DA-A2D9DD7A6979}" type="presParOf" srcId="{5FF7EEDD-F39C-436B-9474-0FA6818AD7DD}" destId="{9762F679-62C1-4EBC-901D-7E2BC22E6201}" srcOrd="1" destOrd="0" presId="urn:microsoft.com/office/officeart/2005/8/layout/bProcess2"/>
    <dgm:cxn modelId="{0986F591-31E6-4D17-8B1B-CEE155566D0B}" type="presParOf" srcId="{0B4CCEAD-B382-4AAF-B640-9F93B6A85D4B}" destId="{490DBBFE-060E-4E18-8344-E4E15B7664C2}" srcOrd="13" destOrd="0" presId="urn:microsoft.com/office/officeart/2005/8/layout/bProcess2"/>
    <dgm:cxn modelId="{A6BB789C-48AE-4641-B748-FA0CD642E7F6}" type="presParOf" srcId="{0B4CCEAD-B382-4AAF-B640-9F93B6A85D4B}" destId="{98F33784-2509-4C73-A8E0-8EBC61530C42}" srcOrd="14"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A626C8B-1A4D-4F29-A292-06577B3D9582}" type="doc">
      <dgm:prSet loTypeId="urn:microsoft.com/office/officeart/2005/8/layout/bProcess2" loCatId="process" qsTypeId="urn:microsoft.com/office/officeart/2005/8/quickstyle/3d3#11" qsCatId="3D" csTypeId="urn:microsoft.com/office/officeart/2005/8/colors/accent1_2#19" csCatId="accent1" phldr="1"/>
      <dgm:spPr/>
      <dgm:t>
        <a:bodyPr/>
        <a:lstStyle/>
        <a:p>
          <a:endParaRPr lang="en-US"/>
        </a:p>
      </dgm:t>
    </dgm:pt>
    <dgm:pt modelId="{5607231F-4871-4AED-BBC5-2A1AC1339ACD}">
      <dgm:prSet phldrT="[Text]"/>
      <dgm:spPr/>
      <dgm:t>
        <a:bodyPr/>
        <a:lstStyle/>
        <a:p>
          <a:r>
            <a:rPr lang="en-US" b="1" dirty="0">
              <a:solidFill>
                <a:srgbClr val="00B050"/>
              </a:solidFill>
            </a:rPr>
            <a:t>Treasury Restrictions</a:t>
          </a:r>
        </a:p>
      </dgm:t>
    </dgm:pt>
    <dgm:pt modelId="{73CFC897-42A9-4414-B480-D84409C181FD}" type="parTrans" cxnId="{8313DBA5-2E66-43D6-897F-84E9D20E9D57}">
      <dgm:prSet/>
      <dgm:spPr/>
      <dgm:t>
        <a:bodyPr/>
        <a:lstStyle/>
        <a:p>
          <a:endParaRPr lang="en-US"/>
        </a:p>
      </dgm:t>
    </dgm:pt>
    <dgm:pt modelId="{7717F1EE-3DF4-4A34-9141-AFB3AACFCECD}" type="sibTrans" cxnId="{8313DBA5-2E66-43D6-897F-84E9D20E9D57}">
      <dgm:prSet/>
      <dgm:spPr/>
      <dgm:t>
        <a:bodyPr/>
        <a:lstStyle/>
        <a:p>
          <a:endParaRPr lang="en-US"/>
        </a:p>
      </dgm:t>
    </dgm:pt>
    <dgm:pt modelId="{320DF3AF-E6AD-4F6B-A486-AFADF115DD4E}">
      <dgm:prSet phldrT="[Text]" custT="1"/>
      <dgm:spPr/>
      <dgm:t>
        <a:bodyPr/>
        <a:lstStyle/>
        <a:p>
          <a:r>
            <a:rPr lang="en-US" sz="2400" dirty="0">
              <a:solidFill>
                <a:srgbClr val="00B050"/>
              </a:solidFill>
            </a:rPr>
            <a:t>BIS v. DDTC</a:t>
          </a:r>
        </a:p>
      </dgm:t>
    </dgm:pt>
    <dgm:pt modelId="{A0F92052-EE0A-4798-8ED0-3367E0947A44}" type="parTrans" cxnId="{55560909-4546-4A5A-8B41-1A6DB712BE3C}">
      <dgm:prSet/>
      <dgm:spPr/>
      <dgm:t>
        <a:bodyPr/>
        <a:lstStyle/>
        <a:p>
          <a:endParaRPr lang="en-US"/>
        </a:p>
      </dgm:t>
    </dgm:pt>
    <dgm:pt modelId="{D845448B-672E-47D2-A91E-51AC21D2D7AB}" type="sibTrans" cxnId="{55560909-4546-4A5A-8B41-1A6DB712BE3C}">
      <dgm:prSet/>
      <dgm:spPr/>
      <dgm:t>
        <a:bodyPr/>
        <a:lstStyle/>
        <a:p>
          <a:endParaRPr lang="en-US"/>
        </a:p>
      </dgm:t>
    </dgm:pt>
    <dgm:pt modelId="{B62FFC52-9C33-46C3-B4F8-9831DC5DBA88}">
      <dgm:prSet phldrT="[Text]" custT="1"/>
      <dgm:spPr/>
      <dgm:t>
        <a:bodyPr/>
        <a:lstStyle/>
        <a:p>
          <a:r>
            <a:rPr lang="en-US" sz="1200" b="1" dirty="0">
              <a:solidFill>
                <a:srgbClr val="00B050"/>
              </a:solidFill>
            </a:rPr>
            <a:t>Destination Restrictions</a:t>
          </a:r>
        </a:p>
      </dgm:t>
    </dgm:pt>
    <dgm:pt modelId="{1CE5D30B-08CE-4B54-8789-21740EE14C0F}" type="parTrans" cxnId="{EECFDE2E-D729-4976-BC36-E5B154122ABE}">
      <dgm:prSet/>
      <dgm:spPr/>
      <dgm:t>
        <a:bodyPr/>
        <a:lstStyle/>
        <a:p>
          <a:endParaRPr lang="en-US"/>
        </a:p>
      </dgm:t>
    </dgm:pt>
    <dgm:pt modelId="{D30304E6-263A-484B-8E20-E713ED4379B2}" type="sibTrans" cxnId="{EECFDE2E-D729-4976-BC36-E5B154122ABE}">
      <dgm:prSet/>
      <dgm:spPr/>
      <dgm:t>
        <a:bodyPr/>
        <a:lstStyle/>
        <a:p>
          <a:endParaRPr lang="en-US"/>
        </a:p>
      </dgm:t>
    </dgm:pt>
    <dgm:pt modelId="{F1642EEB-7D6D-44AD-BBAA-C0B9B6F54FFE}">
      <dgm:prSet phldrT="[Text]" custT="1"/>
      <dgm:spPr/>
      <dgm:t>
        <a:bodyPr/>
        <a:lstStyle/>
        <a:p>
          <a:r>
            <a:rPr lang="en-US" sz="1200" b="1" dirty="0">
              <a:solidFill>
                <a:srgbClr val="FFFF00"/>
              </a:solidFill>
            </a:rPr>
            <a:t>Party Restrictions</a:t>
          </a:r>
        </a:p>
      </dgm:t>
    </dgm:pt>
    <dgm:pt modelId="{976B6C56-47D9-448C-BED5-0BFF9A584C96}" type="parTrans" cxnId="{6A582800-9217-4FB6-919A-11354686AD6A}">
      <dgm:prSet/>
      <dgm:spPr/>
      <dgm:t>
        <a:bodyPr/>
        <a:lstStyle/>
        <a:p>
          <a:endParaRPr lang="en-US"/>
        </a:p>
      </dgm:t>
    </dgm:pt>
    <dgm:pt modelId="{1CFB1525-BE60-453D-BAFB-1DE8FE94A79E}" type="sibTrans" cxnId="{6A582800-9217-4FB6-919A-11354686AD6A}">
      <dgm:prSet/>
      <dgm:spPr/>
      <dgm:t>
        <a:bodyPr/>
        <a:lstStyle/>
        <a:p>
          <a:endParaRPr lang="en-US"/>
        </a:p>
      </dgm:t>
    </dgm:pt>
    <dgm:pt modelId="{D3F50DA9-718B-4F01-B51E-84E3604D7E8E}">
      <dgm:prSet phldrT="[Text]" custT="1"/>
      <dgm:spPr/>
      <dgm:t>
        <a:bodyPr/>
        <a:lstStyle/>
        <a:p>
          <a:r>
            <a:rPr lang="en-US" sz="1400" b="1" dirty="0"/>
            <a:t>Other Regulatory Issues     </a:t>
          </a:r>
          <a:r>
            <a:rPr lang="en-US" sz="1200" dirty="0"/>
            <a:t>(like use restrictions)</a:t>
          </a:r>
        </a:p>
      </dgm:t>
    </dgm:pt>
    <dgm:pt modelId="{29D0CDC1-9D54-4856-BFFE-8F66903FECAD}" type="parTrans" cxnId="{F5AB6C54-9F17-4355-AB4E-2863590EAC88}">
      <dgm:prSet/>
      <dgm:spPr/>
      <dgm:t>
        <a:bodyPr/>
        <a:lstStyle/>
        <a:p>
          <a:endParaRPr lang="en-US"/>
        </a:p>
      </dgm:t>
    </dgm:pt>
    <dgm:pt modelId="{FB5C2960-0140-4BB1-BD4E-E5DB62FFEDD9}" type="sibTrans" cxnId="{F5AB6C54-9F17-4355-AB4E-2863590EAC88}">
      <dgm:prSet/>
      <dgm:spPr/>
      <dgm:t>
        <a:bodyPr/>
        <a:lstStyle/>
        <a:p>
          <a:endParaRPr lang="en-US"/>
        </a:p>
      </dgm:t>
    </dgm:pt>
    <dgm:pt modelId="{337FA00A-07E1-4902-A398-6532FBA476F6}">
      <dgm:prSet phldrT="[Text]" custT="1"/>
      <dgm:spPr/>
      <dgm:t>
        <a:bodyPr/>
        <a:lstStyle/>
        <a:p>
          <a:r>
            <a:rPr lang="en-US" sz="1800" b="1" dirty="0"/>
            <a:t>Obtain Licenses</a:t>
          </a:r>
        </a:p>
      </dgm:t>
    </dgm:pt>
    <dgm:pt modelId="{108668EE-04A9-42DB-BD83-6C1A69253A1F}" type="parTrans" cxnId="{294C08C6-6250-4048-AE68-CCF4C923B88F}">
      <dgm:prSet/>
      <dgm:spPr/>
      <dgm:t>
        <a:bodyPr/>
        <a:lstStyle/>
        <a:p>
          <a:endParaRPr lang="en-US"/>
        </a:p>
      </dgm:t>
    </dgm:pt>
    <dgm:pt modelId="{07AB890B-6DB4-429B-9AF2-F4B112749381}" type="sibTrans" cxnId="{294C08C6-6250-4048-AE68-CCF4C923B88F}">
      <dgm:prSet/>
      <dgm:spPr/>
      <dgm:t>
        <a:bodyPr/>
        <a:lstStyle/>
        <a:p>
          <a:endParaRPr lang="en-US"/>
        </a:p>
      </dgm:t>
    </dgm:pt>
    <dgm:pt modelId="{69FD12AC-0057-4FFF-B6CF-D6554FA83944}">
      <dgm:prSet phldrT="[Text]" custT="1"/>
      <dgm:spPr/>
      <dgm:t>
        <a:bodyPr/>
        <a:lstStyle/>
        <a:p>
          <a:r>
            <a:rPr lang="en-US" sz="3200" dirty="0"/>
            <a:t>EEI</a:t>
          </a:r>
        </a:p>
      </dgm:t>
    </dgm:pt>
    <dgm:pt modelId="{985CCC69-A7A2-4649-B14D-D2929EFE9DE8}" type="parTrans" cxnId="{F7A28191-5483-479D-BC9E-9614B15A55BD}">
      <dgm:prSet/>
      <dgm:spPr/>
      <dgm:t>
        <a:bodyPr/>
        <a:lstStyle/>
        <a:p>
          <a:endParaRPr lang="en-US"/>
        </a:p>
      </dgm:t>
    </dgm:pt>
    <dgm:pt modelId="{381C82E0-A403-4112-8075-0AC94D162A93}" type="sibTrans" cxnId="{F7A28191-5483-479D-BC9E-9614B15A55BD}">
      <dgm:prSet/>
      <dgm:spPr/>
      <dgm:t>
        <a:bodyPr/>
        <a:lstStyle/>
        <a:p>
          <a:endParaRPr lang="en-US"/>
        </a:p>
      </dgm:t>
    </dgm:pt>
    <dgm:pt modelId="{048598D0-4C70-44FF-B15E-98FBBE72CB5A}">
      <dgm:prSet phldrT="[Text]" custT="1"/>
      <dgm:spPr/>
      <dgm:t>
        <a:bodyPr/>
        <a:lstStyle/>
        <a:p>
          <a:r>
            <a:rPr lang="en-US" sz="2000" dirty="0"/>
            <a:t>Export!</a:t>
          </a:r>
        </a:p>
      </dgm:t>
    </dgm:pt>
    <dgm:pt modelId="{90CBDBF3-E515-4835-BA1F-747459B0CEBF}" type="parTrans" cxnId="{BD3E889A-9E93-47AC-833B-B0C897DFF301}">
      <dgm:prSet/>
      <dgm:spPr/>
      <dgm:t>
        <a:bodyPr/>
        <a:lstStyle/>
        <a:p>
          <a:endParaRPr lang="en-US"/>
        </a:p>
      </dgm:t>
    </dgm:pt>
    <dgm:pt modelId="{AF8AC43D-7C4F-453E-A138-A0460145F395}" type="sibTrans" cxnId="{BD3E889A-9E93-47AC-833B-B0C897DFF301}">
      <dgm:prSet/>
      <dgm:spPr/>
      <dgm:t>
        <a:bodyPr/>
        <a:lstStyle/>
        <a:p>
          <a:endParaRPr lang="en-US"/>
        </a:p>
      </dgm:t>
    </dgm:pt>
    <dgm:pt modelId="{0B4CCEAD-B382-4AAF-B640-9F93B6A85D4B}" type="pres">
      <dgm:prSet presAssocID="{DA626C8B-1A4D-4F29-A292-06577B3D9582}" presName="diagram" presStyleCnt="0">
        <dgm:presLayoutVars>
          <dgm:dir/>
          <dgm:resizeHandles/>
        </dgm:presLayoutVars>
      </dgm:prSet>
      <dgm:spPr/>
    </dgm:pt>
    <dgm:pt modelId="{10A1506B-B08B-4E68-BF2D-263D09B9566D}" type="pres">
      <dgm:prSet presAssocID="{5607231F-4871-4AED-BBC5-2A1AC1339ACD}" presName="firstNode" presStyleLbl="node1" presStyleIdx="0" presStyleCnt="8" custScaleX="129693" custScaleY="113731">
        <dgm:presLayoutVars>
          <dgm:bulletEnabled val="1"/>
        </dgm:presLayoutVars>
      </dgm:prSet>
      <dgm:spPr/>
    </dgm:pt>
    <dgm:pt modelId="{781B8B43-3381-46F8-A8BF-A87B9F050B69}" type="pres">
      <dgm:prSet presAssocID="{7717F1EE-3DF4-4A34-9141-AFB3AACFCECD}" presName="sibTrans" presStyleLbl="sibTrans2D1" presStyleIdx="0" presStyleCnt="7"/>
      <dgm:spPr/>
    </dgm:pt>
    <dgm:pt modelId="{BE6BCC6D-E06E-4EA6-A88B-C621DC18EFB3}" type="pres">
      <dgm:prSet presAssocID="{320DF3AF-E6AD-4F6B-A486-AFADF115DD4E}" presName="middleNode" presStyleCnt="0"/>
      <dgm:spPr/>
    </dgm:pt>
    <dgm:pt modelId="{429A9EFB-C5EF-4650-8BD3-A83A451FEE87}" type="pres">
      <dgm:prSet presAssocID="{320DF3AF-E6AD-4F6B-A486-AFADF115DD4E}" presName="padding" presStyleLbl="node1" presStyleIdx="0" presStyleCnt="8"/>
      <dgm:spPr/>
    </dgm:pt>
    <dgm:pt modelId="{DD46DC61-C3AB-478A-9BD3-9EF044507F7A}" type="pres">
      <dgm:prSet presAssocID="{320DF3AF-E6AD-4F6B-A486-AFADF115DD4E}" presName="shape" presStyleLbl="node1" presStyleIdx="1" presStyleCnt="8" custScaleX="194443" custScaleY="170511">
        <dgm:presLayoutVars>
          <dgm:bulletEnabled val="1"/>
        </dgm:presLayoutVars>
      </dgm:prSet>
      <dgm:spPr/>
    </dgm:pt>
    <dgm:pt modelId="{959B37AC-11C0-4BC2-8ACB-0208E92452FA}" type="pres">
      <dgm:prSet presAssocID="{D845448B-672E-47D2-A91E-51AC21D2D7AB}" presName="sibTrans" presStyleLbl="sibTrans2D1" presStyleIdx="1" presStyleCnt="7"/>
      <dgm:spPr/>
    </dgm:pt>
    <dgm:pt modelId="{3A956B3A-CD9B-4504-916E-1B39F1194C1F}" type="pres">
      <dgm:prSet presAssocID="{B62FFC52-9C33-46C3-B4F8-9831DC5DBA88}" presName="middleNode" presStyleCnt="0"/>
      <dgm:spPr/>
    </dgm:pt>
    <dgm:pt modelId="{D8D867AB-7ADE-413B-92ED-3419E2D25047}" type="pres">
      <dgm:prSet presAssocID="{B62FFC52-9C33-46C3-B4F8-9831DC5DBA88}" presName="padding" presStyleLbl="node1" presStyleIdx="1" presStyleCnt="8"/>
      <dgm:spPr/>
    </dgm:pt>
    <dgm:pt modelId="{0E879146-6742-4B2B-93BC-7C5B2332FC6A}" type="pres">
      <dgm:prSet presAssocID="{B62FFC52-9C33-46C3-B4F8-9831DC5DBA88}" presName="shape" presStyleLbl="node1" presStyleIdx="2" presStyleCnt="8" custScaleX="194443" custScaleY="170511">
        <dgm:presLayoutVars>
          <dgm:bulletEnabled val="1"/>
        </dgm:presLayoutVars>
      </dgm:prSet>
      <dgm:spPr/>
    </dgm:pt>
    <dgm:pt modelId="{F5D06D33-2AE7-4A51-B8F6-C57B1D81B08F}" type="pres">
      <dgm:prSet presAssocID="{D30304E6-263A-484B-8E20-E713ED4379B2}" presName="sibTrans" presStyleLbl="sibTrans2D1" presStyleIdx="2" presStyleCnt="7"/>
      <dgm:spPr/>
    </dgm:pt>
    <dgm:pt modelId="{955ECB32-89BA-4680-8EDF-13E79659E781}" type="pres">
      <dgm:prSet presAssocID="{F1642EEB-7D6D-44AD-BBAA-C0B9B6F54FFE}" presName="middleNode" presStyleCnt="0"/>
      <dgm:spPr/>
    </dgm:pt>
    <dgm:pt modelId="{374C6316-8915-48E2-8DAE-4AB932CDA988}" type="pres">
      <dgm:prSet presAssocID="{F1642EEB-7D6D-44AD-BBAA-C0B9B6F54FFE}" presName="padding" presStyleLbl="node1" presStyleIdx="2" presStyleCnt="8"/>
      <dgm:spPr/>
    </dgm:pt>
    <dgm:pt modelId="{BA7F3299-01A3-420F-A504-E0F723F70B48}" type="pres">
      <dgm:prSet presAssocID="{F1642EEB-7D6D-44AD-BBAA-C0B9B6F54FFE}" presName="shape" presStyleLbl="node1" presStyleIdx="3" presStyleCnt="8" custScaleX="194443" custScaleY="170511">
        <dgm:presLayoutVars>
          <dgm:bulletEnabled val="1"/>
        </dgm:presLayoutVars>
      </dgm:prSet>
      <dgm:spPr/>
    </dgm:pt>
    <dgm:pt modelId="{2A4C717A-8CA3-4C1B-89FC-43B1B1872013}" type="pres">
      <dgm:prSet presAssocID="{1CFB1525-BE60-453D-BAFB-1DE8FE94A79E}" presName="sibTrans" presStyleLbl="sibTrans2D1" presStyleIdx="3" presStyleCnt="7"/>
      <dgm:spPr/>
    </dgm:pt>
    <dgm:pt modelId="{FE45591B-58A1-447B-BE2F-1DBEE1037411}" type="pres">
      <dgm:prSet presAssocID="{D3F50DA9-718B-4F01-B51E-84E3604D7E8E}" presName="middleNode" presStyleCnt="0"/>
      <dgm:spPr/>
    </dgm:pt>
    <dgm:pt modelId="{BB4C4884-B373-4C57-96C2-32476CDA70CE}" type="pres">
      <dgm:prSet presAssocID="{D3F50DA9-718B-4F01-B51E-84E3604D7E8E}" presName="padding" presStyleLbl="node1" presStyleIdx="3" presStyleCnt="8"/>
      <dgm:spPr/>
    </dgm:pt>
    <dgm:pt modelId="{7B5875BA-A3E2-4589-A86C-76E982891614}" type="pres">
      <dgm:prSet presAssocID="{D3F50DA9-718B-4F01-B51E-84E3604D7E8E}" presName="shape" presStyleLbl="node1" presStyleIdx="4" presStyleCnt="8" custScaleX="194443" custScaleY="170511">
        <dgm:presLayoutVars>
          <dgm:bulletEnabled val="1"/>
        </dgm:presLayoutVars>
      </dgm:prSet>
      <dgm:spPr/>
    </dgm:pt>
    <dgm:pt modelId="{09C9C7C8-EF96-467D-9166-789EAC098AE0}" type="pres">
      <dgm:prSet presAssocID="{FB5C2960-0140-4BB1-BD4E-E5DB62FFEDD9}" presName="sibTrans" presStyleLbl="sibTrans2D1" presStyleIdx="4" presStyleCnt="7"/>
      <dgm:spPr/>
    </dgm:pt>
    <dgm:pt modelId="{C5D254C9-AC53-410A-AD03-93A3A590D9C2}" type="pres">
      <dgm:prSet presAssocID="{337FA00A-07E1-4902-A398-6532FBA476F6}" presName="middleNode" presStyleCnt="0"/>
      <dgm:spPr/>
    </dgm:pt>
    <dgm:pt modelId="{E841234B-E227-4440-83F8-E630AB1E8553}" type="pres">
      <dgm:prSet presAssocID="{337FA00A-07E1-4902-A398-6532FBA476F6}" presName="padding" presStyleLbl="node1" presStyleIdx="4" presStyleCnt="8"/>
      <dgm:spPr/>
    </dgm:pt>
    <dgm:pt modelId="{40A8C227-D75D-4476-B0E7-B4397BB5B750}" type="pres">
      <dgm:prSet presAssocID="{337FA00A-07E1-4902-A398-6532FBA476F6}" presName="shape" presStyleLbl="node1" presStyleIdx="5" presStyleCnt="8" custScaleX="194443" custScaleY="170511">
        <dgm:presLayoutVars>
          <dgm:bulletEnabled val="1"/>
        </dgm:presLayoutVars>
      </dgm:prSet>
      <dgm:spPr/>
    </dgm:pt>
    <dgm:pt modelId="{D8ADD9AB-771C-4124-9A43-4D62EC751D07}" type="pres">
      <dgm:prSet presAssocID="{07AB890B-6DB4-429B-9AF2-F4B112749381}" presName="sibTrans" presStyleLbl="sibTrans2D1" presStyleIdx="5" presStyleCnt="7"/>
      <dgm:spPr/>
    </dgm:pt>
    <dgm:pt modelId="{5FF7EEDD-F39C-436B-9474-0FA6818AD7DD}" type="pres">
      <dgm:prSet presAssocID="{69FD12AC-0057-4FFF-B6CF-D6554FA83944}" presName="middleNode" presStyleCnt="0"/>
      <dgm:spPr/>
    </dgm:pt>
    <dgm:pt modelId="{90AFE8FF-5425-47EC-A3D5-38C17B3B47E3}" type="pres">
      <dgm:prSet presAssocID="{69FD12AC-0057-4FFF-B6CF-D6554FA83944}" presName="padding" presStyleLbl="node1" presStyleIdx="5" presStyleCnt="8"/>
      <dgm:spPr/>
    </dgm:pt>
    <dgm:pt modelId="{9762F679-62C1-4EBC-901D-7E2BC22E6201}" type="pres">
      <dgm:prSet presAssocID="{69FD12AC-0057-4FFF-B6CF-D6554FA83944}" presName="shape" presStyleLbl="node1" presStyleIdx="6" presStyleCnt="8" custScaleX="194443" custScaleY="170511">
        <dgm:presLayoutVars>
          <dgm:bulletEnabled val="1"/>
        </dgm:presLayoutVars>
      </dgm:prSet>
      <dgm:spPr/>
    </dgm:pt>
    <dgm:pt modelId="{490DBBFE-060E-4E18-8344-E4E15B7664C2}" type="pres">
      <dgm:prSet presAssocID="{381C82E0-A403-4112-8075-0AC94D162A93}" presName="sibTrans" presStyleLbl="sibTrans2D1" presStyleIdx="6" presStyleCnt="7"/>
      <dgm:spPr/>
    </dgm:pt>
    <dgm:pt modelId="{98F33784-2509-4C73-A8E0-8EBC61530C42}" type="pres">
      <dgm:prSet presAssocID="{048598D0-4C70-44FF-B15E-98FBBE72CB5A}" presName="lastNode" presStyleLbl="node1" presStyleIdx="7" presStyleCnt="8" custScaleX="129693" custScaleY="113731">
        <dgm:presLayoutVars>
          <dgm:bulletEnabled val="1"/>
        </dgm:presLayoutVars>
      </dgm:prSet>
      <dgm:spPr/>
    </dgm:pt>
  </dgm:ptLst>
  <dgm:cxnLst>
    <dgm:cxn modelId="{6A582800-9217-4FB6-919A-11354686AD6A}" srcId="{DA626C8B-1A4D-4F29-A292-06577B3D9582}" destId="{F1642EEB-7D6D-44AD-BBAA-C0B9B6F54FFE}" srcOrd="3" destOrd="0" parTransId="{976B6C56-47D9-448C-BED5-0BFF9A584C96}" sibTransId="{1CFB1525-BE60-453D-BAFB-1DE8FE94A79E}"/>
    <dgm:cxn modelId="{EF5FB208-368B-4C32-8F7F-BE2141D5F28B}" type="presOf" srcId="{D845448B-672E-47D2-A91E-51AC21D2D7AB}" destId="{959B37AC-11C0-4BC2-8ACB-0208E92452FA}" srcOrd="0" destOrd="0" presId="urn:microsoft.com/office/officeart/2005/8/layout/bProcess2"/>
    <dgm:cxn modelId="{55560909-4546-4A5A-8B41-1A6DB712BE3C}" srcId="{DA626C8B-1A4D-4F29-A292-06577B3D9582}" destId="{320DF3AF-E6AD-4F6B-A486-AFADF115DD4E}" srcOrd="1" destOrd="0" parTransId="{A0F92052-EE0A-4798-8ED0-3367E0947A44}" sibTransId="{D845448B-672E-47D2-A91E-51AC21D2D7AB}"/>
    <dgm:cxn modelId="{8ADAAC1E-7D78-495B-BCDD-3AD2B384A95C}" type="presOf" srcId="{337FA00A-07E1-4902-A398-6532FBA476F6}" destId="{40A8C227-D75D-4476-B0E7-B4397BB5B750}" srcOrd="0" destOrd="0" presId="urn:microsoft.com/office/officeart/2005/8/layout/bProcess2"/>
    <dgm:cxn modelId="{EECFDE2E-D729-4976-BC36-E5B154122ABE}" srcId="{DA626C8B-1A4D-4F29-A292-06577B3D9582}" destId="{B62FFC52-9C33-46C3-B4F8-9831DC5DBA88}" srcOrd="2" destOrd="0" parTransId="{1CE5D30B-08CE-4B54-8789-21740EE14C0F}" sibTransId="{D30304E6-263A-484B-8E20-E713ED4379B2}"/>
    <dgm:cxn modelId="{1CBFF73F-E470-4ADD-B0E8-7F302DCB70CF}" type="presOf" srcId="{DA626C8B-1A4D-4F29-A292-06577B3D9582}" destId="{0B4CCEAD-B382-4AAF-B640-9F93B6A85D4B}" srcOrd="0" destOrd="0" presId="urn:microsoft.com/office/officeart/2005/8/layout/bProcess2"/>
    <dgm:cxn modelId="{40E3805B-CB2D-4048-839D-E2BC2A78A34F}" type="presOf" srcId="{F1642EEB-7D6D-44AD-BBAA-C0B9B6F54FFE}" destId="{BA7F3299-01A3-420F-A504-E0F723F70B48}" srcOrd="0" destOrd="0" presId="urn:microsoft.com/office/officeart/2005/8/layout/bProcess2"/>
    <dgm:cxn modelId="{EF16B36B-23B8-4748-A180-5FAD17187262}" type="presOf" srcId="{07AB890B-6DB4-429B-9AF2-F4B112749381}" destId="{D8ADD9AB-771C-4124-9A43-4D62EC751D07}" srcOrd="0" destOrd="0" presId="urn:microsoft.com/office/officeart/2005/8/layout/bProcess2"/>
    <dgm:cxn modelId="{299DA86F-56C3-469C-83E4-0BA30BC36D5A}" type="presOf" srcId="{7717F1EE-3DF4-4A34-9141-AFB3AACFCECD}" destId="{781B8B43-3381-46F8-A8BF-A87B9F050B69}" srcOrd="0" destOrd="0" presId="urn:microsoft.com/office/officeart/2005/8/layout/bProcess2"/>
    <dgm:cxn modelId="{152A0350-BB25-438C-AB68-A2C15ABF6B30}" type="presOf" srcId="{048598D0-4C70-44FF-B15E-98FBBE72CB5A}" destId="{98F33784-2509-4C73-A8E0-8EBC61530C42}" srcOrd="0" destOrd="0" presId="urn:microsoft.com/office/officeart/2005/8/layout/bProcess2"/>
    <dgm:cxn modelId="{F5AB6C54-9F17-4355-AB4E-2863590EAC88}" srcId="{DA626C8B-1A4D-4F29-A292-06577B3D9582}" destId="{D3F50DA9-718B-4F01-B51E-84E3604D7E8E}" srcOrd="4" destOrd="0" parTransId="{29D0CDC1-9D54-4856-BFFE-8F66903FECAD}" sibTransId="{FB5C2960-0140-4BB1-BD4E-E5DB62FFEDD9}"/>
    <dgm:cxn modelId="{1CB49586-E872-4C71-B02F-9EEF2B2FAFEE}" type="presOf" srcId="{D30304E6-263A-484B-8E20-E713ED4379B2}" destId="{F5D06D33-2AE7-4A51-B8F6-C57B1D81B08F}" srcOrd="0" destOrd="0" presId="urn:microsoft.com/office/officeart/2005/8/layout/bProcess2"/>
    <dgm:cxn modelId="{F7A28191-5483-479D-BC9E-9614B15A55BD}" srcId="{DA626C8B-1A4D-4F29-A292-06577B3D9582}" destId="{69FD12AC-0057-4FFF-B6CF-D6554FA83944}" srcOrd="6" destOrd="0" parTransId="{985CCC69-A7A2-4649-B14D-D2929EFE9DE8}" sibTransId="{381C82E0-A403-4112-8075-0AC94D162A93}"/>
    <dgm:cxn modelId="{D3899C97-840E-4F2B-A63B-ADFBFF16F4E6}" type="presOf" srcId="{D3F50DA9-718B-4F01-B51E-84E3604D7E8E}" destId="{7B5875BA-A3E2-4589-A86C-76E982891614}" srcOrd="0" destOrd="0" presId="urn:microsoft.com/office/officeart/2005/8/layout/bProcess2"/>
    <dgm:cxn modelId="{BD3E889A-9E93-47AC-833B-B0C897DFF301}" srcId="{DA626C8B-1A4D-4F29-A292-06577B3D9582}" destId="{048598D0-4C70-44FF-B15E-98FBBE72CB5A}" srcOrd="7" destOrd="0" parTransId="{90CBDBF3-E515-4835-BA1F-747459B0CEBF}" sibTransId="{AF8AC43D-7C4F-453E-A138-A0460145F395}"/>
    <dgm:cxn modelId="{8313DBA5-2E66-43D6-897F-84E9D20E9D57}" srcId="{DA626C8B-1A4D-4F29-A292-06577B3D9582}" destId="{5607231F-4871-4AED-BBC5-2A1AC1339ACD}" srcOrd="0" destOrd="0" parTransId="{73CFC897-42A9-4414-B480-D84409C181FD}" sibTransId="{7717F1EE-3DF4-4A34-9141-AFB3AACFCECD}"/>
    <dgm:cxn modelId="{26F542B7-516A-4475-AA1D-1C0DF3B63D7F}" type="presOf" srcId="{5607231F-4871-4AED-BBC5-2A1AC1339ACD}" destId="{10A1506B-B08B-4E68-BF2D-263D09B9566D}" srcOrd="0" destOrd="0" presId="urn:microsoft.com/office/officeart/2005/8/layout/bProcess2"/>
    <dgm:cxn modelId="{294C08C6-6250-4048-AE68-CCF4C923B88F}" srcId="{DA626C8B-1A4D-4F29-A292-06577B3D9582}" destId="{337FA00A-07E1-4902-A398-6532FBA476F6}" srcOrd="5" destOrd="0" parTransId="{108668EE-04A9-42DB-BD83-6C1A69253A1F}" sibTransId="{07AB890B-6DB4-429B-9AF2-F4B112749381}"/>
    <dgm:cxn modelId="{7EFD6DD0-F6C9-49C7-BC98-DF9D08347499}" type="presOf" srcId="{381C82E0-A403-4112-8075-0AC94D162A93}" destId="{490DBBFE-060E-4E18-8344-E4E15B7664C2}" srcOrd="0" destOrd="0" presId="urn:microsoft.com/office/officeart/2005/8/layout/bProcess2"/>
    <dgm:cxn modelId="{57CFD9D1-858B-4D95-9FB9-84443240EB70}" type="presOf" srcId="{B62FFC52-9C33-46C3-B4F8-9831DC5DBA88}" destId="{0E879146-6742-4B2B-93BC-7C5B2332FC6A}" srcOrd="0" destOrd="0" presId="urn:microsoft.com/office/officeart/2005/8/layout/bProcess2"/>
    <dgm:cxn modelId="{A7C88FDB-462E-4C69-A6D5-CF85B83419ED}" type="presOf" srcId="{320DF3AF-E6AD-4F6B-A486-AFADF115DD4E}" destId="{DD46DC61-C3AB-478A-9BD3-9EF044507F7A}" srcOrd="0" destOrd="0" presId="urn:microsoft.com/office/officeart/2005/8/layout/bProcess2"/>
    <dgm:cxn modelId="{60D5BDE3-D8F4-473A-A6E2-6506320F2CCB}" type="presOf" srcId="{1CFB1525-BE60-453D-BAFB-1DE8FE94A79E}" destId="{2A4C717A-8CA3-4C1B-89FC-43B1B1872013}" srcOrd="0" destOrd="0" presId="urn:microsoft.com/office/officeart/2005/8/layout/bProcess2"/>
    <dgm:cxn modelId="{34C5F1F9-E9B2-4777-84E4-39A66D916EA1}" type="presOf" srcId="{FB5C2960-0140-4BB1-BD4E-E5DB62FFEDD9}" destId="{09C9C7C8-EF96-467D-9166-789EAC098AE0}" srcOrd="0" destOrd="0" presId="urn:microsoft.com/office/officeart/2005/8/layout/bProcess2"/>
    <dgm:cxn modelId="{69D9E4FD-153A-4787-9F01-94C879765D9E}" type="presOf" srcId="{69FD12AC-0057-4FFF-B6CF-D6554FA83944}" destId="{9762F679-62C1-4EBC-901D-7E2BC22E6201}" srcOrd="0" destOrd="0" presId="urn:microsoft.com/office/officeart/2005/8/layout/bProcess2"/>
    <dgm:cxn modelId="{DF5E96AF-7A4D-4733-94DF-AF8991AC880A}" type="presParOf" srcId="{0B4CCEAD-B382-4AAF-B640-9F93B6A85D4B}" destId="{10A1506B-B08B-4E68-BF2D-263D09B9566D}" srcOrd="0" destOrd="0" presId="urn:microsoft.com/office/officeart/2005/8/layout/bProcess2"/>
    <dgm:cxn modelId="{7C068D51-C1DF-4C6E-B522-5C06F0B7CC3D}" type="presParOf" srcId="{0B4CCEAD-B382-4AAF-B640-9F93B6A85D4B}" destId="{781B8B43-3381-46F8-A8BF-A87B9F050B69}" srcOrd="1" destOrd="0" presId="urn:microsoft.com/office/officeart/2005/8/layout/bProcess2"/>
    <dgm:cxn modelId="{64B2C00E-B29D-435C-8BBC-2AC1CF00E312}" type="presParOf" srcId="{0B4CCEAD-B382-4AAF-B640-9F93B6A85D4B}" destId="{BE6BCC6D-E06E-4EA6-A88B-C621DC18EFB3}" srcOrd="2" destOrd="0" presId="urn:microsoft.com/office/officeart/2005/8/layout/bProcess2"/>
    <dgm:cxn modelId="{4213BE15-4134-45A0-A51D-07BC43770A34}" type="presParOf" srcId="{BE6BCC6D-E06E-4EA6-A88B-C621DC18EFB3}" destId="{429A9EFB-C5EF-4650-8BD3-A83A451FEE87}" srcOrd="0" destOrd="0" presId="urn:microsoft.com/office/officeart/2005/8/layout/bProcess2"/>
    <dgm:cxn modelId="{A8F06042-E296-48EB-953B-C58B2D871E90}" type="presParOf" srcId="{BE6BCC6D-E06E-4EA6-A88B-C621DC18EFB3}" destId="{DD46DC61-C3AB-478A-9BD3-9EF044507F7A}" srcOrd="1" destOrd="0" presId="urn:microsoft.com/office/officeart/2005/8/layout/bProcess2"/>
    <dgm:cxn modelId="{25A80CFB-31C8-422E-8102-3129924D3486}" type="presParOf" srcId="{0B4CCEAD-B382-4AAF-B640-9F93B6A85D4B}" destId="{959B37AC-11C0-4BC2-8ACB-0208E92452FA}" srcOrd="3" destOrd="0" presId="urn:microsoft.com/office/officeart/2005/8/layout/bProcess2"/>
    <dgm:cxn modelId="{E21634C2-D0C9-402D-97D6-FCF197810E90}" type="presParOf" srcId="{0B4CCEAD-B382-4AAF-B640-9F93B6A85D4B}" destId="{3A956B3A-CD9B-4504-916E-1B39F1194C1F}" srcOrd="4" destOrd="0" presId="urn:microsoft.com/office/officeart/2005/8/layout/bProcess2"/>
    <dgm:cxn modelId="{2923F41B-B87A-49BD-9B59-0CF13E216055}" type="presParOf" srcId="{3A956B3A-CD9B-4504-916E-1B39F1194C1F}" destId="{D8D867AB-7ADE-413B-92ED-3419E2D25047}" srcOrd="0" destOrd="0" presId="urn:microsoft.com/office/officeart/2005/8/layout/bProcess2"/>
    <dgm:cxn modelId="{73B74808-A01F-4AD3-A939-54E24FBBE8A3}" type="presParOf" srcId="{3A956B3A-CD9B-4504-916E-1B39F1194C1F}" destId="{0E879146-6742-4B2B-93BC-7C5B2332FC6A}" srcOrd="1" destOrd="0" presId="urn:microsoft.com/office/officeart/2005/8/layout/bProcess2"/>
    <dgm:cxn modelId="{DD3DB352-589F-47D1-936E-37D4B0418A3C}" type="presParOf" srcId="{0B4CCEAD-B382-4AAF-B640-9F93B6A85D4B}" destId="{F5D06D33-2AE7-4A51-B8F6-C57B1D81B08F}" srcOrd="5" destOrd="0" presId="urn:microsoft.com/office/officeart/2005/8/layout/bProcess2"/>
    <dgm:cxn modelId="{2DB34F9B-F450-44AE-AF07-353440B4CEB0}" type="presParOf" srcId="{0B4CCEAD-B382-4AAF-B640-9F93B6A85D4B}" destId="{955ECB32-89BA-4680-8EDF-13E79659E781}" srcOrd="6" destOrd="0" presId="urn:microsoft.com/office/officeart/2005/8/layout/bProcess2"/>
    <dgm:cxn modelId="{83044153-889D-4331-9589-1BA2133B334C}" type="presParOf" srcId="{955ECB32-89BA-4680-8EDF-13E79659E781}" destId="{374C6316-8915-48E2-8DAE-4AB932CDA988}" srcOrd="0" destOrd="0" presId="urn:microsoft.com/office/officeart/2005/8/layout/bProcess2"/>
    <dgm:cxn modelId="{A3C8C1E3-7E2F-4913-9663-668A2452B329}" type="presParOf" srcId="{955ECB32-89BA-4680-8EDF-13E79659E781}" destId="{BA7F3299-01A3-420F-A504-E0F723F70B48}" srcOrd="1" destOrd="0" presId="urn:microsoft.com/office/officeart/2005/8/layout/bProcess2"/>
    <dgm:cxn modelId="{5B94AC75-B0C7-4648-8C80-325B4220A279}" type="presParOf" srcId="{0B4CCEAD-B382-4AAF-B640-9F93B6A85D4B}" destId="{2A4C717A-8CA3-4C1B-89FC-43B1B1872013}" srcOrd="7" destOrd="0" presId="urn:microsoft.com/office/officeart/2005/8/layout/bProcess2"/>
    <dgm:cxn modelId="{5C9BF828-1C9D-485F-8398-F8001934E13C}" type="presParOf" srcId="{0B4CCEAD-B382-4AAF-B640-9F93B6A85D4B}" destId="{FE45591B-58A1-447B-BE2F-1DBEE1037411}" srcOrd="8" destOrd="0" presId="urn:microsoft.com/office/officeart/2005/8/layout/bProcess2"/>
    <dgm:cxn modelId="{7FE14BCE-32B9-4427-9911-71F00BF6339A}" type="presParOf" srcId="{FE45591B-58A1-447B-BE2F-1DBEE1037411}" destId="{BB4C4884-B373-4C57-96C2-32476CDA70CE}" srcOrd="0" destOrd="0" presId="urn:microsoft.com/office/officeart/2005/8/layout/bProcess2"/>
    <dgm:cxn modelId="{BD4EFCBE-2B49-4BEE-A041-F8109F2700C6}" type="presParOf" srcId="{FE45591B-58A1-447B-BE2F-1DBEE1037411}" destId="{7B5875BA-A3E2-4589-A86C-76E982891614}" srcOrd="1" destOrd="0" presId="urn:microsoft.com/office/officeart/2005/8/layout/bProcess2"/>
    <dgm:cxn modelId="{A166E14D-B9F7-4B65-A689-78417548396C}" type="presParOf" srcId="{0B4CCEAD-B382-4AAF-B640-9F93B6A85D4B}" destId="{09C9C7C8-EF96-467D-9166-789EAC098AE0}" srcOrd="9" destOrd="0" presId="urn:microsoft.com/office/officeart/2005/8/layout/bProcess2"/>
    <dgm:cxn modelId="{A3519D8B-D191-4FC2-BEBB-0288DCB3E00E}" type="presParOf" srcId="{0B4CCEAD-B382-4AAF-B640-9F93B6A85D4B}" destId="{C5D254C9-AC53-410A-AD03-93A3A590D9C2}" srcOrd="10" destOrd="0" presId="urn:microsoft.com/office/officeart/2005/8/layout/bProcess2"/>
    <dgm:cxn modelId="{110D0430-A359-46AC-8699-2F5ECEDB23B0}" type="presParOf" srcId="{C5D254C9-AC53-410A-AD03-93A3A590D9C2}" destId="{E841234B-E227-4440-83F8-E630AB1E8553}" srcOrd="0" destOrd="0" presId="urn:microsoft.com/office/officeart/2005/8/layout/bProcess2"/>
    <dgm:cxn modelId="{92590DAF-137D-4728-A2DD-2205F17C05B8}" type="presParOf" srcId="{C5D254C9-AC53-410A-AD03-93A3A590D9C2}" destId="{40A8C227-D75D-4476-B0E7-B4397BB5B750}" srcOrd="1" destOrd="0" presId="urn:microsoft.com/office/officeart/2005/8/layout/bProcess2"/>
    <dgm:cxn modelId="{DDFF3C69-338B-43E8-9F36-4F1A8061DD9B}" type="presParOf" srcId="{0B4CCEAD-B382-4AAF-B640-9F93B6A85D4B}" destId="{D8ADD9AB-771C-4124-9A43-4D62EC751D07}" srcOrd="11" destOrd="0" presId="urn:microsoft.com/office/officeart/2005/8/layout/bProcess2"/>
    <dgm:cxn modelId="{2F758770-C25D-4EA5-A09F-13925BD85186}" type="presParOf" srcId="{0B4CCEAD-B382-4AAF-B640-9F93B6A85D4B}" destId="{5FF7EEDD-F39C-436B-9474-0FA6818AD7DD}" srcOrd="12" destOrd="0" presId="urn:microsoft.com/office/officeart/2005/8/layout/bProcess2"/>
    <dgm:cxn modelId="{0917D991-07A3-4EAA-8379-50560B7EA172}" type="presParOf" srcId="{5FF7EEDD-F39C-436B-9474-0FA6818AD7DD}" destId="{90AFE8FF-5425-47EC-A3D5-38C17B3B47E3}" srcOrd="0" destOrd="0" presId="urn:microsoft.com/office/officeart/2005/8/layout/bProcess2"/>
    <dgm:cxn modelId="{34E309AD-9A57-4EB6-80DA-A2D9DD7A6979}" type="presParOf" srcId="{5FF7EEDD-F39C-436B-9474-0FA6818AD7DD}" destId="{9762F679-62C1-4EBC-901D-7E2BC22E6201}" srcOrd="1" destOrd="0" presId="urn:microsoft.com/office/officeart/2005/8/layout/bProcess2"/>
    <dgm:cxn modelId="{0986F591-31E6-4D17-8B1B-CEE155566D0B}" type="presParOf" srcId="{0B4CCEAD-B382-4AAF-B640-9F93B6A85D4B}" destId="{490DBBFE-060E-4E18-8344-E4E15B7664C2}" srcOrd="13" destOrd="0" presId="urn:microsoft.com/office/officeart/2005/8/layout/bProcess2"/>
    <dgm:cxn modelId="{A6BB789C-48AE-4641-B748-FA0CD642E7F6}" type="presParOf" srcId="{0B4CCEAD-B382-4AAF-B640-9F93B6A85D4B}" destId="{98F33784-2509-4C73-A8E0-8EBC61530C42}" srcOrd="14"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A626C8B-1A4D-4F29-A292-06577B3D9582}" type="doc">
      <dgm:prSet loTypeId="urn:microsoft.com/office/officeart/2005/8/layout/bProcess2" loCatId="process" qsTypeId="urn:microsoft.com/office/officeart/2005/8/quickstyle/3d3#12" qsCatId="3D" csTypeId="urn:microsoft.com/office/officeart/2005/8/colors/accent1_2#20" csCatId="accent1" phldr="1"/>
      <dgm:spPr/>
      <dgm:t>
        <a:bodyPr/>
        <a:lstStyle/>
        <a:p>
          <a:endParaRPr lang="en-US"/>
        </a:p>
      </dgm:t>
    </dgm:pt>
    <dgm:pt modelId="{5607231F-4871-4AED-BBC5-2A1AC1339ACD}">
      <dgm:prSet phldrT="[Text]"/>
      <dgm:spPr/>
      <dgm:t>
        <a:bodyPr/>
        <a:lstStyle/>
        <a:p>
          <a:r>
            <a:rPr lang="en-US" b="1" dirty="0">
              <a:solidFill>
                <a:srgbClr val="00B050"/>
              </a:solidFill>
            </a:rPr>
            <a:t>Treasury Restrictions</a:t>
          </a:r>
        </a:p>
      </dgm:t>
    </dgm:pt>
    <dgm:pt modelId="{73CFC897-42A9-4414-B480-D84409C181FD}" type="parTrans" cxnId="{8313DBA5-2E66-43D6-897F-84E9D20E9D57}">
      <dgm:prSet/>
      <dgm:spPr/>
      <dgm:t>
        <a:bodyPr/>
        <a:lstStyle/>
        <a:p>
          <a:endParaRPr lang="en-US"/>
        </a:p>
      </dgm:t>
    </dgm:pt>
    <dgm:pt modelId="{7717F1EE-3DF4-4A34-9141-AFB3AACFCECD}" type="sibTrans" cxnId="{8313DBA5-2E66-43D6-897F-84E9D20E9D57}">
      <dgm:prSet/>
      <dgm:spPr/>
      <dgm:t>
        <a:bodyPr/>
        <a:lstStyle/>
        <a:p>
          <a:endParaRPr lang="en-US"/>
        </a:p>
      </dgm:t>
    </dgm:pt>
    <dgm:pt modelId="{320DF3AF-E6AD-4F6B-A486-AFADF115DD4E}">
      <dgm:prSet phldrT="[Text]" custT="1"/>
      <dgm:spPr/>
      <dgm:t>
        <a:bodyPr/>
        <a:lstStyle/>
        <a:p>
          <a:r>
            <a:rPr lang="en-US" sz="2400" dirty="0">
              <a:solidFill>
                <a:srgbClr val="00B050"/>
              </a:solidFill>
            </a:rPr>
            <a:t>BIS v. DDTC</a:t>
          </a:r>
        </a:p>
      </dgm:t>
    </dgm:pt>
    <dgm:pt modelId="{A0F92052-EE0A-4798-8ED0-3367E0947A44}" type="parTrans" cxnId="{55560909-4546-4A5A-8B41-1A6DB712BE3C}">
      <dgm:prSet/>
      <dgm:spPr/>
      <dgm:t>
        <a:bodyPr/>
        <a:lstStyle/>
        <a:p>
          <a:endParaRPr lang="en-US"/>
        </a:p>
      </dgm:t>
    </dgm:pt>
    <dgm:pt modelId="{D845448B-672E-47D2-A91E-51AC21D2D7AB}" type="sibTrans" cxnId="{55560909-4546-4A5A-8B41-1A6DB712BE3C}">
      <dgm:prSet/>
      <dgm:spPr/>
      <dgm:t>
        <a:bodyPr/>
        <a:lstStyle/>
        <a:p>
          <a:endParaRPr lang="en-US"/>
        </a:p>
      </dgm:t>
    </dgm:pt>
    <dgm:pt modelId="{B62FFC52-9C33-46C3-B4F8-9831DC5DBA88}">
      <dgm:prSet phldrT="[Text]" custT="1"/>
      <dgm:spPr/>
      <dgm:t>
        <a:bodyPr/>
        <a:lstStyle/>
        <a:p>
          <a:r>
            <a:rPr lang="en-US" sz="1200" b="1" dirty="0">
              <a:solidFill>
                <a:srgbClr val="00B050"/>
              </a:solidFill>
            </a:rPr>
            <a:t>Destination Restrictions</a:t>
          </a:r>
        </a:p>
      </dgm:t>
    </dgm:pt>
    <dgm:pt modelId="{1CE5D30B-08CE-4B54-8789-21740EE14C0F}" type="parTrans" cxnId="{EECFDE2E-D729-4976-BC36-E5B154122ABE}">
      <dgm:prSet/>
      <dgm:spPr/>
      <dgm:t>
        <a:bodyPr/>
        <a:lstStyle/>
        <a:p>
          <a:endParaRPr lang="en-US"/>
        </a:p>
      </dgm:t>
    </dgm:pt>
    <dgm:pt modelId="{D30304E6-263A-484B-8E20-E713ED4379B2}" type="sibTrans" cxnId="{EECFDE2E-D729-4976-BC36-E5B154122ABE}">
      <dgm:prSet/>
      <dgm:spPr/>
      <dgm:t>
        <a:bodyPr/>
        <a:lstStyle/>
        <a:p>
          <a:endParaRPr lang="en-US"/>
        </a:p>
      </dgm:t>
    </dgm:pt>
    <dgm:pt modelId="{F1642EEB-7D6D-44AD-BBAA-C0B9B6F54FFE}">
      <dgm:prSet phldrT="[Text]" custT="1"/>
      <dgm:spPr/>
      <dgm:t>
        <a:bodyPr/>
        <a:lstStyle/>
        <a:p>
          <a:r>
            <a:rPr lang="en-US" sz="1200" b="1" dirty="0">
              <a:solidFill>
                <a:srgbClr val="00B050"/>
              </a:solidFill>
            </a:rPr>
            <a:t>Party Restrictions</a:t>
          </a:r>
        </a:p>
      </dgm:t>
    </dgm:pt>
    <dgm:pt modelId="{976B6C56-47D9-448C-BED5-0BFF9A584C96}" type="parTrans" cxnId="{6A582800-9217-4FB6-919A-11354686AD6A}">
      <dgm:prSet/>
      <dgm:spPr/>
      <dgm:t>
        <a:bodyPr/>
        <a:lstStyle/>
        <a:p>
          <a:endParaRPr lang="en-US"/>
        </a:p>
      </dgm:t>
    </dgm:pt>
    <dgm:pt modelId="{1CFB1525-BE60-453D-BAFB-1DE8FE94A79E}" type="sibTrans" cxnId="{6A582800-9217-4FB6-919A-11354686AD6A}">
      <dgm:prSet/>
      <dgm:spPr/>
      <dgm:t>
        <a:bodyPr/>
        <a:lstStyle/>
        <a:p>
          <a:endParaRPr lang="en-US"/>
        </a:p>
      </dgm:t>
    </dgm:pt>
    <dgm:pt modelId="{D3F50DA9-718B-4F01-B51E-84E3604D7E8E}">
      <dgm:prSet phldrT="[Text]" custT="1"/>
      <dgm:spPr/>
      <dgm:t>
        <a:bodyPr/>
        <a:lstStyle/>
        <a:p>
          <a:r>
            <a:rPr lang="en-US" sz="1400" b="1" dirty="0">
              <a:solidFill>
                <a:srgbClr val="FFFF00"/>
              </a:solidFill>
            </a:rPr>
            <a:t>Other Regulatory Issues     </a:t>
          </a:r>
          <a:r>
            <a:rPr lang="en-US" sz="1200" dirty="0">
              <a:solidFill>
                <a:srgbClr val="FFFF00"/>
              </a:solidFill>
            </a:rPr>
            <a:t>(like use restrictions)</a:t>
          </a:r>
        </a:p>
      </dgm:t>
    </dgm:pt>
    <dgm:pt modelId="{29D0CDC1-9D54-4856-BFFE-8F66903FECAD}" type="parTrans" cxnId="{F5AB6C54-9F17-4355-AB4E-2863590EAC88}">
      <dgm:prSet/>
      <dgm:spPr/>
      <dgm:t>
        <a:bodyPr/>
        <a:lstStyle/>
        <a:p>
          <a:endParaRPr lang="en-US"/>
        </a:p>
      </dgm:t>
    </dgm:pt>
    <dgm:pt modelId="{FB5C2960-0140-4BB1-BD4E-E5DB62FFEDD9}" type="sibTrans" cxnId="{F5AB6C54-9F17-4355-AB4E-2863590EAC88}">
      <dgm:prSet/>
      <dgm:spPr/>
      <dgm:t>
        <a:bodyPr/>
        <a:lstStyle/>
        <a:p>
          <a:endParaRPr lang="en-US"/>
        </a:p>
      </dgm:t>
    </dgm:pt>
    <dgm:pt modelId="{337FA00A-07E1-4902-A398-6532FBA476F6}">
      <dgm:prSet phldrT="[Text]" custT="1"/>
      <dgm:spPr/>
      <dgm:t>
        <a:bodyPr/>
        <a:lstStyle/>
        <a:p>
          <a:r>
            <a:rPr lang="en-US" sz="1800" b="1" dirty="0"/>
            <a:t>Obtain Licenses</a:t>
          </a:r>
        </a:p>
      </dgm:t>
    </dgm:pt>
    <dgm:pt modelId="{108668EE-04A9-42DB-BD83-6C1A69253A1F}" type="parTrans" cxnId="{294C08C6-6250-4048-AE68-CCF4C923B88F}">
      <dgm:prSet/>
      <dgm:spPr/>
      <dgm:t>
        <a:bodyPr/>
        <a:lstStyle/>
        <a:p>
          <a:endParaRPr lang="en-US"/>
        </a:p>
      </dgm:t>
    </dgm:pt>
    <dgm:pt modelId="{07AB890B-6DB4-429B-9AF2-F4B112749381}" type="sibTrans" cxnId="{294C08C6-6250-4048-AE68-CCF4C923B88F}">
      <dgm:prSet/>
      <dgm:spPr/>
      <dgm:t>
        <a:bodyPr/>
        <a:lstStyle/>
        <a:p>
          <a:endParaRPr lang="en-US"/>
        </a:p>
      </dgm:t>
    </dgm:pt>
    <dgm:pt modelId="{69FD12AC-0057-4FFF-B6CF-D6554FA83944}">
      <dgm:prSet phldrT="[Text]" custT="1"/>
      <dgm:spPr/>
      <dgm:t>
        <a:bodyPr/>
        <a:lstStyle/>
        <a:p>
          <a:r>
            <a:rPr lang="en-US" sz="3200" dirty="0"/>
            <a:t>EEI</a:t>
          </a:r>
        </a:p>
      </dgm:t>
    </dgm:pt>
    <dgm:pt modelId="{985CCC69-A7A2-4649-B14D-D2929EFE9DE8}" type="parTrans" cxnId="{F7A28191-5483-479D-BC9E-9614B15A55BD}">
      <dgm:prSet/>
      <dgm:spPr/>
      <dgm:t>
        <a:bodyPr/>
        <a:lstStyle/>
        <a:p>
          <a:endParaRPr lang="en-US"/>
        </a:p>
      </dgm:t>
    </dgm:pt>
    <dgm:pt modelId="{381C82E0-A403-4112-8075-0AC94D162A93}" type="sibTrans" cxnId="{F7A28191-5483-479D-BC9E-9614B15A55BD}">
      <dgm:prSet/>
      <dgm:spPr/>
      <dgm:t>
        <a:bodyPr/>
        <a:lstStyle/>
        <a:p>
          <a:endParaRPr lang="en-US"/>
        </a:p>
      </dgm:t>
    </dgm:pt>
    <dgm:pt modelId="{048598D0-4C70-44FF-B15E-98FBBE72CB5A}">
      <dgm:prSet phldrT="[Text]" custT="1"/>
      <dgm:spPr/>
      <dgm:t>
        <a:bodyPr/>
        <a:lstStyle/>
        <a:p>
          <a:r>
            <a:rPr lang="en-US" sz="2000" dirty="0"/>
            <a:t>Export!</a:t>
          </a:r>
        </a:p>
      </dgm:t>
    </dgm:pt>
    <dgm:pt modelId="{90CBDBF3-E515-4835-BA1F-747459B0CEBF}" type="parTrans" cxnId="{BD3E889A-9E93-47AC-833B-B0C897DFF301}">
      <dgm:prSet/>
      <dgm:spPr/>
      <dgm:t>
        <a:bodyPr/>
        <a:lstStyle/>
        <a:p>
          <a:endParaRPr lang="en-US"/>
        </a:p>
      </dgm:t>
    </dgm:pt>
    <dgm:pt modelId="{AF8AC43D-7C4F-453E-A138-A0460145F395}" type="sibTrans" cxnId="{BD3E889A-9E93-47AC-833B-B0C897DFF301}">
      <dgm:prSet/>
      <dgm:spPr/>
      <dgm:t>
        <a:bodyPr/>
        <a:lstStyle/>
        <a:p>
          <a:endParaRPr lang="en-US"/>
        </a:p>
      </dgm:t>
    </dgm:pt>
    <dgm:pt modelId="{0B4CCEAD-B382-4AAF-B640-9F93B6A85D4B}" type="pres">
      <dgm:prSet presAssocID="{DA626C8B-1A4D-4F29-A292-06577B3D9582}" presName="diagram" presStyleCnt="0">
        <dgm:presLayoutVars>
          <dgm:dir/>
          <dgm:resizeHandles/>
        </dgm:presLayoutVars>
      </dgm:prSet>
      <dgm:spPr/>
    </dgm:pt>
    <dgm:pt modelId="{10A1506B-B08B-4E68-BF2D-263D09B9566D}" type="pres">
      <dgm:prSet presAssocID="{5607231F-4871-4AED-BBC5-2A1AC1339ACD}" presName="firstNode" presStyleLbl="node1" presStyleIdx="0" presStyleCnt="8" custScaleX="129693" custScaleY="113731">
        <dgm:presLayoutVars>
          <dgm:bulletEnabled val="1"/>
        </dgm:presLayoutVars>
      </dgm:prSet>
      <dgm:spPr/>
    </dgm:pt>
    <dgm:pt modelId="{781B8B43-3381-46F8-A8BF-A87B9F050B69}" type="pres">
      <dgm:prSet presAssocID="{7717F1EE-3DF4-4A34-9141-AFB3AACFCECD}" presName="sibTrans" presStyleLbl="sibTrans2D1" presStyleIdx="0" presStyleCnt="7"/>
      <dgm:spPr/>
    </dgm:pt>
    <dgm:pt modelId="{BE6BCC6D-E06E-4EA6-A88B-C621DC18EFB3}" type="pres">
      <dgm:prSet presAssocID="{320DF3AF-E6AD-4F6B-A486-AFADF115DD4E}" presName="middleNode" presStyleCnt="0"/>
      <dgm:spPr/>
    </dgm:pt>
    <dgm:pt modelId="{429A9EFB-C5EF-4650-8BD3-A83A451FEE87}" type="pres">
      <dgm:prSet presAssocID="{320DF3AF-E6AD-4F6B-A486-AFADF115DD4E}" presName="padding" presStyleLbl="node1" presStyleIdx="0" presStyleCnt="8"/>
      <dgm:spPr/>
    </dgm:pt>
    <dgm:pt modelId="{DD46DC61-C3AB-478A-9BD3-9EF044507F7A}" type="pres">
      <dgm:prSet presAssocID="{320DF3AF-E6AD-4F6B-A486-AFADF115DD4E}" presName="shape" presStyleLbl="node1" presStyleIdx="1" presStyleCnt="8" custScaleX="194443" custScaleY="170511">
        <dgm:presLayoutVars>
          <dgm:bulletEnabled val="1"/>
        </dgm:presLayoutVars>
      </dgm:prSet>
      <dgm:spPr/>
    </dgm:pt>
    <dgm:pt modelId="{959B37AC-11C0-4BC2-8ACB-0208E92452FA}" type="pres">
      <dgm:prSet presAssocID="{D845448B-672E-47D2-A91E-51AC21D2D7AB}" presName="sibTrans" presStyleLbl="sibTrans2D1" presStyleIdx="1" presStyleCnt="7"/>
      <dgm:spPr/>
    </dgm:pt>
    <dgm:pt modelId="{3A956B3A-CD9B-4504-916E-1B39F1194C1F}" type="pres">
      <dgm:prSet presAssocID="{B62FFC52-9C33-46C3-B4F8-9831DC5DBA88}" presName="middleNode" presStyleCnt="0"/>
      <dgm:spPr/>
    </dgm:pt>
    <dgm:pt modelId="{D8D867AB-7ADE-413B-92ED-3419E2D25047}" type="pres">
      <dgm:prSet presAssocID="{B62FFC52-9C33-46C3-B4F8-9831DC5DBA88}" presName="padding" presStyleLbl="node1" presStyleIdx="1" presStyleCnt="8"/>
      <dgm:spPr/>
    </dgm:pt>
    <dgm:pt modelId="{0E879146-6742-4B2B-93BC-7C5B2332FC6A}" type="pres">
      <dgm:prSet presAssocID="{B62FFC52-9C33-46C3-B4F8-9831DC5DBA88}" presName="shape" presStyleLbl="node1" presStyleIdx="2" presStyleCnt="8" custScaleX="194443" custScaleY="170511">
        <dgm:presLayoutVars>
          <dgm:bulletEnabled val="1"/>
        </dgm:presLayoutVars>
      </dgm:prSet>
      <dgm:spPr/>
    </dgm:pt>
    <dgm:pt modelId="{F5D06D33-2AE7-4A51-B8F6-C57B1D81B08F}" type="pres">
      <dgm:prSet presAssocID="{D30304E6-263A-484B-8E20-E713ED4379B2}" presName="sibTrans" presStyleLbl="sibTrans2D1" presStyleIdx="2" presStyleCnt="7"/>
      <dgm:spPr/>
    </dgm:pt>
    <dgm:pt modelId="{955ECB32-89BA-4680-8EDF-13E79659E781}" type="pres">
      <dgm:prSet presAssocID="{F1642EEB-7D6D-44AD-BBAA-C0B9B6F54FFE}" presName="middleNode" presStyleCnt="0"/>
      <dgm:spPr/>
    </dgm:pt>
    <dgm:pt modelId="{374C6316-8915-48E2-8DAE-4AB932CDA988}" type="pres">
      <dgm:prSet presAssocID="{F1642EEB-7D6D-44AD-BBAA-C0B9B6F54FFE}" presName="padding" presStyleLbl="node1" presStyleIdx="2" presStyleCnt="8"/>
      <dgm:spPr/>
    </dgm:pt>
    <dgm:pt modelId="{BA7F3299-01A3-420F-A504-E0F723F70B48}" type="pres">
      <dgm:prSet presAssocID="{F1642EEB-7D6D-44AD-BBAA-C0B9B6F54FFE}" presName="shape" presStyleLbl="node1" presStyleIdx="3" presStyleCnt="8" custScaleX="194443" custScaleY="170511">
        <dgm:presLayoutVars>
          <dgm:bulletEnabled val="1"/>
        </dgm:presLayoutVars>
      </dgm:prSet>
      <dgm:spPr/>
    </dgm:pt>
    <dgm:pt modelId="{2A4C717A-8CA3-4C1B-89FC-43B1B1872013}" type="pres">
      <dgm:prSet presAssocID="{1CFB1525-BE60-453D-BAFB-1DE8FE94A79E}" presName="sibTrans" presStyleLbl="sibTrans2D1" presStyleIdx="3" presStyleCnt="7"/>
      <dgm:spPr/>
    </dgm:pt>
    <dgm:pt modelId="{FE45591B-58A1-447B-BE2F-1DBEE1037411}" type="pres">
      <dgm:prSet presAssocID="{D3F50DA9-718B-4F01-B51E-84E3604D7E8E}" presName="middleNode" presStyleCnt="0"/>
      <dgm:spPr/>
    </dgm:pt>
    <dgm:pt modelId="{BB4C4884-B373-4C57-96C2-32476CDA70CE}" type="pres">
      <dgm:prSet presAssocID="{D3F50DA9-718B-4F01-B51E-84E3604D7E8E}" presName="padding" presStyleLbl="node1" presStyleIdx="3" presStyleCnt="8"/>
      <dgm:spPr/>
    </dgm:pt>
    <dgm:pt modelId="{7B5875BA-A3E2-4589-A86C-76E982891614}" type="pres">
      <dgm:prSet presAssocID="{D3F50DA9-718B-4F01-B51E-84E3604D7E8E}" presName="shape" presStyleLbl="node1" presStyleIdx="4" presStyleCnt="8" custScaleX="194443" custScaleY="170511">
        <dgm:presLayoutVars>
          <dgm:bulletEnabled val="1"/>
        </dgm:presLayoutVars>
      </dgm:prSet>
      <dgm:spPr/>
    </dgm:pt>
    <dgm:pt modelId="{09C9C7C8-EF96-467D-9166-789EAC098AE0}" type="pres">
      <dgm:prSet presAssocID="{FB5C2960-0140-4BB1-BD4E-E5DB62FFEDD9}" presName="sibTrans" presStyleLbl="sibTrans2D1" presStyleIdx="4" presStyleCnt="7"/>
      <dgm:spPr/>
    </dgm:pt>
    <dgm:pt modelId="{C5D254C9-AC53-410A-AD03-93A3A590D9C2}" type="pres">
      <dgm:prSet presAssocID="{337FA00A-07E1-4902-A398-6532FBA476F6}" presName="middleNode" presStyleCnt="0"/>
      <dgm:spPr/>
    </dgm:pt>
    <dgm:pt modelId="{E841234B-E227-4440-83F8-E630AB1E8553}" type="pres">
      <dgm:prSet presAssocID="{337FA00A-07E1-4902-A398-6532FBA476F6}" presName="padding" presStyleLbl="node1" presStyleIdx="4" presStyleCnt="8"/>
      <dgm:spPr/>
    </dgm:pt>
    <dgm:pt modelId="{40A8C227-D75D-4476-B0E7-B4397BB5B750}" type="pres">
      <dgm:prSet presAssocID="{337FA00A-07E1-4902-A398-6532FBA476F6}" presName="shape" presStyleLbl="node1" presStyleIdx="5" presStyleCnt="8" custScaleX="194443" custScaleY="170511">
        <dgm:presLayoutVars>
          <dgm:bulletEnabled val="1"/>
        </dgm:presLayoutVars>
      </dgm:prSet>
      <dgm:spPr/>
    </dgm:pt>
    <dgm:pt modelId="{D8ADD9AB-771C-4124-9A43-4D62EC751D07}" type="pres">
      <dgm:prSet presAssocID="{07AB890B-6DB4-429B-9AF2-F4B112749381}" presName="sibTrans" presStyleLbl="sibTrans2D1" presStyleIdx="5" presStyleCnt="7"/>
      <dgm:spPr/>
    </dgm:pt>
    <dgm:pt modelId="{5FF7EEDD-F39C-436B-9474-0FA6818AD7DD}" type="pres">
      <dgm:prSet presAssocID="{69FD12AC-0057-4FFF-B6CF-D6554FA83944}" presName="middleNode" presStyleCnt="0"/>
      <dgm:spPr/>
    </dgm:pt>
    <dgm:pt modelId="{90AFE8FF-5425-47EC-A3D5-38C17B3B47E3}" type="pres">
      <dgm:prSet presAssocID="{69FD12AC-0057-4FFF-B6CF-D6554FA83944}" presName="padding" presStyleLbl="node1" presStyleIdx="5" presStyleCnt="8"/>
      <dgm:spPr/>
    </dgm:pt>
    <dgm:pt modelId="{9762F679-62C1-4EBC-901D-7E2BC22E6201}" type="pres">
      <dgm:prSet presAssocID="{69FD12AC-0057-4FFF-B6CF-D6554FA83944}" presName="shape" presStyleLbl="node1" presStyleIdx="6" presStyleCnt="8" custScaleX="194443" custScaleY="170511">
        <dgm:presLayoutVars>
          <dgm:bulletEnabled val="1"/>
        </dgm:presLayoutVars>
      </dgm:prSet>
      <dgm:spPr/>
    </dgm:pt>
    <dgm:pt modelId="{490DBBFE-060E-4E18-8344-E4E15B7664C2}" type="pres">
      <dgm:prSet presAssocID="{381C82E0-A403-4112-8075-0AC94D162A93}" presName="sibTrans" presStyleLbl="sibTrans2D1" presStyleIdx="6" presStyleCnt="7"/>
      <dgm:spPr/>
    </dgm:pt>
    <dgm:pt modelId="{98F33784-2509-4C73-A8E0-8EBC61530C42}" type="pres">
      <dgm:prSet presAssocID="{048598D0-4C70-44FF-B15E-98FBBE72CB5A}" presName="lastNode" presStyleLbl="node1" presStyleIdx="7" presStyleCnt="8" custScaleX="129693" custScaleY="113731">
        <dgm:presLayoutVars>
          <dgm:bulletEnabled val="1"/>
        </dgm:presLayoutVars>
      </dgm:prSet>
      <dgm:spPr/>
    </dgm:pt>
  </dgm:ptLst>
  <dgm:cxnLst>
    <dgm:cxn modelId="{6A582800-9217-4FB6-919A-11354686AD6A}" srcId="{DA626C8B-1A4D-4F29-A292-06577B3D9582}" destId="{F1642EEB-7D6D-44AD-BBAA-C0B9B6F54FFE}" srcOrd="3" destOrd="0" parTransId="{976B6C56-47D9-448C-BED5-0BFF9A584C96}" sibTransId="{1CFB1525-BE60-453D-BAFB-1DE8FE94A79E}"/>
    <dgm:cxn modelId="{EF5FB208-368B-4C32-8F7F-BE2141D5F28B}" type="presOf" srcId="{D845448B-672E-47D2-A91E-51AC21D2D7AB}" destId="{959B37AC-11C0-4BC2-8ACB-0208E92452FA}" srcOrd="0" destOrd="0" presId="urn:microsoft.com/office/officeart/2005/8/layout/bProcess2"/>
    <dgm:cxn modelId="{55560909-4546-4A5A-8B41-1A6DB712BE3C}" srcId="{DA626C8B-1A4D-4F29-A292-06577B3D9582}" destId="{320DF3AF-E6AD-4F6B-A486-AFADF115DD4E}" srcOrd="1" destOrd="0" parTransId="{A0F92052-EE0A-4798-8ED0-3367E0947A44}" sibTransId="{D845448B-672E-47D2-A91E-51AC21D2D7AB}"/>
    <dgm:cxn modelId="{8ADAAC1E-7D78-495B-BCDD-3AD2B384A95C}" type="presOf" srcId="{337FA00A-07E1-4902-A398-6532FBA476F6}" destId="{40A8C227-D75D-4476-B0E7-B4397BB5B750}" srcOrd="0" destOrd="0" presId="urn:microsoft.com/office/officeart/2005/8/layout/bProcess2"/>
    <dgm:cxn modelId="{EECFDE2E-D729-4976-BC36-E5B154122ABE}" srcId="{DA626C8B-1A4D-4F29-A292-06577B3D9582}" destId="{B62FFC52-9C33-46C3-B4F8-9831DC5DBA88}" srcOrd="2" destOrd="0" parTransId="{1CE5D30B-08CE-4B54-8789-21740EE14C0F}" sibTransId="{D30304E6-263A-484B-8E20-E713ED4379B2}"/>
    <dgm:cxn modelId="{1CBFF73F-E470-4ADD-B0E8-7F302DCB70CF}" type="presOf" srcId="{DA626C8B-1A4D-4F29-A292-06577B3D9582}" destId="{0B4CCEAD-B382-4AAF-B640-9F93B6A85D4B}" srcOrd="0" destOrd="0" presId="urn:microsoft.com/office/officeart/2005/8/layout/bProcess2"/>
    <dgm:cxn modelId="{40E3805B-CB2D-4048-839D-E2BC2A78A34F}" type="presOf" srcId="{F1642EEB-7D6D-44AD-BBAA-C0B9B6F54FFE}" destId="{BA7F3299-01A3-420F-A504-E0F723F70B48}" srcOrd="0" destOrd="0" presId="urn:microsoft.com/office/officeart/2005/8/layout/bProcess2"/>
    <dgm:cxn modelId="{EF16B36B-23B8-4748-A180-5FAD17187262}" type="presOf" srcId="{07AB890B-6DB4-429B-9AF2-F4B112749381}" destId="{D8ADD9AB-771C-4124-9A43-4D62EC751D07}" srcOrd="0" destOrd="0" presId="urn:microsoft.com/office/officeart/2005/8/layout/bProcess2"/>
    <dgm:cxn modelId="{299DA86F-56C3-469C-83E4-0BA30BC36D5A}" type="presOf" srcId="{7717F1EE-3DF4-4A34-9141-AFB3AACFCECD}" destId="{781B8B43-3381-46F8-A8BF-A87B9F050B69}" srcOrd="0" destOrd="0" presId="urn:microsoft.com/office/officeart/2005/8/layout/bProcess2"/>
    <dgm:cxn modelId="{152A0350-BB25-438C-AB68-A2C15ABF6B30}" type="presOf" srcId="{048598D0-4C70-44FF-B15E-98FBBE72CB5A}" destId="{98F33784-2509-4C73-A8E0-8EBC61530C42}" srcOrd="0" destOrd="0" presId="urn:microsoft.com/office/officeart/2005/8/layout/bProcess2"/>
    <dgm:cxn modelId="{F5AB6C54-9F17-4355-AB4E-2863590EAC88}" srcId="{DA626C8B-1A4D-4F29-A292-06577B3D9582}" destId="{D3F50DA9-718B-4F01-B51E-84E3604D7E8E}" srcOrd="4" destOrd="0" parTransId="{29D0CDC1-9D54-4856-BFFE-8F66903FECAD}" sibTransId="{FB5C2960-0140-4BB1-BD4E-E5DB62FFEDD9}"/>
    <dgm:cxn modelId="{1CB49586-E872-4C71-B02F-9EEF2B2FAFEE}" type="presOf" srcId="{D30304E6-263A-484B-8E20-E713ED4379B2}" destId="{F5D06D33-2AE7-4A51-B8F6-C57B1D81B08F}" srcOrd="0" destOrd="0" presId="urn:microsoft.com/office/officeart/2005/8/layout/bProcess2"/>
    <dgm:cxn modelId="{F7A28191-5483-479D-BC9E-9614B15A55BD}" srcId="{DA626C8B-1A4D-4F29-A292-06577B3D9582}" destId="{69FD12AC-0057-4FFF-B6CF-D6554FA83944}" srcOrd="6" destOrd="0" parTransId="{985CCC69-A7A2-4649-B14D-D2929EFE9DE8}" sibTransId="{381C82E0-A403-4112-8075-0AC94D162A93}"/>
    <dgm:cxn modelId="{D3899C97-840E-4F2B-A63B-ADFBFF16F4E6}" type="presOf" srcId="{D3F50DA9-718B-4F01-B51E-84E3604D7E8E}" destId="{7B5875BA-A3E2-4589-A86C-76E982891614}" srcOrd="0" destOrd="0" presId="urn:microsoft.com/office/officeart/2005/8/layout/bProcess2"/>
    <dgm:cxn modelId="{BD3E889A-9E93-47AC-833B-B0C897DFF301}" srcId="{DA626C8B-1A4D-4F29-A292-06577B3D9582}" destId="{048598D0-4C70-44FF-B15E-98FBBE72CB5A}" srcOrd="7" destOrd="0" parTransId="{90CBDBF3-E515-4835-BA1F-747459B0CEBF}" sibTransId="{AF8AC43D-7C4F-453E-A138-A0460145F395}"/>
    <dgm:cxn modelId="{8313DBA5-2E66-43D6-897F-84E9D20E9D57}" srcId="{DA626C8B-1A4D-4F29-A292-06577B3D9582}" destId="{5607231F-4871-4AED-BBC5-2A1AC1339ACD}" srcOrd="0" destOrd="0" parTransId="{73CFC897-42A9-4414-B480-D84409C181FD}" sibTransId="{7717F1EE-3DF4-4A34-9141-AFB3AACFCECD}"/>
    <dgm:cxn modelId="{26F542B7-516A-4475-AA1D-1C0DF3B63D7F}" type="presOf" srcId="{5607231F-4871-4AED-BBC5-2A1AC1339ACD}" destId="{10A1506B-B08B-4E68-BF2D-263D09B9566D}" srcOrd="0" destOrd="0" presId="urn:microsoft.com/office/officeart/2005/8/layout/bProcess2"/>
    <dgm:cxn modelId="{294C08C6-6250-4048-AE68-CCF4C923B88F}" srcId="{DA626C8B-1A4D-4F29-A292-06577B3D9582}" destId="{337FA00A-07E1-4902-A398-6532FBA476F6}" srcOrd="5" destOrd="0" parTransId="{108668EE-04A9-42DB-BD83-6C1A69253A1F}" sibTransId="{07AB890B-6DB4-429B-9AF2-F4B112749381}"/>
    <dgm:cxn modelId="{7EFD6DD0-F6C9-49C7-BC98-DF9D08347499}" type="presOf" srcId="{381C82E0-A403-4112-8075-0AC94D162A93}" destId="{490DBBFE-060E-4E18-8344-E4E15B7664C2}" srcOrd="0" destOrd="0" presId="urn:microsoft.com/office/officeart/2005/8/layout/bProcess2"/>
    <dgm:cxn modelId="{57CFD9D1-858B-4D95-9FB9-84443240EB70}" type="presOf" srcId="{B62FFC52-9C33-46C3-B4F8-9831DC5DBA88}" destId="{0E879146-6742-4B2B-93BC-7C5B2332FC6A}" srcOrd="0" destOrd="0" presId="urn:microsoft.com/office/officeart/2005/8/layout/bProcess2"/>
    <dgm:cxn modelId="{A7C88FDB-462E-4C69-A6D5-CF85B83419ED}" type="presOf" srcId="{320DF3AF-E6AD-4F6B-A486-AFADF115DD4E}" destId="{DD46DC61-C3AB-478A-9BD3-9EF044507F7A}" srcOrd="0" destOrd="0" presId="urn:microsoft.com/office/officeart/2005/8/layout/bProcess2"/>
    <dgm:cxn modelId="{60D5BDE3-D8F4-473A-A6E2-6506320F2CCB}" type="presOf" srcId="{1CFB1525-BE60-453D-BAFB-1DE8FE94A79E}" destId="{2A4C717A-8CA3-4C1B-89FC-43B1B1872013}" srcOrd="0" destOrd="0" presId="urn:microsoft.com/office/officeart/2005/8/layout/bProcess2"/>
    <dgm:cxn modelId="{34C5F1F9-E9B2-4777-84E4-39A66D916EA1}" type="presOf" srcId="{FB5C2960-0140-4BB1-BD4E-E5DB62FFEDD9}" destId="{09C9C7C8-EF96-467D-9166-789EAC098AE0}" srcOrd="0" destOrd="0" presId="urn:microsoft.com/office/officeart/2005/8/layout/bProcess2"/>
    <dgm:cxn modelId="{69D9E4FD-153A-4787-9F01-94C879765D9E}" type="presOf" srcId="{69FD12AC-0057-4FFF-B6CF-D6554FA83944}" destId="{9762F679-62C1-4EBC-901D-7E2BC22E6201}" srcOrd="0" destOrd="0" presId="urn:microsoft.com/office/officeart/2005/8/layout/bProcess2"/>
    <dgm:cxn modelId="{DF5E96AF-7A4D-4733-94DF-AF8991AC880A}" type="presParOf" srcId="{0B4CCEAD-B382-4AAF-B640-9F93B6A85D4B}" destId="{10A1506B-B08B-4E68-BF2D-263D09B9566D}" srcOrd="0" destOrd="0" presId="urn:microsoft.com/office/officeart/2005/8/layout/bProcess2"/>
    <dgm:cxn modelId="{7C068D51-C1DF-4C6E-B522-5C06F0B7CC3D}" type="presParOf" srcId="{0B4CCEAD-B382-4AAF-B640-9F93B6A85D4B}" destId="{781B8B43-3381-46F8-A8BF-A87B9F050B69}" srcOrd="1" destOrd="0" presId="urn:microsoft.com/office/officeart/2005/8/layout/bProcess2"/>
    <dgm:cxn modelId="{64B2C00E-B29D-435C-8BBC-2AC1CF00E312}" type="presParOf" srcId="{0B4CCEAD-B382-4AAF-B640-9F93B6A85D4B}" destId="{BE6BCC6D-E06E-4EA6-A88B-C621DC18EFB3}" srcOrd="2" destOrd="0" presId="urn:microsoft.com/office/officeart/2005/8/layout/bProcess2"/>
    <dgm:cxn modelId="{4213BE15-4134-45A0-A51D-07BC43770A34}" type="presParOf" srcId="{BE6BCC6D-E06E-4EA6-A88B-C621DC18EFB3}" destId="{429A9EFB-C5EF-4650-8BD3-A83A451FEE87}" srcOrd="0" destOrd="0" presId="urn:microsoft.com/office/officeart/2005/8/layout/bProcess2"/>
    <dgm:cxn modelId="{A8F06042-E296-48EB-953B-C58B2D871E90}" type="presParOf" srcId="{BE6BCC6D-E06E-4EA6-A88B-C621DC18EFB3}" destId="{DD46DC61-C3AB-478A-9BD3-9EF044507F7A}" srcOrd="1" destOrd="0" presId="urn:microsoft.com/office/officeart/2005/8/layout/bProcess2"/>
    <dgm:cxn modelId="{25A80CFB-31C8-422E-8102-3129924D3486}" type="presParOf" srcId="{0B4CCEAD-B382-4AAF-B640-9F93B6A85D4B}" destId="{959B37AC-11C0-4BC2-8ACB-0208E92452FA}" srcOrd="3" destOrd="0" presId="urn:microsoft.com/office/officeart/2005/8/layout/bProcess2"/>
    <dgm:cxn modelId="{E21634C2-D0C9-402D-97D6-FCF197810E90}" type="presParOf" srcId="{0B4CCEAD-B382-4AAF-B640-9F93B6A85D4B}" destId="{3A956B3A-CD9B-4504-916E-1B39F1194C1F}" srcOrd="4" destOrd="0" presId="urn:microsoft.com/office/officeart/2005/8/layout/bProcess2"/>
    <dgm:cxn modelId="{2923F41B-B87A-49BD-9B59-0CF13E216055}" type="presParOf" srcId="{3A956B3A-CD9B-4504-916E-1B39F1194C1F}" destId="{D8D867AB-7ADE-413B-92ED-3419E2D25047}" srcOrd="0" destOrd="0" presId="urn:microsoft.com/office/officeart/2005/8/layout/bProcess2"/>
    <dgm:cxn modelId="{73B74808-A01F-4AD3-A939-54E24FBBE8A3}" type="presParOf" srcId="{3A956B3A-CD9B-4504-916E-1B39F1194C1F}" destId="{0E879146-6742-4B2B-93BC-7C5B2332FC6A}" srcOrd="1" destOrd="0" presId="urn:microsoft.com/office/officeart/2005/8/layout/bProcess2"/>
    <dgm:cxn modelId="{DD3DB352-589F-47D1-936E-37D4B0418A3C}" type="presParOf" srcId="{0B4CCEAD-B382-4AAF-B640-9F93B6A85D4B}" destId="{F5D06D33-2AE7-4A51-B8F6-C57B1D81B08F}" srcOrd="5" destOrd="0" presId="urn:microsoft.com/office/officeart/2005/8/layout/bProcess2"/>
    <dgm:cxn modelId="{2DB34F9B-F450-44AE-AF07-353440B4CEB0}" type="presParOf" srcId="{0B4CCEAD-B382-4AAF-B640-9F93B6A85D4B}" destId="{955ECB32-89BA-4680-8EDF-13E79659E781}" srcOrd="6" destOrd="0" presId="urn:microsoft.com/office/officeart/2005/8/layout/bProcess2"/>
    <dgm:cxn modelId="{83044153-889D-4331-9589-1BA2133B334C}" type="presParOf" srcId="{955ECB32-89BA-4680-8EDF-13E79659E781}" destId="{374C6316-8915-48E2-8DAE-4AB932CDA988}" srcOrd="0" destOrd="0" presId="urn:microsoft.com/office/officeart/2005/8/layout/bProcess2"/>
    <dgm:cxn modelId="{A3C8C1E3-7E2F-4913-9663-668A2452B329}" type="presParOf" srcId="{955ECB32-89BA-4680-8EDF-13E79659E781}" destId="{BA7F3299-01A3-420F-A504-E0F723F70B48}" srcOrd="1" destOrd="0" presId="urn:microsoft.com/office/officeart/2005/8/layout/bProcess2"/>
    <dgm:cxn modelId="{5B94AC75-B0C7-4648-8C80-325B4220A279}" type="presParOf" srcId="{0B4CCEAD-B382-4AAF-B640-9F93B6A85D4B}" destId="{2A4C717A-8CA3-4C1B-89FC-43B1B1872013}" srcOrd="7" destOrd="0" presId="urn:microsoft.com/office/officeart/2005/8/layout/bProcess2"/>
    <dgm:cxn modelId="{5C9BF828-1C9D-485F-8398-F8001934E13C}" type="presParOf" srcId="{0B4CCEAD-B382-4AAF-B640-9F93B6A85D4B}" destId="{FE45591B-58A1-447B-BE2F-1DBEE1037411}" srcOrd="8" destOrd="0" presId="urn:microsoft.com/office/officeart/2005/8/layout/bProcess2"/>
    <dgm:cxn modelId="{7FE14BCE-32B9-4427-9911-71F00BF6339A}" type="presParOf" srcId="{FE45591B-58A1-447B-BE2F-1DBEE1037411}" destId="{BB4C4884-B373-4C57-96C2-32476CDA70CE}" srcOrd="0" destOrd="0" presId="urn:microsoft.com/office/officeart/2005/8/layout/bProcess2"/>
    <dgm:cxn modelId="{BD4EFCBE-2B49-4BEE-A041-F8109F2700C6}" type="presParOf" srcId="{FE45591B-58A1-447B-BE2F-1DBEE1037411}" destId="{7B5875BA-A3E2-4589-A86C-76E982891614}" srcOrd="1" destOrd="0" presId="urn:microsoft.com/office/officeart/2005/8/layout/bProcess2"/>
    <dgm:cxn modelId="{A166E14D-B9F7-4B65-A689-78417548396C}" type="presParOf" srcId="{0B4CCEAD-B382-4AAF-B640-9F93B6A85D4B}" destId="{09C9C7C8-EF96-467D-9166-789EAC098AE0}" srcOrd="9" destOrd="0" presId="urn:microsoft.com/office/officeart/2005/8/layout/bProcess2"/>
    <dgm:cxn modelId="{A3519D8B-D191-4FC2-BEBB-0288DCB3E00E}" type="presParOf" srcId="{0B4CCEAD-B382-4AAF-B640-9F93B6A85D4B}" destId="{C5D254C9-AC53-410A-AD03-93A3A590D9C2}" srcOrd="10" destOrd="0" presId="urn:microsoft.com/office/officeart/2005/8/layout/bProcess2"/>
    <dgm:cxn modelId="{110D0430-A359-46AC-8699-2F5ECEDB23B0}" type="presParOf" srcId="{C5D254C9-AC53-410A-AD03-93A3A590D9C2}" destId="{E841234B-E227-4440-83F8-E630AB1E8553}" srcOrd="0" destOrd="0" presId="urn:microsoft.com/office/officeart/2005/8/layout/bProcess2"/>
    <dgm:cxn modelId="{92590DAF-137D-4728-A2DD-2205F17C05B8}" type="presParOf" srcId="{C5D254C9-AC53-410A-AD03-93A3A590D9C2}" destId="{40A8C227-D75D-4476-B0E7-B4397BB5B750}" srcOrd="1" destOrd="0" presId="urn:microsoft.com/office/officeart/2005/8/layout/bProcess2"/>
    <dgm:cxn modelId="{DDFF3C69-338B-43E8-9F36-4F1A8061DD9B}" type="presParOf" srcId="{0B4CCEAD-B382-4AAF-B640-9F93B6A85D4B}" destId="{D8ADD9AB-771C-4124-9A43-4D62EC751D07}" srcOrd="11" destOrd="0" presId="urn:microsoft.com/office/officeart/2005/8/layout/bProcess2"/>
    <dgm:cxn modelId="{2F758770-C25D-4EA5-A09F-13925BD85186}" type="presParOf" srcId="{0B4CCEAD-B382-4AAF-B640-9F93B6A85D4B}" destId="{5FF7EEDD-F39C-436B-9474-0FA6818AD7DD}" srcOrd="12" destOrd="0" presId="urn:microsoft.com/office/officeart/2005/8/layout/bProcess2"/>
    <dgm:cxn modelId="{0917D991-07A3-4EAA-8379-50560B7EA172}" type="presParOf" srcId="{5FF7EEDD-F39C-436B-9474-0FA6818AD7DD}" destId="{90AFE8FF-5425-47EC-A3D5-38C17B3B47E3}" srcOrd="0" destOrd="0" presId="urn:microsoft.com/office/officeart/2005/8/layout/bProcess2"/>
    <dgm:cxn modelId="{34E309AD-9A57-4EB6-80DA-A2D9DD7A6979}" type="presParOf" srcId="{5FF7EEDD-F39C-436B-9474-0FA6818AD7DD}" destId="{9762F679-62C1-4EBC-901D-7E2BC22E6201}" srcOrd="1" destOrd="0" presId="urn:microsoft.com/office/officeart/2005/8/layout/bProcess2"/>
    <dgm:cxn modelId="{0986F591-31E6-4D17-8B1B-CEE155566D0B}" type="presParOf" srcId="{0B4CCEAD-B382-4AAF-B640-9F93B6A85D4B}" destId="{490DBBFE-060E-4E18-8344-E4E15B7664C2}" srcOrd="13" destOrd="0" presId="urn:microsoft.com/office/officeart/2005/8/layout/bProcess2"/>
    <dgm:cxn modelId="{A6BB789C-48AE-4641-B748-FA0CD642E7F6}" type="presParOf" srcId="{0B4CCEAD-B382-4AAF-B640-9F93B6A85D4B}" destId="{98F33784-2509-4C73-A8E0-8EBC61530C42}" srcOrd="14"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A626C8B-1A4D-4F29-A292-06577B3D9582}" type="doc">
      <dgm:prSet loTypeId="urn:microsoft.com/office/officeart/2005/8/layout/bProcess2" loCatId="process" qsTypeId="urn:microsoft.com/office/officeart/2005/8/quickstyle/3d3#13" qsCatId="3D" csTypeId="urn:microsoft.com/office/officeart/2005/8/colors/accent1_2#21" csCatId="accent1" phldr="1"/>
      <dgm:spPr/>
      <dgm:t>
        <a:bodyPr/>
        <a:lstStyle/>
        <a:p>
          <a:endParaRPr lang="en-US"/>
        </a:p>
      </dgm:t>
    </dgm:pt>
    <dgm:pt modelId="{5607231F-4871-4AED-BBC5-2A1AC1339ACD}">
      <dgm:prSet phldrT="[Text]"/>
      <dgm:spPr/>
      <dgm:t>
        <a:bodyPr/>
        <a:lstStyle/>
        <a:p>
          <a:r>
            <a:rPr lang="en-US" b="1" dirty="0">
              <a:solidFill>
                <a:srgbClr val="00B050"/>
              </a:solidFill>
            </a:rPr>
            <a:t>Treasury Restrictions</a:t>
          </a:r>
        </a:p>
      </dgm:t>
    </dgm:pt>
    <dgm:pt modelId="{73CFC897-42A9-4414-B480-D84409C181FD}" type="parTrans" cxnId="{8313DBA5-2E66-43D6-897F-84E9D20E9D57}">
      <dgm:prSet/>
      <dgm:spPr/>
      <dgm:t>
        <a:bodyPr/>
        <a:lstStyle/>
        <a:p>
          <a:endParaRPr lang="en-US"/>
        </a:p>
      </dgm:t>
    </dgm:pt>
    <dgm:pt modelId="{7717F1EE-3DF4-4A34-9141-AFB3AACFCECD}" type="sibTrans" cxnId="{8313DBA5-2E66-43D6-897F-84E9D20E9D57}">
      <dgm:prSet/>
      <dgm:spPr/>
      <dgm:t>
        <a:bodyPr/>
        <a:lstStyle/>
        <a:p>
          <a:endParaRPr lang="en-US"/>
        </a:p>
      </dgm:t>
    </dgm:pt>
    <dgm:pt modelId="{320DF3AF-E6AD-4F6B-A486-AFADF115DD4E}">
      <dgm:prSet phldrT="[Text]" custT="1"/>
      <dgm:spPr/>
      <dgm:t>
        <a:bodyPr/>
        <a:lstStyle/>
        <a:p>
          <a:r>
            <a:rPr lang="en-US" sz="2400" dirty="0">
              <a:solidFill>
                <a:srgbClr val="00B050"/>
              </a:solidFill>
            </a:rPr>
            <a:t>BIS v. DDTC</a:t>
          </a:r>
        </a:p>
      </dgm:t>
    </dgm:pt>
    <dgm:pt modelId="{A0F92052-EE0A-4798-8ED0-3367E0947A44}" type="parTrans" cxnId="{55560909-4546-4A5A-8B41-1A6DB712BE3C}">
      <dgm:prSet/>
      <dgm:spPr/>
      <dgm:t>
        <a:bodyPr/>
        <a:lstStyle/>
        <a:p>
          <a:endParaRPr lang="en-US"/>
        </a:p>
      </dgm:t>
    </dgm:pt>
    <dgm:pt modelId="{D845448B-672E-47D2-A91E-51AC21D2D7AB}" type="sibTrans" cxnId="{55560909-4546-4A5A-8B41-1A6DB712BE3C}">
      <dgm:prSet/>
      <dgm:spPr/>
      <dgm:t>
        <a:bodyPr/>
        <a:lstStyle/>
        <a:p>
          <a:endParaRPr lang="en-US"/>
        </a:p>
      </dgm:t>
    </dgm:pt>
    <dgm:pt modelId="{B62FFC52-9C33-46C3-B4F8-9831DC5DBA88}">
      <dgm:prSet phldrT="[Text]" custT="1"/>
      <dgm:spPr/>
      <dgm:t>
        <a:bodyPr/>
        <a:lstStyle/>
        <a:p>
          <a:r>
            <a:rPr lang="en-US" sz="1200" b="1" dirty="0">
              <a:solidFill>
                <a:srgbClr val="00B050"/>
              </a:solidFill>
            </a:rPr>
            <a:t>Destination Restrictions</a:t>
          </a:r>
        </a:p>
      </dgm:t>
    </dgm:pt>
    <dgm:pt modelId="{1CE5D30B-08CE-4B54-8789-21740EE14C0F}" type="parTrans" cxnId="{EECFDE2E-D729-4976-BC36-E5B154122ABE}">
      <dgm:prSet/>
      <dgm:spPr/>
      <dgm:t>
        <a:bodyPr/>
        <a:lstStyle/>
        <a:p>
          <a:endParaRPr lang="en-US"/>
        </a:p>
      </dgm:t>
    </dgm:pt>
    <dgm:pt modelId="{D30304E6-263A-484B-8E20-E713ED4379B2}" type="sibTrans" cxnId="{EECFDE2E-D729-4976-BC36-E5B154122ABE}">
      <dgm:prSet/>
      <dgm:spPr/>
      <dgm:t>
        <a:bodyPr/>
        <a:lstStyle/>
        <a:p>
          <a:endParaRPr lang="en-US"/>
        </a:p>
      </dgm:t>
    </dgm:pt>
    <dgm:pt modelId="{F1642EEB-7D6D-44AD-BBAA-C0B9B6F54FFE}">
      <dgm:prSet phldrT="[Text]" custT="1"/>
      <dgm:spPr/>
      <dgm:t>
        <a:bodyPr/>
        <a:lstStyle/>
        <a:p>
          <a:r>
            <a:rPr lang="en-US" sz="1200" b="1" dirty="0">
              <a:solidFill>
                <a:srgbClr val="00B050"/>
              </a:solidFill>
            </a:rPr>
            <a:t>Party Restrictions</a:t>
          </a:r>
        </a:p>
      </dgm:t>
    </dgm:pt>
    <dgm:pt modelId="{976B6C56-47D9-448C-BED5-0BFF9A584C96}" type="parTrans" cxnId="{6A582800-9217-4FB6-919A-11354686AD6A}">
      <dgm:prSet/>
      <dgm:spPr/>
      <dgm:t>
        <a:bodyPr/>
        <a:lstStyle/>
        <a:p>
          <a:endParaRPr lang="en-US"/>
        </a:p>
      </dgm:t>
    </dgm:pt>
    <dgm:pt modelId="{1CFB1525-BE60-453D-BAFB-1DE8FE94A79E}" type="sibTrans" cxnId="{6A582800-9217-4FB6-919A-11354686AD6A}">
      <dgm:prSet/>
      <dgm:spPr/>
      <dgm:t>
        <a:bodyPr/>
        <a:lstStyle/>
        <a:p>
          <a:endParaRPr lang="en-US"/>
        </a:p>
      </dgm:t>
    </dgm:pt>
    <dgm:pt modelId="{D3F50DA9-718B-4F01-B51E-84E3604D7E8E}">
      <dgm:prSet phldrT="[Text]" custT="1"/>
      <dgm:spPr/>
      <dgm:t>
        <a:bodyPr/>
        <a:lstStyle/>
        <a:p>
          <a:r>
            <a:rPr lang="en-US" sz="1400" b="1" dirty="0">
              <a:solidFill>
                <a:srgbClr val="00B050"/>
              </a:solidFill>
            </a:rPr>
            <a:t>Other Regulatory Issues     </a:t>
          </a:r>
          <a:r>
            <a:rPr lang="en-US" sz="1200" dirty="0">
              <a:solidFill>
                <a:srgbClr val="00B050"/>
              </a:solidFill>
            </a:rPr>
            <a:t>(like use restrictions)</a:t>
          </a:r>
        </a:p>
      </dgm:t>
    </dgm:pt>
    <dgm:pt modelId="{29D0CDC1-9D54-4856-BFFE-8F66903FECAD}" type="parTrans" cxnId="{F5AB6C54-9F17-4355-AB4E-2863590EAC88}">
      <dgm:prSet/>
      <dgm:spPr/>
      <dgm:t>
        <a:bodyPr/>
        <a:lstStyle/>
        <a:p>
          <a:endParaRPr lang="en-US"/>
        </a:p>
      </dgm:t>
    </dgm:pt>
    <dgm:pt modelId="{FB5C2960-0140-4BB1-BD4E-E5DB62FFEDD9}" type="sibTrans" cxnId="{F5AB6C54-9F17-4355-AB4E-2863590EAC88}">
      <dgm:prSet/>
      <dgm:spPr/>
      <dgm:t>
        <a:bodyPr/>
        <a:lstStyle/>
        <a:p>
          <a:endParaRPr lang="en-US"/>
        </a:p>
      </dgm:t>
    </dgm:pt>
    <dgm:pt modelId="{337FA00A-07E1-4902-A398-6532FBA476F6}">
      <dgm:prSet phldrT="[Text]" custT="1"/>
      <dgm:spPr/>
      <dgm:t>
        <a:bodyPr/>
        <a:lstStyle/>
        <a:p>
          <a:r>
            <a:rPr lang="en-US" sz="1800" b="1" dirty="0">
              <a:solidFill>
                <a:srgbClr val="FFFF00"/>
              </a:solidFill>
            </a:rPr>
            <a:t>Obtain Licenses</a:t>
          </a:r>
        </a:p>
      </dgm:t>
    </dgm:pt>
    <dgm:pt modelId="{108668EE-04A9-42DB-BD83-6C1A69253A1F}" type="parTrans" cxnId="{294C08C6-6250-4048-AE68-CCF4C923B88F}">
      <dgm:prSet/>
      <dgm:spPr/>
      <dgm:t>
        <a:bodyPr/>
        <a:lstStyle/>
        <a:p>
          <a:endParaRPr lang="en-US"/>
        </a:p>
      </dgm:t>
    </dgm:pt>
    <dgm:pt modelId="{07AB890B-6DB4-429B-9AF2-F4B112749381}" type="sibTrans" cxnId="{294C08C6-6250-4048-AE68-CCF4C923B88F}">
      <dgm:prSet/>
      <dgm:spPr/>
      <dgm:t>
        <a:bodyPr/>
        <a:lstStyle/>
        <a:p>
          <a:endParaRPr lang="en-US"/>
        </a:p>
      </dgm:t>
    </dgm:pt>
    <dgm:pt modelId="{69FD12AC-0057-4FFF-B6CF-D6554FA83944}">
      <dgm:prSet phldrT="[Text]" custT="1"/>
      <dgm:spPr/>
      <dgm:t>
        <a:bodyPr/>
        <a:lstStyle/>
        <a:p>
          <a:r>
            <a:rPr lang="en-US" sz="3200" dirty="0"/>
            <a:t>EEI</a:t>
          </a:r>
        </a:p>
      </dgm:t>
    </dgm:pt>
    <dgm:pt modelId="{985CCC69-A7A2-4649-B14D-D2929EFE9DE8}" type="parTrans" cxnId="{F7A28191-5483-479D-BC9E-9614B15A55BD}">
      <dgm:prSet/>
      <dgm:spPr/>
      <dgm:t>
        <a:bodyPr/>
        <a:lstStyle/>
        <a:p>
          <a:endParaRPr lang="en-US"/>
        </a:p>
      </dgm:t>
    </dgm:pt>
    <dgm:pt modelId="{381C82E0-A403-4112-8075-0AC94D162A93}" type="sibTrans" cxnId="{F7A28191-5483-479D-BC9E-9614B15A55BD}">
      <dgm:prSet/>
      <dgm:spPr/>
      <dgm:t>
        <a:bodyPr/>
        <a:lstStyle/>
        <a:p>
          <a:endParaRPr lang="en-US"/>
        </a:p>
      </dgm:t>
    </dgm:pt>
    <dgm:pt modelId="{048598D0-4C70-44FF-B15E-98FBBE72CB5A}">
      <dgm:prSet phldrT="[Text]" custT="1"/>
      <dgm:spPr/>
      <dgm:t>
        <a:bodyPr/>
        <a:lstStyle/>
        <a:p>
          <a:r>
            <a:rPr lang="en-US" sz="2000" dirty="0"/>
            <a:t>Export!</a:t>
          </a:r>
        </a:p>
      </dgm:t>
    </dgm:pt>
    <dgm:pt modelId="{90CBDBF3-E515-4835-BA1F-747459B0CEBF}" type="parTrans" cxnId="{BD3E889A-9E93-47AC-833B-B0C897DFF301}">
      <dgm:prSet/>
      <dgm:spPr/>
      <dgm:t>
        <a:bodyPr/>
        <a:lstStyle/>
        <a:p>
          <a:endParaRPr lang="en-US"/>
        </a:p>
      </dgm:t>
    </dgm:pt>
    <dgm:pt modelId="{AF8AC43D-7C4F-453E-A138-A0460145F395}" type="sibTrans" cxnId="{BD3E889A-9E93-47AC-833B-B0C897DFF301}">
      <dgm:prSet/>
      <dgm:spPr/>
      <dgm:t>
        <a:bodyPr/>
        <a:lstStyle/>
        <a:p>
          <a:endParaRPr lang="en-US"/>
        </a:p>
      </dgm:t>
    </dgm:pt>
    <dgm:pt modelId="{0B4CCEAD-B382-4AAF-B640-9F93B6A85D4B}" type="pres">
      <dgm:prSet presAssocID="{DA626C8B-1A4D-4F29-A292-06577B3D9582}" presName="diagram" presStyleCnt="0">
        <dgm:presLayoutVars>
          <dgm:dir/>
          <dgm:resizeHandles/>
        </dgm:presLayoutVars>
      </dgm:prSet>
      <dgm:spPr/>
    </dgm:pt>
    <dgm:pt modelId="{10A1506B-B08B-4E68-BF2D-263D09B9566D}" type="pres">
      <dgm:prSet presAssocID="{5607231F-4871-4AED-BBC5-2A1AC1339ACD}" presName="firstNode" presStyleLbl="node1" presStyleIdx="0" presStyleCnt="8" custScaleX="129693" custScaleY="113731">
        <dgm:presLayoutVars>
          <dgm:bulletEnabled val="1"/>
        </dgm:presLayoutVars>
      </dgm:prSet>
      <dgm:spPr/>
    </dgm:pt>
    <dgm:pt modelId="{781B8B43-3381-46F8-A8BF-A87B9F050B69}" type="pres">
      <dgm:prSet presAssocID="{7717F1EE-3DF4-4A34-9141-AFB3AACFCECD}" presName="sibTrans" presStyleLbl="sibTrans2D1" presStyleIdx="0" presStyleCnt="7"/>
      <dgm:spPr/>
    </dgm:pt>
    <dgm:pt modelId="{BE6BCC6D-E06E-4EA6-A88B-C621DC18EFB3}" type="pres">
      <dgm:prSet presAssocID="{320DF3AF-E6AD-4F6B-A486-AFADF115DD4E}" presName="middleNode" presStyleCnt="0"/>
      <dgm:spPr/>
    </dgm:pt>
    <dgm:pt modelId="{429A9EFB-C5EF-4650-8BD3-A83A451FEE87}" type="pres">
      <dgm:prSet presAssocID="{320DF3AF-E6AD-4F6B-A486-AFADF115DD4E}" presName="padding" presStyleLbl="node1" presStyleIdx="0" presStyleCnt="8"/>
      <dgm:spPr/>
    </dgm:pt>
    <dgm:pt modelId="{DD46DC61-C3AB-478A-9BD3-9EF044507F7A}" type="pres">
      <dgm:prSet presAssocID="{320DF3AF-E6AD-4F6B-A486-AFADF115DD4E}" presName="shape" presStyleLbl="node1" presStyleIdx="1" presStyleCnt="8" custScaleX="194443" custScaleY="170511">
        <dgm:presLayoutVars>
          <dgm:bulletEnabled val="1"/>
        </dgm:presLayoutVars>
      </dgm:prSet>
      <dgm:spPr/>
    </dgm:pt>
    <dgm:pt modelId="{959B37AC-11C0-4BC2-8ACB-0208E92452FA}" type="pres">
      <dgm:prSet presAssocID="{D845448B-672E-47D2-A91E-51AC21D2D7AB}" presName="sibTrans" presStyleLbl="sibTrans2D1" presStyleIdx="1" presStyleCnt="7"/>
      <dgm:spPr/>
    </dgm:pt>
    <dgm:pt modelId="{3A956B3A-CD9B-4504-916E-1B39F1194C1F}" type="pres">
      <dgm:prSet presAssocID="{B62FFC52-9C33-46C3-B4F8-9831DC5DBA88}" presName="middleNode" presStyleCnt="0"/>
      <dgm:spPr/>
    </dgm:pt>
    <dgm:pt modelId="{D8D867AB-7ADE-413B-92ED-3419E2D25047}" type="pres">
      <dgm:prSet presAssocID="{B62FFC52-9C33-46C3-B4F8-9831DC5DBA88}" presName="padding" presStyleLbl="node1" presStyleIdx="1" presStyleCnt="8"/>
      <dgm:spPr/>
    </dgm:pt>
    <dgm:pt modelId="{0E879146-6742-4B2B-93BC-7C5B2332FC6A}" type="pres">
      <dgm:prSet presAssocID="{B62FFC52-9C33-46C3-B4F8-9831DC5DBA88}" presName="shape" presStyleLbl="node1" presStyleIdx="2" presStyleCnt="8" custScaleX="194443" custScaleY="170511">
        <dgm:presLayoutVars>
          <dgm:bulletEnabled val="1"/>
        </dgm:presLayoutVars>
      </dgm:prSet>
      <dgm:spPr/>
    </dgm:pt>
    <dgm:pt modelId="{F5D06D33-2AE7-4A51-B8F6-C57B1D81B08F}" type="pres">
      <dgm:prSet presAssocID="{D30304E6-263A-484B-8E20-E713ED4379B2}" presName="sibTrans" presStyleLbl="sibTrans2D1" presStyleIdx="2" presStyleCnt="7"/>
      <dgm:spPr/>
    </dgm:pt>
    <dgm:pt modelId="{955ECB32-89BA-4680-8EDF-13E79659E781}" type="pres">
      <dgm:prSet presAssocID="{F1642EEB-7D6D-44AD-BBAA-C0B9B6F54FFE}" presName="middleNode" presStyleCnt="0"/>
      <dgm:spPr/>
    </dgm:pt>
    <dgm:pt modelId="{374C6316-8915-48E2-8DAE-4AB932CDA988}" type="pres">
      <dgm:prSet presAssocID="{F1642EEB-7D6D-44AD-BBAA-C0B9B6F54FFE}" presName="padding" presStyleLbl="node1" presStyleIdx="2" presStyleCnt="8"/>
      <dgm:spPr/>
    </dgm:pt>
    <dgm:pt modelId="{BA7F3299-01A3-420F-A504-E0F723F70B48}" type="pres">
      <dgm:prSet presAssocID="{F1642EEB-7D6D-44AD-BBAA-C0B9B6F54FFE}" presName="shape" presStyleLbl="node1" presStyleIdx="3" presStyleCnt="8" custScaleX="194443" custScaleY="170511">
        <dgm:presLayoutVars>
          <dgm:bulletEnabled val="1"/>
        </dgm:presLayoutVars>
      </dgm:prSet>
      <dgm:spPr/>
    </dgm:pt>
    <dgm:pt modelId="{2A4C717A-8CA3-4C1B-89FC-43B1B1872013}" type="pres">
      <dgm:prSet presAssocID="{1CFB1525-BE60-453D-BAFB-1DE8FE94A79E}" presName="sibTrans" presStyleLbl="sibTrans2D1" presStyleIdx="3" presStyleCnt="7"/>
      <dgm:spPr/>
    </dgm:pt>
    <dgm:pt modelId="{FE45591B-58A1-447B-BE2F-1DBEE1037411}" type="pres">
      <dgm:prSet presAssocID="{D3F50DA9-718B-4F01-B51E-84E3604D7E8E}" presName="middleNode" presStyleCnt="0"/>
      <dgm:spPr/>
    </dgm:pt>
    <dgm:pt modelId="{BB4C4884-B373-4C57-96C2-32476CDA70CE}" type="pres">
      <dgm:prSet presAssocID="{D3F50DA9-718B-4F01-B51E-84E3604D7E8E}" presName="padding" presStyleLbl="node1" presStyleIdx="3" presStyleCnt="8"/>
      <dgm:spPr/>
    </dgm:pt>
    <dgm:pt modelId="{7B5875BA-A3E2-4589-A86C-76E982891614}" type="pres">
      <dgm:prSet presAssocID="{D3F50DA9-718B-4F01-B51E-84E3604D7E8E}" presName="shape" presStyleLbl="node1" presStyleIdx="4" presStyleCnt="8" custScaleX="194443" custScaleY="170511">
        <dgm:presLayoutVars>
          <dgm:bulletEnabled val="1"/>
        </dgm:presLayoutVars>
      </dgm:prSet>
      <dgm:spPr/>
    </dgm:pt>
    <dgm:pt modelId="{09C9C7C8-EF96-467D-9166-789EAC098AE0}" type="pres">
      <dgm:prSet presAssocID="{FB5C2960-0140-4BB1-BD4E-E5DB62FFEDD9}" presName="sibTrans" presStyleLbl="sibTrans2D1" presStyleIdx="4" presStyleCnt="7"/>
      <dgm:spPr/>
    </dgm:pt>
    <dgm:pt modelId="{C5D254C9-AC53-410A-AD03-93A3A590D9C2}" type="pres">
      <dgm:prSet presAssocID="{337FA00A-07E1-4902-A398-6532FBA476F6}" presName="middleNode" presStyleCnt="0"/>
      <dgm:spPr/>
    </dgm:pt>
    <dgm:pt modelId="{E841234B-E227-4440-83F8-E630AB1E8553}" type="pres">
      <dgm:prSet presAssocID="{337FA00A-07E1-4902-A398-6532FBA476F6}" presName="padding" presStyleLbl="node1" presStyleIdx="4" presStyleCnt="8"/>
      <dgm:spPr/>
    </dgm:pt>
    <dgm:pt modelId="{40A8C227-D75D-4476-B0E7-B4397BB5B750}" type="pres">
      <dgm:prSet presAssocID="{337FA00A-07E1-4902-A398-6532FBA476F6}" presName="shape" presStyleLbl="node1" presStyleIdx="5" presStyleCnt="8" custScaleX="194443" custScaleY="170511">
        <dgm:presLayoutVars>
          <dgm:bulletEnabled val="1"/>
        </dgm:presLayoutVars>
      </dgm:prSet>
      <dgm:spPr/>
    </dgm:pt>
    <dgm:pt modelId="{D8ADD9AB-771C-4124-9A43-4D62EC751D07}" type="pres">
      <dgm:prSet presAssocID="{07AB890B-6DB4-429B-9AF2-F4B112749381}" presName="sibTrans" presStyleLbl="sibTrans2D1" presStyleIdx="5" presStyleCnt="7"/>
      <dgm:spPr/>
    </dgm:pt>
    <dgm:pt modelId="{5FF7EEDD-F39C-436B-9474-0FA6818AD7DD}" type="pres">
      <dgm:prSet presAssocID="{69FD12AC-0057-4FFF-B6CF-D6554FA83944}" presName="middleNode" presStyleCnt="0"/>
      <dgm:spPr/>
    </dgm:pt>
    <dgm:pt modelId="{90AFE8FF-5425-47EC-A3D5-38C17B3B47E3}" type="pres">
      <dgm:prSet presAssocID="{69FD12AC-0057-4FFF-B6CF-D6554FA83944}" presName="padding" presStyleLbl="node1" presStyleIdx="5" presStyleCnt="8"/>
      <dgm:spPr/>
    </dgm:pt>
    <dgm:pt modelId="{9762F679-62C1-4EBC-901D-7E2BC22E6201}" type="pres">
      <dgm:prSet presAssocID="{69FD12AC-0057-4FFF-B6CF-D6554FA83944}" presName="shape" presStyleLbl="node1" presStyleIdx="6" presStyleCnt="8" custScaleX="194443" custScaleY="170511">
        <dgm:presLayoutVars>
          <dgm:bulletEnabled val="1"/>
        </dgm:presLayoutVars>
      </dgm:prSet>
      <dgm:spPr/>
    </dgm:pt>
    <dgm:pt modelId="{490DBBFE-060E-4E18-8344-E4E15B7664C2}" type="pres">
      <dgm:prSet presAssocID="{381C82E0-A403-4112-8075-0AC94D162A93}" presName="sibTrans" presStyleLbl="sibTrans2D1" presStyleIdx="6" presStyleCnt="7"/>
      <dgm:spPr/>
    </dgm:pt>
    <dgm:pt modelId="{98F33784-2509-4C73-A8E0-8EBC61530C42}" type="pres">
      <dgm:prSet presAssocID="{048598D0-4C70-44FF-B15E-98FBBE72CB5A}" presName="lastNode" presStyleLbl="node1" presStyleIdx="7" presStyleCnt="8" custScaleX="129693" custScaleY="113731">
        <dgm:presLayoutVars>
          <dgm:bulletEnabled val="1"/>
        </dgm:presLayoutVars>
      </dgm:prSet>
      <dgm:spPr/>
    </dgm:pt>
  </dgm:ptLst>
  <dgm:cxnLst>
    <dgm:cxn modelId="{6A582800-9217-4FB6-919A-11354686AD6A}" srcId="{DA626C8B-1A4D-4F29-A292-06577B3D9582}" destId="{F1642EEB-7D6D-44AD-BBAA-C0B9B6F54FFE}" srcOrd="3" destOrd="0" parTransId="{976B6C56-47D9-448C-BED5-0BFF9A584C96}" sibTransId="{1CFB1525-BE60-453D-BAFB-1DE8FE94A79E}"/>
    <dgm:cxn modelId="{EF5FB208-368B-4C32-8F7F-BE2141D5F28B}" type="presOf" srcId="{D845448B-672E-47D2-A91E-51AC21D2D7AB}" destId="{959B37AC-11C0-4BC2-8ACB-0208E92452FA}" srcOrd="0" destOrd="0" presId="urn:microsoft.com/office/officeart/2005/8/layout/bProcess2"/>
    <dgm:cxn modelId="{55560909-4546-4A5A-8B41-1A6DB712BE3C}" srcId="{DA626C8B-1A4D-4F29-A292-06577B3D9582}" destId="{320DF3AF-E6AD-4F6B-A486-AFADF115DD4E}" srcOrd="1" destOrd="0" parTransId="{A0F92052-EE0A-4798-8ED0-3367E0947A44}" sibTransId="{D845448B-672E-47D2-A91E-51AC21D2D7AB}"/>
    <dgm:cxn modelId="{8ADAAC1E-7D78-495B-BCDD-3AD2B384A95C}" type="presOf" srcId="{337FA00A-07E1-4902-A398-6532FBA476F6}" destId="{40A8C227-D75D-4476-B0E7-B4397BB5B750}" srcOrd="0" destOrd="0" presId="urn:microsoft.com/office/officeart/2005/8/layout/bProcess2"/>
    <dgm:cxn modelId="{EECFDE2E-D729-4976-BC36-E5B154122ABE}" srcId="{DA626C8B-1A4D-4F29-A292-06577B3D9582}" destId="{B62FFC52-9C33-46C3-B4F8-9831DC5DBA88}" srcOrd="2" destOrd="0" parTransId="{1CE5D30B-08CE-4B54-8789-21740EE14C0F}" sibTransId="{D30304E6-263A-484B-8E20-E713ED4379B2}"/>
    <dgm:cxn modelId="{1CBFF73F-E470-4ADD-B0E8-7F302DCB70CF}" type="presOf" srcId="{DA626C8B-1A4D-4F29-A292-06577B3D9582}" destId="{0B4CCEAD-B382-4AAF-B640-9F93B6A85D4B}" srcOrd="0" destOrd="0" presId="urn:microsoft.com/office/officeart/2005/8/layout/bProcess2"/>
    <dgm:cxn modelId="{40E3805B-CB2D-4048-839D-E2BC2A78A34F}" type="presOf" srcId="{F1642EEB-7D6D-44AD-BBAA-C0B9B6F54FFE}" destId="{BA7F3299-01A3-420F-A504-E0F723F70B48}" srcOrd="0" destOrd="0" presId="urn:microsoft.com/office/officeart/2005/8/layout/bProcess2"/>
    <dgm:cxn modelId="{EF16B36B-23B8-4748-A180-5FAD17187262}" type="presOf" srcId="{07AB890B-6DB4-429B-9AF2-F4B112749381}" destId="{D8ADD9AB-771C-4124-9A43-4D62EC751D07}" srcOrd="0" destOrd="0" presId="urn:microsoft.com/office/officeart/2005/8/layout/bProcess2"/>
    <dgm:cxn modelId="{299DA86F-56C3-469C-83E4-0BA30BC36D5A}" type="presOf" srcId="{7717F1EE-3DF4-4A34-9141-AFB3AACFCECD}" destId="{781B8B43-3381-46F8-A8BF-A87B9F050B69}" srcOrd="0" destOrd="0" presId="urn:microsoft.com/office/officeart/2005/8/layout/bProcess2"/>
    <dgm:cxn modelId="{152A0350-BB25-438C-AB68-A2C15ABF6B30}" type="presOf" srcId="{048598D0-4C70-44FF-B15E-98FBBE72CB5A}" destId="{98F33784-2509-4C73-A8E0-8EBC61530C42}" srcOrd="0" destOrd="0" presId="urn:microsoft.com/office/officeart/2005/8/layout/bProcess2"/>
    <dgm:cxn modelId="{F5AB6C54-9F17-4355-AB4E-2863590EAC88}" srcId="{DA626C8B-1A4D-4F29-A292-06577B3D9582}" destId="{D3F50DA9-718B-4F01-B51E-84E3604D7E8E}" srcOrd="4" destOrd="0" parTransId="{29D0CDC1-9D54-4856-BFFE-8F66903FECAD}" sibTransId="{FB5C2960-0140-4BB1-BD4E-E5DB62FFEDD9}"/>
    <dgm:cxn modelId="{1CB49586-E872-4C71-B02F-9EEF2B2FAFEE}" type="presOf" srcId="{D30304E6-263A-484B-8E20-E713ED4379B2}" destId="{F5D06D33-2AE7-4A51-B8F6-C57B1D81B08F}" srcOrd="0" destOrd="0" presId="urn:microsoft.com/office/officeart/2005/8/layout/bProcess2"/>
    <dgm:cxn modelId="{F7A28191-5483-479D-BC9E-9614B15A55BD}" srcId="{DA626C8B-1A4D-4F29-A292-06577B3D9582}" destId="{69FD12AC-0057-4FFF-B6CF-D6554FA83944}" srcOrd="6" destOrd="0" parTransId="{985CCC69-A7A2-4649-B14D-D2929EFE9DE8}" sibTransId="{381C82E0-A403-4112-8075-0AC94D162A93}"/>
    <dgm:cxn modelId="{D3899C97-840E-4F2B-A63B-ADFBFF16F4E6}" type="presOf" srcId="{D3F50DA9-718B-4F01-B51E-84E3604D7E8E}" destId="{7B5875BA-A3E2-4589-A86C-76E982891614}" srcOrd="0" destOrd="0" presId="urn:microsoft.com/office/officeart/2005/8/layout/bProcess2"/>
    <dgm:cxn modelId="{BD3E889A-9E93-47AC-833B-B0C897DFF301}" srcId="{DA626C8B-1A4D-4F29-A292-06577B3D9582}" destId="{048598D0-4C70-44FF-B15E-98FBBE72CB5A}" srcOrd="7" destOrd="0" parTransId="{90CBDBF3-E515-4835-BA1F-747459B0CEBF}" sibTransId="{AF8AC43D-7C4F-453E-A138-A0460145F395}"/>
    <dgm:cxn modelId="{8313DBA5-2E66-43D6-897F-84E9D20E9D57}" srcId="{DA626C8B-1A4D-4F29-A292-06577B3D9582}" destId="{5607231F-4871-4AED-BBC5-2A1AC1339ACD}" srcOrd="0" destOrd="0" parTransId="{73CFC897-42A9-4414-B480-D84409C181FD}" sibTransId="{7717F1EE-3DF4-4A34-9141-AFB3AACFCECD}"/>
    <dgm:cxn modelId="{26F542B7-516A-4475-AA1D-1C0DF3B63D7F}" type="presOf" srcId="{5607231F-4871-4AED-BBC5-2A1AC1339ACD}" destId="{10A1506B-B08B-4E68-BF2D-263D09B9566D}" srcOrd="0" destOrd="0" presId="urn:microsoft.com/office/officeart/2005/8/layout/bProcess2"/>
    <dgm:cxn modelId="{294C08C6-6250-4048-AE68-CCF4C923B88F}" srcId="{DA626C8B-1A4D-4F29-A292-06577B3D9582}" destId="{337FA00A-07E1-4902-A398-6532FBA476F6}" srcOrd="5" destOrd="0" parTransId="{108668EE-04A9-42DB-BD83-6C1A69253A1F}" sibTransId="{07AB890B-6DB4-429B-9AF2-F4B112749381}"/>
    <dgm:cxn modelId="{7EFD6DD0-F6C9-49C7-BC98-DF9D08347499}" type="presOf" srcId="{381C82E0-A403-4112-8075-0AC94D162A93}" destId="{490DBBFE-060E-4E18-8344-E4E15B7664C2}" srcOrd="0" destOrd="0" presId="urn:microsoft.com/office/officeart/2005/8/layout/bProcess2"/>
    <dgm:cxn modelId="{57CFD9D1-858B-4D95-9FB9-84443240EB70}" type="presOf" srcId="{B62FFC52-9C33-46C3-B4F8-9831DC5DBA88}" destId="{0E879146-6742-4B2B-93BC-7C5B2332FC6A}" srcOrd="0" destOrd="0" presId="urn:microsoft.com/office/officeart/2005/8/layout/bProcess2"/>
    <dgm:cxn modelId="{A7C88FDB-462E-4C69-A6D5-CF85B83419ED}" type="presOf" srcId="{320DF3AF-E6AD-4F6B-A486-AFADF115DD4E}" destId="{DD46DC61-C3AB-478A-9BD3-9EF044507F7A}" srcOrd="0" destOrd="0" presId="urn:microsoft.com/office/officeart/2005/8/layout/bProcess2"/>
    <dgm:cxn modelId="{60D5BDE3-D8F4-473A-A6E2-6506320F2CCB}" type="presOf" srcId="{1CFB1525-BE60-453D-BAFB-1DE8FE94A79E}" destId="{2A4C717A-8CA3-4C1B-89FC-43B1B1872013}" srcOrd="0" destOrd="0" presId="urn:microsoft.com/office/officeart/2005/8/layout/bProcess2"/>
    <dgm:cxn modelId="{34C5F1F9-E9B2-4777-84E4-39A66D916EA1}" type="presOf" srcId="{FB5C2960-0140-4BB1-BD4E-E5DB62FFEDD9}" destId="{09C9C7C8-EF96-467D-9166-789EAC098AE0}" srcOrd="0" destOrd="0" presId="urn:microsoft.com/office/officeart/2005/8/layout/bProcess2"/>
    <dgm:cxn modelId="{69D9E4FD-153A-4787-9F01-94C879765D9E}" type="presOf" srcId="{69FD12AC-0057-4FFF-B6CF-D6554FA83944}" destId="{9762F679-62C1-4EBC-901D-7E2BC22E6201}" srcOrd="0" destOrd="0" presId="urn:microsoft.com/office/officeart/2005/8/layout/bProcess2"/>
    <dgm:cxn modelId="{DF5E96AF-7A4D-4733-94DF-AF8991AC880A}" type="presParOf" srcId="{0B4CCEAD-B382-4AAF-B640-9F93B6A85D4B}" destId="{10A1506B-B08B-4E68-BF2D-263D09B9566D}" srcOrd="0" destOrd="0" presId="urn:microsoft.com/office/officeart/2005/8/layout/bProcess2"/>
    <dgm:cxn modelId="{7C068D51-C1DF-4C6E-B522-5C06F0B7CC3D}" type="presParOf" srcId="{0B4CCEAD-B382-4AAF-B640-9F93B6A85D4B}" destId="{781B8B43-3381-46F8-A8BF-A87B9F050B69}" srcOrd="1" destOrd="0" presId="urn:microsoft.com/office/officeart/2005/8/layout/bProcess2"/>
    <dgm:cxn modelId="{64B2C00E-B29D-435C-8BBC-2AC1CF00E312}" type="presParOf" srcId="{0B4CCEAD-B382-4AAF-B640-9F93B6A85D4B}" destId="{BE6BCC6D-E06E-4EA6-A88B-C621DC18EFB3}" srcOrd="2" destOrd="0" presId="urn:microsoft.com/office/officeart/2005/8/layout/bProcess2"/>
    <dgm:cxn modelId="{4213BE15-4134-45A0-A51D-07BC43770A34}" type="presParOf" srcId="{BE6BCC6D-E06E-4EA6-A88B-C621DC18EFB3}" destId="{429A9EFB-C5EF-4650-8BD3-A83A451FEE87}" srcOrd="0" destOrd="0" presId="urn:microsoft.com/office/officeart/2005/8/layout/bProcess2"/>
    <dgm:cxn modelId="{A8F06042-E296-48EB-953B-C58B2D871E90}" type="presParOf" srcId="{BE6BCC6D-E06E-4EA6-A88B-C621DC18EFB3}" destId="{DD46DC61-C3AB-478A-9BD3-9EF044507F7A}" srcOrd="1" destOrd="0" presId="urn:microsoft.com/office/officeart/2005/8/layout/bProcess2"/>
    <dgm:cxn modelId="{25A80CFB-31C8-422E-8102-3129924D3486}" type="presParOf" srcId="{0B4CCEAD-B382-4AAF-B640-9F93B6A85D4B}" destId="{959B37AC-11C0-4BC2-8ACB-0208E92452FA}" srcOrd="3" destOrd="0" presId="urn:microsoft.com/office/officeart/2005/8/layout/bProcess2"/>
    <dgm:cxn modelId="{E21634C2-D0C9-402D-97D6-FCF197810E90}" type="presParOf" srcId="{0B4CCEAD-B382-4AAF-B640-9F93B6A85D4B}" destId="{3A956B3A-CD9B-4504-916E-1B39F1194C1F}" srcOrd="4" destOrd="0" presId="urn:microsoft.com/office/officeart/2005/8/layout/bProcess2"/>
    <dgm:cxn modelId="{2923F41B-B87A-49BD-9B59-0CF13E216055}" type="presParOf" srcId="{3A956B3A-CD9B-4504-916E-1B39F1194C1F}" destId="{D8D867AB-7ADE-413B-92ED-3419E2D25047}" srcOrd="0" destOrd="0" presId="urn:microsoft.com/office/officeart/2005/8/layout/bProcess2"/>
    <dgm:cxn modelId="{73B74808-A01F-4AD3-A939-54E24FBBE8A3}" type="presParOf" srcId="{3A956B3A-CD9B-4504-916E-1B39F1194C1F}" destId="{0E879146-6742-4B2B-93BC-7C5B2332FC6A}" srcOrd="1" destOrd="0" presId="urn:microsoft.com/office/officeart/2005/8/layout/bProcess2"/>
    <dgm:cxn modelId="{DD3DB352-589F-47D1-936E-37D4B0418A3C}" type="presParOf" srcId="{0B4CCEAD-B382-4AAF-B640-9F93B6A85D4B}" destId="{F5D06D33-2AE7-4A51-B8F6-C57B1D81B08F}" srcOrd="5" destOrd="0" presId="urn:microsoft.com/office/officeart/2005/8/layout/bProcess2"/>
    <dgm:cxn modelId="{2DB34F9B-F450-44AE-AF07-353440B4CEB0}" type="presParOf" srcId="{0B4CCEAD-B382-4AAF-B640-9F93B6A85D4B}" destId="{955ECB32-89BA-4680-8EDF-13E79659E781}" srcOrd="6" destOrd="0" presId="urn:microsoft.com/office/officeart/2005/8/layout/bProcess2"/>
    <dgm:cxn modelId="{83044153-889D-4331-9589-1BA2133B334C}" type="presParOf" srcId="{955ECB32-89BA-4680-8EDF-13E79659E781}" destId="{374C6316-8915-48E2-8DAE-4AB932CDA988}" srcOrd="0" destOrd="0" presId="urn:microsoft.com/office/officeart/2005/8/layout/bProcess2"/>
    <dgm:cxn modelId="{A3C8C1E3-7E2F-4913-9663-668A2452B329}" type="presParOf" srcId="{955ECB32-89BA-4680-8EDF-13E79659E781}" destId="{BA7F3299-01A3-420F-A504-E0F723F70B48}" srcOrd="1" destOrd="0" presId="urn:microsoft.com/office/officeart/2005/8/layout/bProcess2"/>
    <dgm:cxn modelId="{5B94AC75-B0C7-4648-8C80-325B4220A279}" type="presParOf" srcId="{0B4CCEAD-B382-4AAF-B640-9F93B6A85D4B}" destId="{2A4C717A-8CA3-4C1B-89FC-43B1B1872013}" srcOrd="7" destOrd="0" presId="urn:microsoft.com/office/officeart/2005/8/layout/bProcess2"/>
    <dgm:cxn modelId="{5C9BF828-1C9D-485F-8398-F8001934E13C}" type="presParOf" srcId="{0B4CCEAD-B382-4AAF-B640-9F93B6A85D4B}" destId="{FE45591B-58A1-447B-BE2F-1DBEE1037411}" srcOrd="8" destOrd="0" presId="urn:microsoft.com/office/officeart/2005/8/layout/bProcess2"/>
    <dgm:cxn modelId="{7FE14BCE-32B9-4427-9911-71F00BF6339A}" type="presParOf" srcId="{FE45591B-58A1-447B-BE2F-1DBEE1037411}" destId="{BB4C4884-B373-4C57-96C2-32476CDA70CE}" srcOrd="0" destOrd="0" presId="urn:microsoft.com/office/officeart/2005/8/layout/bProcess2"/>
    <dgm:cxn modelId="{BD4EFCBE-2B49-4BEE-A041-F8109F2700C6}" type="presParOf" srcId="{FE45591B-58A1-447B-BE2F-1DBEE1037411}" destId="{7B5875BA-A3E2-4589-A86C-76E982891614}" srcOrd="1" destOrd="0" presId="urn:microsoft.com/office/officeart/2005/8/layout/bProcess2"/>
    <dgm:cxn modelId="{A166E14D-B9F7-4B65-A689-78417548396C}" type="presParOf" srcId="{0B4CCEAD-B382-4AAF-B640-9F93B6A85D4B}" destId="{09C9C7C8-EF96-467D-9166-789EAC098AE0}" srcOrd="9" destOrd="0" presId="urn:microsoft.com/office/officeart/2005/8/layout/bProcess2"/>
    <dgm:cxn modelId="{A3519D8B-D191-4FC2-BEBB-0288DCB3E00E}" type="presParOf" srcId="{0B4CCEAD-B382-4AAF-B640-9F93B6A85D4B}" destId="{C5D254C9-AC53-410A-AD03-93A3A590D9C2}" srcOrd="10" destOrd="0" presId="urn:microsoft.com/office/officeart/2005/8/layout/bProcess2"/>
    <dgm:cxn modelId="{110D0430-A359-46AC-8699-2F5ECEDB23B0}" type="presParOf" srcId="{C5D254C9-AC53-410A-AD03-93A3A590D9C2}" destId="{E841234B-E227-4440-83F8-E630AB1E8553}" srcOrd="0" destOrd="0" presId="urn:microsoft.com/office/officeart/2005/8/layout/bProcess2"/>
    <dgm:cxn modelId="{92590DAF-137D-4728-A2DD-2205F17C05B8}" type="presParOf" srcId="{C5D254C9-AC53-410A-AD03-93A3A590D9C2}" destId="{40A8C227-D75D-4476-B0E7-B4397BB5B750}" srcOrd="1" destOrd="0" presId="urn:microsoft.com/office/officeart/2005/8/layout/bProcess2"/>
    <dgm:cxn modelId="{DDFF3C69-338B-43E8-9F36-4F1A8061DD9B}" type="presParOf" srcId="{0B4CCEAD-B382-4AAF-B640-9F93B6A85D4B}" destId="{D8ADD9AB-771C-4124-9A43-4D62EC751D07}" srcOrd="11" destOrd="0" presId="urn:microsoft.com/office/officeart/2005/8/layout/bProcess2"/>
    <dgm:cxn modelId="{2F758770-C25D-4EA5-A09F-13925BD85186}" type="presParOf" srcId="{0B4CCEAD-B382-4AAF-B640-9F93B6A85D4B}" destId="{5FF7EEDD-F39C-436B-9474-0FA6818AD7DD}" srcOrd="12" destOrd="0" presId="urn:microsoft.com/office/officeart/2005/8/layout/bProcess2"/>
    <dgm:cxn modelId="{0917D991-07A3-4EAA-8379-50560B7EA172}" type="presParOf" srcId="{5FF7EEDD-F39C-436B-9474-0FA6818AD7DD}" destId="{90AFE8FF-5425-47EC-A3D5-38C17B3B47E3}" srcOrd="0" destOrd="0" presId="urn:microsoft.com/office/officeart/2005/8/layout/bProcess2"/>
    <dgm:cxn modelId="{34E309AD-9A57-4EB6-80DA-A2D9DD7A6979}" type="presParOf" srcId="{5FF7EEDD-F39C-436B-9474-0FA6818AD7DD}" destId="{9762F679-62C1-4EBC-901D-7E2BC22E6201}" srcOrd="1" destOrd="0" presId="urn:microsoft.com/office/officeart/2005/8/layout/bProcess2"/>
    <dgm:cxn modelId="{0986F591-31E6-4D17-8B1B-CEE155566D0B}" type="presParOf" srcId="{0B4CCEAD-B382-4AAF-B640-9F93B6A85D4B}" destId="{490DBBFE-060E-4E18-8344-E4E15B7664C2}" srcOrd="13" destOrd="0" presId="urn:microsoft.com/office/officeart/2005/8/layout/bProcess2"/>
    <dgm:cxn modelId="{A6BB789C-48AE-4641-B748-FA0CD642E7F6}" type="presParOf" srcId="{0B4CCEAD-B382-4AAF-B640-9F93B6A85D4B}" destId="{98F33784-2509-4C73-A8E0-8EBC61530C42}" srcOrd="14"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A626C8B-1A4D-4F29-A292-06577B3D9582}" type="doc">
      <dgm:prSet loTypeId="urn:microsoft.com/office/officeart/2005/8/layout/bProcess2" loCatId="process" qsTypeId="urn:microsoft.com/office/officeart/2005/8/quickstyle/3d3#14" qsCatId="3D" csTypeId="urn:microsoft.com/office/officeart/2005/8/colors/accent1_2#22" csCatId="accent1" phldr="1"/>
      <dgm:spPr/>
      <dgm:t>
        <a:bodyPr/>
        <a:lstStyle/>
        <a:p>
          <a:endParaRPr lang="en-US"/>
        </a:p>
      </dgm:t>
    </dgm:pt>
    <dgm:pt modelId="{5607231F-4871-4AED-BBC5-2A1AC1339ACD}">
      <dgm:prSet phldrT="[Text]"/>
      <dgm:spPr/>
      <dgm:t>
        <a:bodyPr/>
        <a:lstStyle/>
        <a:p>
          <a:r>
            <a:rPr lang="en-US" b="1" dirty="0">
              <a:solidFill>
                <a:srgbClr val="00B050"/>
              </a:solidFill>
            </a:rPr>
            <a:t>Treasury Restrictions</a:t>
          </a:r>
        </a:p>
      </dgm:t>
    </dgm:pt>
    <dgm:pt modelId="{73CFC897-42A9-4414-B480-D84409C181FD}" type="parTrans" cxnId="{8313DBA5-2E66-43D6-897F-84E9D20E9D57}">
      <dgm:prSet/>
      <dgm:spPr/>
      <dgm:t>
        <a:bodyPr/>
        <a:lstStyle/>
        <a:p>
          <a:endParaRPr lang="en-US"/>
        </a:p>
      </dgm:t>
    </dgm:pt>
    <dgm:pt modelId="{7717F1EE-3DF4-4A34-9141-AFB3AACFCECD}" type="sibTrans" cxnId="{8313DBA5-2E66-43D6-897F-84E9D20E9D57}">
      <dgm:prSet/>
      <dgm:spPr/>
      <dgm:t>
        <a:bodyPr/>
        <a:lstStyle/>
        <a:p>
          <a:endParaRPr lang="en-US"/>
        </a:p>
      </dgm:t>
    </dgm:pt>
    <dgm:pt modelId="{320DF3AF-E6AD-4F6B-A486-AFADF115DD4E}">
      <dgm:prSet phldrT="[Text]" custT="1"/>
      <dgm:spPr/>
      <dgm:t>
        <a:bodyPr/>
        <a:lstStyle/>
        <a:p>
          <a:r>
            <a:rPr lang="en-US" sz="2400" dirty="0">
              <a:solidFill>
                <a:srgbClr val="00B050"/>
              </a:solidFill>
            </a:rPr>
            <a:t>BIS v. DDTC</a:t>
          </a:r>
        </a:p>
      </dgm:t>
    </dgm:pt>
    <dgm:pt modelId="{A0F92052-EE0A-4798-8ED0-3367E0947A44}" type="parTrans" cxnId="{55560909-4546-4A5A-8B41-1A6DB712BE3C}">
      <dgm:prSet/>
      <dgm:spPr/>
      <dgm:t>
        <a:bodyPr/>
        <a:lstStyle/>
        <a:p>
          <a:endParaRPr lang="en-US"/>
        </a:p>
      </dgm:t>
    </dgm:pt>
    <dgm:pt modelId="{D845448B-672E-47D2-A91E-51AC21D2D7AB}" type="sibTrans" cxnId="{55560909-4546-4A5A-8B41-1A6DB712BE3C}">
      <dgm:prSet/>
      <dgm:spPr/>
      <dgm:t>
        <a:bodyPr/>
        <a:lstStyle/>
        <a:p>
          <a:endParaRPr lang="en-US"/>
        </a:p>
      </dgm:t>
    </dgm:pt>
    <dgm:pt modelId="{B62FFC52-9C33-46C3-B4F8-9831DC5DBA88}">
      <dgm:prSet phldrT="[Text]" custT="1"/>
      <dgm:spPr/>
      <dgm:t>
        <a:bodyPr/>
        <a:lstStyle/>
        <a:p>
          <a:r>
            <a:rPr lang="en-US" sz="1200" b="1" dirty="0">
              <a:solidFill>
                <a:srgbClr val="00B050"/>
              </a:solidFill>
            </a:rPr>
            <a:t>Destination Restrictions</a:t>
          </a:r>
        </a:p>
      </dgm:t>
    </dgm:pt>
    <dgm:pt modelId="{1CE5D30B-08CE-4B54-8789-21740EE14C0F}" type="parTrans" cxnId="{EECFDE2E-D729-4976-BC36-E5B154122ABE}">
      <dgm:prSet/>
      <dgm:spPr/>
      <dgm:t>
        <a:bodyPr/>
        <a:lstStyle/>
        <a:p>
          <a:endParaRPr lang="en-US"/>
        </a:p>
      </dgm:t>
    </dgm:pt>
    <dgm:pt modelId="{D30304E6-263A-484B-8E20-E713ED4379B2}" type="sibTrans" cxnId="{EECFDE2E-D729-4976-BC36-E5B154122ABE}">
      <dgm:prSet/>
      <dgm:spPr/>
      <dgm:t>
        <a:bodyPr/>
        <a:lstStyle/>
        <a:p>
          <a:endParaRPr lang="en-US"/>
        </a:p>
      </dgm:t>
    </dgm:pt>
    <dgm:pt modelId="{F1642EEB-7D6D-44AD-BBAA-C0B9B6F54FFE}">
      <dgm:prSet phldrT="[Text]" custT="1"/>
      <dgm:spPr/>
      <dgm:t>
        <a:bodyPr/>
        <a:lstStyle/>
        <a:p>
          <a:r>
            <a:rPr lang="en-US" sz="1200" b="1" dirty="0">
              <a:solidFill>
                <a:srgbClr val="00B050"/>
              </a:solidFill>
            </a:rPr>
            <a:t>Party Restrictions</a:t>
          </a:r>
        </a:p>
      </dgm:t>
    </dgm:pt>
    <dgm:pt modelId="{976B6C56-47D9-448C-BED5-0BFF9A584C96}" type="parTrans" cxnId="{6A582800-9217-4FB6-919A-11354686AD6A}">
      <dgm:prSet/>
      <dgm:spPr/>
      <dgm:t>
        <a:bodyPr/>
        <a:lstStyle/>
        <a:p>
          <a:endParaRPr lang="en-US"/>
        </a:p>
      </dgm:t>
    </dgm:pt>
    <dgm:pt modelId="{1CFB1525-BE60-453D-BAFB-1DE8FE94A79E}" type="sibTrans" cxnId="{6A582800-9217-4FB6-919A-11354686AD6A}">
      <dgm:prSet/>
      <dgm:spPr/>
      <dgm:t>
        <a:bodyPr/>
        <a:lstStyle/>
        <a:p>
          <a:endParaRPr lang="en-US"/>
        </a:p>
      </dgm:t>
    </dgm:pt>
    <dgm:pt modelId="{D3F50DA9-718B-4F01-B51E-84E3604D7E8E}">
      <dgm:prSet phldrT="[Text]" custT="1"/>
      <dgm:spPr/>
      <dgm:t>
        <a:bodyPr/>
        <a:lstStyle/>
        <a:p>
          <a:r>
            <a:rPr lang="en-US" sz="1400" b="1" dirty="0">
              <a:solidFill>
                <a:srgbClr val="00B050"/>
              </a:solidFill>
            </a:rPr>
            <a:t>Other Regulatory Issues     </a:t>
          </a:r>
          <a:r>
            <a:rPr lang="en-US" sz="1200" dirty="0">
              <a:solidFill>
                <a:srgbClr val="00B050"/>
              </a:solidFill>
            </a:rPr>
            <a:t>(like use restrictions)</a:t>
          </a:r>
        </a:p>
      </dgm:t>
    </dgm:pt>
    <dgm:pt modelId="{29D0CDC1-9D54-4856-BFFE-8F66903FECAD}" type="parTrans" cxnId="{F5AB6C54-9F17-4355-AB4E-2863590EAC88}">
      <dgm:prSet/>
      <dgm:spPr/>
      <dgm:t>
        <a:bodyPr/>
        <a:lstStyle/>
        <a:p>
          <a:endParaRPr lang="en-US"/>
        </a:p>
      </dgm:t>
    </dgm:pt>
    <dgm:pt modelId="{FB5C2960-0140-4BB1-BD4E-E5DB62FFEDD9}" type="sibTrans" cxnId="{F5AB6C54-9F17-4355-AB4E-2863590EAC88}">
      <dgm:prSet/>
      <dgm:spPr/>
      <dgm:t>
        <a:bodyPr/>
        <a:lstStyle/>
        <a:p>
          <a:endParaRPr lang="en-US"/>
        </a:p>
      </dgm:t>
    </dgm:pt>
    <dgm:pt modelId="{337FA00A-07E1-4902-A398-6532FBA476F6}">
      <dgm:prSet phldrT="[Text]" custT="1"/>
      <dgm:spPr/>
      <dgm:t>
        <a:bodyPr/>
        <a:lstStyle/>
        <a:p>
          <a:r>
            <a:rPr lang="en-US" sz="1800" b="1" dirty="0">
              <a:solidFill>
                <a:srgbClr val="00B050"/>
              </a:solidFill>
            </a:rPr>
            <a:t>Obtain Licenses</a:t>
          </a:r>
        </a:p>
      </dgm:t>
    </dgm:pt>
    <dgm:pt modelId="{108668EE-04A9-42DB-BD83-6C1A69253A1F}" type="parTrans" cxnId="{294C08C6-6250-4048-AE68-CCF4C923B88F}">
      <dgm:prSet/>
      <dgm:spPr/>
      <dgm:t>
        <a:bodyPr/>
        <a:lstStyle/>
        <a:p>
          <a:endParaRPr lang="en-US"/>
        </a:p>
      </dgm:t>
    </dgm:pt>
    <dgm:pt modelId="{07AB890B-6DB4-429B-9AF2-F4B112749381}" type="sibTrans" cxnId="{294C08C6-6250-4048-AE68-CCF4C923B88F}">
      <dgm:prSet/>
      <dgm:spPr/>
      <dgm:t>
        <a:bodyPr/>
        <a:lstStyle/>
        <a:p>
          <a:endParaRPr lang="en-US"/>
        </a:p>
      </dgm:t>
    </dgm:pt>
    <dgm:pt modelId="{69FD12AC-0057-4FFF-B6CF-D6554FA83944}">
      <dgm:prSet phldrT="[Text]" custT="1"/>
      <dgm:spPr/>
      <dgm:t>
        <a:bodyPr/>
        <a:lstStyle/>
        <a:p>
          <a:r>
            <a:rPr lang="en-US" sz="3200" dirty="0">
              <a:solidFill>
                <a:srgbClr val="FFFF00"/>
              </a:solidFill>
            </a:rPr>
            <a:t>EEI</a:t>
          </a:r>
        </a:p>
      </dgm:t>
    </dgm:pt>
    <dgm:pt modelId="{985CCC69-A7A2-4649-B14D-D2929EFE9DE8}" type="parTrans" cxnId="{F7A28191-5483-479D-BC9E-9614B15A55BD}">
      <dgm:prSet/>
      <dgm:spPr/>
      <dgm:t>
        <a:bodyPr/>
        <a:lstStyle/>
        <a:p>
          <a:endParaRPr lang="en-US"/>
        </a:p>
      </dgm:t>
    </dgm:pt>
    <dgm:pt modelId="{381C82E0-A403-4112-8075-0AC94D162A93}" type="sibTrans" cxnId="{F7A28191-5483-479D-BC9E-9614B15A55BD}">
      <dgm:prSet/>
      <dgm:spPr/>
      <dgm:t>
        <a:bodyPr/>
        <a:lstStyle/>
        <a:p>
          <a:endParaRPr lang="en-US"/>
        </a:p>
      </dgm:t>
    </dgm:pt>
    <dgm:pt modelId="{048598D0-4C70-44FF-B15E-98FBBE72CB5A}">
      <dgm:prSet phldrT="[Text]" custT="1"/>
      <dgm:spPr/>
      <dgm:t>
        <a:bodyPr/>
        <a:lstStyle/>
        <a:p>
          <a:r>
            <a:rPr lang="en-US" sz="2000" dirty="0"/>
            <a:t>Export!</a:t>
          </a:r>
        </a:p>
      </dgm:t>
    </dgm:pt>
    <dgm:pt modelId="{90CBDBF3-E515-4835-BA1F-747459B0CEBF}" type="parTrans" cxnId="{BD3E889A-9E93-47AC-833B-B0C897DFF301}">
      <dgm:prSet/>
      <dgm:spPr/>
      <dgm:t>
        <a:bodyPr/>
        <a:lstStyle/>
        <a:p>
          <a:endParaRPr lang="en-US"/>
        </a:p>
      </dgm:t>
    </dgm:pt>
    <dgm:pt modelId="{AF8AC43D-7C4F-453E-A138-A0460145F395}" type="sibTrans" cxnId="{BD3E889A-9E93-47AC-833B-B0C897DFF301}">
      <dgm:prSet/>
      <dgm:spPr/>
      <dgm:t>
        <a:bodyPr/>
        <a:lstStyle/>
        <a:p>
          <a:endParaRPr lang="en-US"/>
        </a:p>
      </dgm:t>
    </dgm:pt>
    <dgm:pt modelId="{0B4CCEAD-B382-4AAF-B640-9F93B6A85D4B}" type="pres">
      <dgm:prSet presAssocID="{DA626C8B-1A4D-4F29-A292-06577B3D9582}" presName="diagram" presStyleCnt="0">
        <dgm:presLayoutVars>
          <dgm:dir/>
          <dgm:resizeHandles/>
        </dgm:presLayoutVars>
      </dgm:prSet>
      <dgm:spPr/>
    </dgm:pt>
    <dgm:pt modelId="{10A1506B-B08B-4E68-BF2D-263D09B9566D}" type="pres">
      <dgm:prSet presAssocID="{5607231F-4871-4AED-BBC5-2A1AC1339ACD}" presName="firstNode" presStyleLbl="node1" presStyleIdx="0" presStyleCnt="8" custScaleX="129693" custScaleY="113731">
        <dgm:presLayoutVars>
          <dgm:bulletEnabled val="1"/>
        </dgm:presLayoutVars>
      </dgm:prSet>
      <dgm:spPr/>
    </dgm:pt>
    <dgm:pt modelId="{781B8B43-3381-46F8-A8BF-A87B9F050B69}" type="pres">
      <dgm:prSet presAssocID="{7717F1EE-3DF4-4A34-9141-AFB3AACFCECD}" presName="sibTrans" presStyleLbl="sibTrans2D1" presStyleIdx="0" presStyleCnt="7"/>
      <dgm:spPr/>
    </dgm:pt>
    <dgm:pt modelId="{BE6BCC6D-E06E-4EA6-A88B-C621DC18EFB3}" type="pres">
      <dgm:prSet presAssocID="{320DF3AF-E6AD-4F6B-A486-AFADF115DD4E}" presName="middleNode" presStyleCnt="0"/>
      <dgm:spPr/>
    </dgm:pt>
    <dgm:pt modelId="{429A9EFB-C5EF-4650-8BD3-A83A451FEE87}" type="pres">
      <dgm:prSet presAssocID="{320DF3AF-E6AD-4F6B-A486-AFADF115DD4E}" presName="padding" presStyleLbl="node1" presStyleIdx="0" presStyleCnt="8"/>
      <dgm:spPr/>
    </dgm:pt>
    <dgm:pt modelId="{DD46DC61-C3AB-478A-9BD3-9EF044507F7A}" type="pres">
      <dgm:prSet presAssocID="{320DF3AF-E6AD-4F6B-A486-AFADF115DD4E}" presName="shape" presStyleLbl="node1" presStyleIdx="1" presStyleCnt="8" custScaleX="194443" custScaleY="170511">
        <dgm:presLayoutVars>
          <dgm:bulletEnabled val="1"/>
        </dgm:presLayoutVars>
      </dgm:prSet>
      <dgm:spPr/>
    </dgm:pt>
    <dgm:pt modelId="{959B37AC-11C0-4BC2-8ACB-0208E92452FA}" type="pres">
      <dgm:prSet presAssocID="{D845448B-672E-47D2-A91E-51AC21D2D7AB}" presName="sibTrans" presStyleLbl="sibTrans2D1" presStyleIdx="1" presStyleCnt="7"/>
      <dgm:spPr/>
    </dgm:pt>
    <dgm:pt modelId="{3A956B3A-CD9B-4504-916E-1B39F1194C1F}" type="pres">
      <dgm:prSet presAssocID="{B62FFC52-9C33-46C3-B4F8-9831DC5DBA88}" presName="middleNode" presStyleCnt="0"/>
      <dgm:spPr/>
    </dgm:pt>
    <dgm:pt modelId="{D8D867AB-7ADE-413B-92ED-3419E2D25047}" type="pres">
      <dgm:prSet presAssocID="{B62FFC52-9C33-46C3-B4F8-9831DC5DBA88}" presName="padding" presStyleLbl="node1" presStyleIdx="1" presStyleCnt="8"/>
      <dgm:spPr/>
    </dgm:pt>
    <dgm:pt modelId="{0E879146-6742-4B2B-93BC-7C5B2332FC6A}" type="pres">
      <dgm:prSet presAssocID="{B62FFC52-9C33-46C3-B4F8-9831DC5DBA88}" presName="shape" presStyleLbl="node1" presStyleIdx="2" presStyleCnt="8" custScaleX="194443" custScaleY="170511">
        <dgm:presLayoutVars>
          <dgm:bulletEnabled val="1"/>
        </dgm:presLayoutVars>
      </dgm:prSet>
      <dgm:spPr/>
    </dgm:pt>
    <dgm:pt modelId="{F5D06D33-2AE7-4A51-B8F6-C57B1D81B08F}" type="pres">
      <dgm:prSet presAssocID="{D30304E6-263A-484B-8E20-E713ED4379B2}" presName="sibTrans" presStyleLbl="sibTrans2D1" presStyleIdx="2" presStyleCnt="7"/>
      <dgm:spPr/>
    </dgm:pt>
    <dgm:pt modelId="{955ECB32-89BA-4680-8EDF-13E79659E781}" type="pres">
      <dgm:prSet presAssocID="{F1642EEB-7D6D-44AD-BBAA-C0B9B6F54FFE}" presName="middleNode" presStyleCnt="0"/>
      <dgm:spPr/>
    </dgm:pt>
    <dgm:pt modelId="{374C6316-8915-48E2-8DAE-4AB932CDA988}" type="pres">
      <dgm:prSet presAssocID="{F1642EEB-7D6D-44AD-BBAA-C0B9B6F54FFE}" presName="padding" presStyleLbl="node1" presStyleIdx="2" presStyleCnt="8"/>
      <dgm:spPr/>
    </dgm:pt>
    <dgm:pt modelId="{BA7F3299-01A3-420F-A504-E0F723F70B48}" type="pres">
      <dgm:prSet presAssocID="{F1642EEB-7D6D-44AD-BBAA-C0B9B6F54FFE}" presName="shape" presStyleLbl="node1" presStyleIdx="3" presStyleCnt="8" custScaleX="194443" custScaleY="170511">
        <dgm:presLayoutVars>
          <dgm:bulletEnabled val="1"/>
        </dgm:presLayoutVars>
      </dgm:prSet>
      <dgm:spPr/>
    </dgm:pt>
    <dgm:pt modelId="{2A4C717A-8CA3-4C1B-89FC-43B1B1872013}" type="pres">
      <dgm:prSet presAssocID="{1CFB1525-BE60-453D-BAFB-1DE8FE94A79E}" presName="sibTrans" presStyleLbl="sibTrans2D1" presStyleIdx="3" presStyleCnt="7"/>
      <dgm:spPr/>
    </dgm:pt>
    <dgm:pt modelId="{FE45591B-58A1-447B-BE2F-1DBEE1037411}" type="pres">
      <dgm:prSet presAssocID="{D3F50DA9-718B-4F01-B51E-84E3604D7E8E}" presName="middleNode" presStyleCnt="0"/>
      <dgm:spPr/>
    </dgm:pt>
    <dgm:pt modelId="{BB4C4884-B373-4C57-96C2-32476CDA70CE}" type="pres">
      <dgm:prSet presAssocID="{D3F50DA9-718B-4F01-B51E-84E3604D7E8E}" presName="padding" presStyleLbl="node1" presStyleIdx="3" presStyleCnt="8"/>
      <dgm:spPr/>
    </dgm:pt>
    <dgm:pt modelId="{7B5875BA-A3E2-4589-A86C-76E982891614}" type="pres">
      <dgm:prSet presAssocID="{D3F50DA9-718B-4F01-B51E-84E3604D7E8E}" presName="shape" presStyleLbl="node1" presStyleIdx="4" presStyleCnt="8" custScaleX="194443" custScaleY="170511">
        <dgm:presLayoutVars>
          <dgm:bulletEnabled val="1"/>
        </dgm:presLayoutVars>
      </dgm:prSet>
      <dgm:spPr/>
    </dgm:pt>
    <dgm:pt modelId="{09C9C7C8-EF96-467D-9166-789EAC098AE0}" type="pres">
      <dgm:prSet presAssocID="{FB5C2960-0140-4BB1-BD4E-E5DB62FFEDD9}" presName="sibTrans" presStyleLbl="sibTrans2D1" presStyleIdx="4" presStyleCnt="7"/>
      <dgm:spPr/>
    </dgm:pt>
    <dgm:pt modelId="{C5D254C9-AC53-410A-AD03-93A3A590D9C2}" type="pres">
      <dgm:prSet presAssocID="{337FA00A-07E1-4902-A398-6532FBA476F6}" presName="middleNode" presStyleCnt="0"/>
      <dgm:spPr/>
    </dgm:pt>
    <dgm:pt modelId="{E841234B-E227-4440-83F8-E630AB1E8553}" type="pres">
      <dgm:prSet presAssocID="{337FA00A-07E1-4902-A398-6532FBA476F6}" presName="padding" presStyleLbl="node1" presStyleIdx="4" presStyleCnt="8"/>
      <dgm:spPr/>
    </dgm:pt>
    <dgm:pt modelId="{40A8C227-D75D-4476-B0E7-B4397BB5B750}" type="pres">
      <dgm:prSet presAssocID="{337FA00A-07E1-4902-A398-6532FBA476F6}" presName="shape" presStyleLbl="node1" presStyleIdx="5" presStyleCnt="8" custScaleX="194443" custScaleY="170511">
        <dgm:presLayoutVars>
          <dgm:bulletEnabled val="1"/>
        </dgm:presLayoutVars>
      </dgm:prSet>
      <dgm:spPr/>
    </dgm:pt>
    <dgm:pt modelId="{D8ADD9AB-771C-4124-9A43-4D62EC751D07}" type="pres">
      <dgm:prSet presAssocID="{07AB890B-6DB4-429B-9AF2-F4B112749381}" presName="sibTrans" presStyleLbl="sibTrans2D1" presStyleIdx="5" presStyleCnt="7"/>
      <dgm:spPr/>
    </dgm:pt>
    <dgm:pt modelId="{5FF7EEDD-F39C-436B-9474-0FA6818AD7DD}" type="pres">
      <dgm:prSet presAssocID="{69FD12AC-0057-4FFF-B6CF-D6554FA83944}" presName="middleNode" presStyleCnt="0"/>
      <dgm:spPr/>
    </dgm:pt>
    <dgm:pt modelId="{90AFE8FF-5425-47EC-A3D5-38C17B3B47E3}" type="pres">
      <dgm:prSet presAssocID="{69FD12AC-0057-4FFF-B6CF-D6554FA83944}" presName="padding" presStyleLbl="node1" presStyleIdx="5" presStyleCnt="8"/>
      <dgm:spPr/>
    </dgm:pt>
    <dgm:pt modelId="{9762F679-62C1-4EBC-901D-7E2BC22E6201}" type="pres">
      <dgm:prSet presAssocID="{69FD12AC-0057-4FFF-B6CF-D6554FA83944}" presName="shape" presStyleLbl="node1" presStyleIdx="6" presStyleCnt="8" custScaleX="194443" custScaleY="170511">
        <dgm:presLayoutVars>
          <dgm:bulletEnabled val="1"/>
        </dgm:presLayoutVars>
      </dgm:prSet>
      <dgm:spPr/>
    </dgm:pt>
    <dgm:pt modelId="{490DBBFE-060E-4E18-8344-E4E15B7664C2}" type="pres">
      <dgm:prSet presAssocID="{381C82E0-A403-4112-8075-0AC94D162A93}" presName="sibTrans" presStyleLbl="sibTrans2D1" presStyleIdx="6" presStyleCnt="7"/>
      <dgm:spPr/>
    </dgm:pt>
    <dgm:pt modelId="{98F33784-2509-4C73-A8E0-8EBC61530C42}" type="pres">
      <dgm:prSet presAssocID="{048598D0-4C70-44FF-B15E-98FBBE72CB5A}" presName="lastNode" presStyleLbl="node1" presStyleIdx="7" presStyleCnt="8" custScaleX="129693" custScaleY="113731">
        <dgm:presLayoutVars>
          <dgm:bulletEnabled val="1"/>
        </dgm:presLayoutVars>
      </dgm:prSet>
      <dgm:spPr/>
    </dgm:pt>
  </dgm:ptLst>
  <dgm:cxnLst>
    <dgm:cxn modelId="{6A582800-9217-4FB6-919A-11354686AD6A}" srcId="{DA626C8B-1A4D-4F29-A292-06577B3D9582}" destId="{F1642EEB-7D6D-44AD-BBAA-C0B9B6F54FFE}" srcOrd="3" destOrd="0" parTransId="{976B6C56-47D9-448C-BED5-0BFF9A584C96}" sibTransId="{1CFB1525-BE60-453D-BAFB-1DE8FE94A79E}"/>
    <dgm:cxn modelId="{EF5FB208-368B-4C32-8F7F-BE2141D5F28B}" type="presOf" srcId="{D845448B-672E-47D2-A91E-51AC21D2D7AB}" destId="{959B37AC-11C0-4BC2-8ACB-0208E92452FA}" srcOrd="0" destOrd="0" presId="urn:microsoft.com/office/officeart/2005/8/layout/bProcess2"/>
    <dgm:cxn modelId="{55560909-4546-4A5A-8B41-1A6DB712BE3C}" srcId="{DA626C8B-1A4D-4F29-A292-06577B3D9582}" destId="{320DF3AF-E6AD-4F6B-A486-AFADF115DD4E}" srcOrd="1" destOrd="0" parTransId="{A0F92052-EE0A-4798-8ED0-3367E0947A44}" sibTransId="{D845448B-672E-47D2-A91E-51AC21D2D7AB}"/>
    <dgm:cxn modelId="{8ADAAC1E-7D78-495B-BCDD-3AD2B384A95C}" type="presOf" srcId="{337FA00A-07E1-4902-A398-6532FBA476F6}" destId="{40A8C227-D75D-4476-B0E7-B4397BB5B750}" srcOrd="0" destOrd="0" presId="urn:microsoft.com/office/officeart/2005/8/layout/bProcess2"/>
    <dgm:cxn modelId="{EECFDE2E-D729-4976-BC36-E5B154122ABE}" srcId="{DA626C8B-1A4D-4F29-A292-06577B3D9582}" destId="{B62FFC52-9C33-46C3-B4F8-9831DC5DBA88}" srcOrd="2" destOrd="0" parTransId="{1CE5D30B-08CE-4B54-8789-21740EE14C0F}" sibTransId="{D30304E6-263A-484B-8E20-E713ED4379B2}"/>
    <dgm:cxn modelId="{1CBFF73F-E470-4ADD-B0E8-7F302DCB70CF}" type="presOf" srcId="{DA626C8B-1A4D-4F29-A292-06577B3D9582}" destId="{0B4CCEAD-B382-4AAF-B640-9F93B6A85D4B}" srcOrd="0" destOrd="0" presId="urn:microsoft.com/office/officeart/2005/8/layout/bProcess2"/>
    <dgm:cxn modelId="{40E3805B-CB2D-4048-839D-E2BC2A78A34F}" type="presOf" srcId="{F1642EEB-7D6D-44AD-BBAA-C0B9B6F54FFE}" destId="{BA7F3299-01A3-420F-A504-E0F723F70B48}" srcOrd="0" destOrd="0" presId="urn:microsoft.com/office/officeart/2005/8/layout/bProcess2"/>
    <dgm:cxn modelId="{EF16B36B-23B8-4748-A180-5FAD17187262}" type="presOf" srcId="{07AB890B-6DB4-429B-9AF2-F4B112749381}" destId="{D8ADD9AB-771C-4124-9A43-4D62EC751D07}" srcOrd="0" destOrd="0" presId="urn:microsoft.com/office/officeart/2005/8/layout/bProcess2"/>
    <dgm:cxn modelId="{299DA86F-56C3-469C-83E4-0BA30BC36D5A}" type="presOf" srcId="{7717F1EE-3DF4-4A34-9141-AFB3AACFCECD}" destId="{781B8B43-3381-46F8-A8BF-A87B9F050B69}" srcOrd="0" destOrd="0" presId="urn:microsoft.com/office/officeart/2005/8/layout/bProcess2"/>
    <dgm:cxn modelId="{152A0350-BB25-438C-AB68-A2C15ABF6B30}" type="presOf" srcId="{048598D0-4C70-44FF-B15E-98FBBE72CB5A}" destId="{98F33784-2509-4C73-A8E0-8EBC61530C42}" srcOrd="0" destOrd="0" presId="urn:microsoft.com/office/officeart/2005/8/layout/bProcess2"/>
    <dgm:cxn modelId="{F5AB6C54-9F17-4355-AB4E-2863590EAC88}" srcId="{DA626C8B-1A4D-4F29-A292-06577B3D9582}" destId="{D3F50DA9-718B-4F01-B51E-84E3604D7E8E}" srcOrd="4" destOrd="0" parTransId="{29D0CDC1-9D54-4856-BFFE-8F66903FECAD}" sibTransId="{FB5C2960-0140-4BB1-BD4E-E5DB62FFEDD9}"/>
    <dgm:cxn modelId="{1CB49586-E872-4C71-B02F-9EEF2B2FAFEE}" type="presOf" srcId="{D30304E6-263A-484B-8E20-E713ED4379B2}" destId="{F5D06D33-2AE7-4A51-B8F6-C57B1D81B08F}" srcOrd="0" destOrd="0" presId="urn:microsoft.com/office/officeart/2005/8/layout/bProcess2"/>
    <dgm:cxn modelId="{F7A28191-5483-479D-BC9E-9614B15A55BD}" srcId="{DA626C8B-1A4D-4F29-A292-06577B3D9582}" destId="{69FD12AC-0057-4FFF-B6CF-D6554FA83944}" srcOrd="6" destOrd="0" parTransId="{985CCC69-A7A2-4649-B14D-D2929EFE9DE8}" sibTransId="{381C82E0-A403-4112-8075-0AC94D162A93}"/>
    <dgm:cxn modelId="{D3899C97-840E-4F2B-A63B-ADFBFF16F4E6}" type="presOf" srcId="{D3F50DA9-718B-4F01-B51E-84E3604D7E8E}" destId="{7B5875BA-A3E2-4589-A86C-76E982891614}" srcOrd="0" destOrd="0" presId="urn:microsoft.com/office/officeart/2005/8/layout/bProcess2"/>
    <dgm:cxn modelId="{BD3E889A-9E93-47AC-833B-B0C897DFF301}" srcId="{DA626C8B-1A4D-4F29-A292-06577B3D9582}" destId="{048598D0-4C70-44FF-B15E-98FBBE72CB5A}" srcOrd="7" destOrd="0" parTransId="{90CBDBF3-E515-4835-BA1F-747459B0CEBF}" sibTransId="{AF8AC43D-7C4F-453E-A138-A0460145F395}"/>
    <dgm:cxn modelId="{8313DBA5-2E66-43D6-897F-84E9D20E9D57}" srcId="{DA626C8B-1A4D-4F29-A292-06577B3D9582}" destId="{5607231F-4871-4AED-BBC5-2A1AC1339ACD}" srcOrd="0" destOrd="0" parTransId="{73CFC897-42A9-4414-B480-D84409C181FD}" sibTransId="{7717F1EE-3DF4-4A34-9141-AFB3AACFCECD}"/>
    <dgm:cxn modelId="{26F542B7-516A-4475-AA1D-1C0DF3B63D7F}" type="presOf" srcId="{5607231F-4871-4AED-BBC5-2A1AC1339ACD}" destId="{10A1506B-B08B-4E68-BF2D-263D09B9566D}" srcOrd="0" destOrd="0" presId="urn:microsoft.com/office/officeart/2005/8/layout/bProcess2"/>
    <dgm:cxn modelId="{294C08C6-6250-4048-AE68-CCF4C923B88F}" srcId="{DA626C8B-1A4D-4F29-A292-06577B3D9582}" destId="{337FA00A-07E1-4902-A398-6532FBA476F6}" srcOrd="5" destOrd="0" parTransId="{108668EE-04A9-42DB-BD83-6C1A69253A1F}" sibTransId="{07AB890B-6DB4-429B-9AF2-F4B112749381}"/>
    <dgm:cxn modelId="{7EFD6DD0-F6C9-49C7-BC98-DF9D08347499}" type="presOf" srcId="{381C82E0-A403-4112-8075-0AC94D162A93}" destId="{490DBBFE-060E-4E18-8344-E4E15B7664C2}" srcOrd="0" destOrd="0" presId="urn:microsoft.com/office/officeart/2005/8/layout/bProcess2"/>
    <dgm:cxn modelId="{57CFD9D1-858B-4D95-9FB9-84443240EB70}" type="presOf" srcId="{B62FFC52-9C33-46C3-B4F8-9831DC5DBA88}" destId="{0E879146-6742-4B2B-93BC-7C5B2332FC6A}" srcOrd="0" destOrd="0" presId="urn:microsoft.com/office/officeart/2005/8/layout/bProcess2"/>
    <dgm:cxn modelId="{A7C88FDB-462E-4C69-A6D5-CF85B83419ED}" type="presOf" srcId="{320DF3AF-E6AD-4F6B-A486-AFADF115DD4E}" destId="{DD46DC61-C3AB-478A-9BD3-9EF044507F7A}" srcOrd="0" destOrd="0" presId="urn:microsoft.com/office/officeart/2005/8/layout/bProcess2"/>
    <dgm:cxn modelId="{60D5BDE3-D8F4-473A-A6E2-6506320F2CCB}" type="presOf" srcId="{1CFB1525-BE60-453D-BAFB-1DE8FE94A79E}" destId="{2A4C717A-8CA3-4C1B-89FC-43B1B1872013}" srcOrd="0" destOrd="0" presId="urn:microsoft.com/office/officeart/2005/8/layout/bProcess2"/>
    <dgm:cxn modelId="{34C5F1F9-E9B2-4777-84E4-39A66D916EA1}" type="presOf" srcId="{FB5C2960-0140-4BB1-BD4E-E5DB62FFEDD9}" destId="{09C9C7C8-EF96-467D-9166-789EAC098AE0}" srcOrd="0" destOrd="0" presId="urn:microsoft.com/office/officeart/2005/8/layout/bProcess2"/>
    <dgm:cxn modelId="{69D9E4FD-153A-4787-9F01-94C879765D9E}" type="presOf" srcId="{69FD12AC-0057-4FFF-B6CF-D6554FA83944}" destId="{9762F679-62C1-4EBC-901D-7E2BC22E6201}" srcOrd="0" destOrd="0" presId="urn:microsoft.com/office/officeart/2005/8/layout/bProcess2"/>
    <dgm:cxn modelId="{DF5E96AF-7A4D-4733-94DF-AF8991AC880A}" type="presParOf" srcId="{0B4CCEAD-B382-4AAF-B640-9F93B6A85D4B}" destId="{10A1506B-B08B-4E68-BF2D-263D09B9566D}" srcOrd="0" destOrd="0" presId="urn:microsoft.com/office/officeart/2005/8/layout/bProcess2"/>
    <dgm:cxn modelId="{7C068D51-C1DF-4C6E-B522-5C06F0B7CC3D}" type="presParOf" srcId="{0B4CCEAD-B382-4AAF-B640-9F93B6A85D4B}" destId="{781B8B43-3381-46F8-A8BF-A87B9F050B69}" srcOrd="1" destOrd="0" presId="urn:microsoft.com/office/officeart/2005/8/layout/bProcess2"/>
    <dgm:cxn modelId="{64B2C00E-B29D-435C-8BBC-2AC1CF00E312}" type="presParOf" srcId="{0B4CCEAD-B382-4AAF-B640-9F93B6A85D4B}" destId="{BE6BCC6D-E06E-4EA6-A88B-C621DC18EFB3}" srcOrd="2" destOrd="0" presId="urn:microsoft.com/office/officeart/2005/8/layout/bProcess2"/>
    <dgm:cxn modelId="{4213BE15-4134-45A0-A51D-07BC43770A34}" type="presParOf" srcId="{BE6BCC6D-E06E-4EA6-A88B-C621DC18EFB3}" destId="{429A9EFB-C5EF-4650-8BD3-A83A451FEE87}" srcOrd="0" destOrd="0" presId="urn:microsoft.com/office/officeart/2005/8/layout/bProcess2"/>
    <dgm:cxn modelId="{A8F06042-E296-48EB-953B-C58B2D871E90}" type="presParOf" srcId="{BE6BCC6D-E06E-4EA6-A88B-C621DC18EFB3}" destId="{DD46DC61-C3AB-478A-9BD3-9EF044507F7A}" srcOrd="1" destOrd="0" presId="urn:microsoft.com/office/officeart/2005/8/layout/bProcess2"/>
    <dgm:cxn modelId="{25A80CFB-31C8-422E-8102-3129924D3486}" type="presParOf" srcId="{0B4CCEAD-B382-4AAF-B640-9F93B6A85D4B}" destId="{959B37AC-11C0-4BC2-8ACB-0208E92452FA}" srcOrd="3" destOrd="0" presId="urn:microsoft.com/office/officeart/2005/8/layout/bProcess2"/>
    <dgm:cxn modelId="{E21634C2-D0C9-402D-97D6-FCF197810E90}" type="presParOf" srcId="{0B4CCEAD-B382-4AAF-B640-9F93B6A85D4B}" destId="{3A956B3A-CD9B-4504-916E-1B39F1194C1F}" srcOrd="4" destOrd="0" presId="urn:microsoft.com/office/officeart/2005/8/layout/bProcess2"/>
    <dgm:cxn modelId="{2923F41B-B87A-49BD-9B59-0CF13E216055}" type="presParOf" srcId="{3A956B3A-CD9B-4504-916E-1B39F1194C1F}" destId="{D8D867AB-7ADE-413B-92ED-3419E2D25047}" srcOrd="0" destOrd="0" presId="urn:microsoft.com/office/officeart/2005/8/layout/bProcess2"/>
    <dgm:cxn modelId="{73B74808-A01F-4AD3-A939-54E24FBBE8A3}" type="presParOf" srcId="{3A956B3A-CD9B-4504-916E-1B39F1194C1F}" destId="{0E879146-6742-4B2B-93BC-7C5B2332FC6A}" srcOrd="1" destOrd="0" presId="urn:microsoft.com/office/officeart/2005/8/layout/bProcess2"/>
    <dgm:cxn modelId="{DD3DB352-589F-47D1-936E-37D4B0418A3C}" type="presParOf" srcId="{0B4CCEAD-B382-4AAF-B640-9F93B6A85D4B}" destId="{F5D06D33-2AE7-4A51-B8F6-C57B1D81B08F}" srcOrd="5" destOrd="0" presId="urn:microsoft.com/office/officeart/2005/8/layout/bProcess2"/>
    <dgm:cxn modelId="{2DB34F9B-F450-44AE-AF07-353440B4CEB0}" type="presParOf" srcId="{0B4CCEAD-B382-4AAF-B640-9F93B6A85D4B}" destId="{955ECB32-89BA-4680-8EDF-13E79659E781}" srcOrd="6" destOrd="0" presId="urn:microsoft.com/office/officeart/2005/8/layout/bProcess2"/>
    <dgm:cxn modelId="{83044153-889D-4331-9589-1BA2133B334C}" type="presParOf" srcId="{955ECB32-89BA-4680-8EDF-13E79659E781}" destId="{374C6316-8915-48E2-8DAE-4AB932CDA988}" srcOrd="0" destOrd="0" presId="urn:microsoft.com/office/officeart/2005/8/layout/bProcess2"/>
    <dgm:cxn modelId="{A3C8C1E3-7E2F-4913-9663-668A2452B329}" type="presParOf" srcId="{955ECB32-89BA-4680-8EDF-13E79659E781}" destId="{BA7F3299-01A3-420F-A504-E0F723F70B48}" srcOrd="1" destOrd="0" presId="urn:microsoft.com/office/officeart/2005/8/layout/bProcess2"/>
    <dgm:cxn modelId="{5B94AC75-B0C7-4648-8C80-325B4220A279}" type="presParOf" srcId="{0B4CCEAD-B382-4AAF-B640-9F93B6A85D4B}" destId="{2A4C717A-8CA3-4C1B-89FC-43B1B1872013}" srcOrd="7" destOrd="0" presId="urn:microsoft.com/office/officeart/2005/8/layout/bProcess2"/>
    <dgm:cxn modelId="{5C9BF828-1C9D-485F-8398-F8001934E13C}" type="presParOf" srcId="{0B4CCEAD-B382-4AAF-B640-9F93B6A85D4B}" destId="{FE45591B-58A1-447B-BE2F-1DBEE1037411}" srcOrd="8" destOrd="0" presId="urn:microsoft.com/office/officeart/2005/8/layout/bProcess2"/>
    <dgm:cxn modelId="{7FE14BCE-32B9-4427-9911-71F00BF6339A}" type="presParOf" srcId="{FE45591B-58A1-447B-BE2F-1DBEE1037411}" destId="{BB4C4884-B373-4C57-96C2-32476CDA70CE}" srcOrd="0" destOrd="0" presId="urn:microsoft.com/office/officeart/2005/8/layout/bProcess2"/>
    <dgm:cxn modelId="{BD4EFCBE-2B49-4BEE-A041-F8109F2700C6}" type="presParOf" srcId="{FE45591B-58A1-447B-BE2F-1DBEE1037411}" destId="{7B5875BA-A3E2-4589-A86C-76E982891614}" srcOrd="1" destOrd="0" presId="urn:microsoft.com/office/officeart/2005/8/layout/bProcess2"/>
    <dgm:cxn modelId="{A166E14D-B9F7-4B65-A689-78417548396C}" type="presParOf" srcId="{0B4CCEAD-B382-4AAF-B640-9F93B6A85D4B}" destId="{09C9C7C8-EF96-467D-9166-789EAC098AE0}" srcOrd="9" destOrd="0" presId="urn:microsoft.com/office/officeart/2005/8/layout/bProcess2"/>
    <dgm:cxn modelId="{A3519D8B-D191-4FC2-BEBB-0288DCB3E00E}" type="presParOf" srcId="{0B4CCEAD-B382-4AAF-B640-9F93B6A85D4B}" destId="{C5D254C9-AC53-410A-AD03-93A3A590D9C2}" srcOrd="10" destOrd="0" presId="urn:microsoft.com/office/officeart/2005/8/layout/bProcess2"/>
    <dgm:cxn modelId="{110D0430-A359-46AC-8699-2F5ECEDB23B0}" type="presParOf" srcId="{C5D254C9-AC53-410A-AD03-93A3A590D9C2}" destId="{E841234B-E227-4440-83F8-E630AB1E8553}" srcOrd="0" destOrd="0" presId="urn:microsoft.com/office/officeart/2005/8/layout/bProcess2"/>
    <dgm:cxn modelId="{92590DAF-137D-4728-A2DD-2205F17C05B8}" type="presParOf" srcId="{C5D254C9-AC53-410A-AD03-93A3A590D9C2}" destId="{40A8C227-D75D-4476-B0E7-B4397BB5B750}" srcOrd="1" destOrd="0" presId="urn:microsoft.com/office/officeart/2005/8/layout/bProcess2"/>
    <dgm:cxn modelId="{DDFF3C69-338B-43E8-9F36-4F1A8061DD9B}" type="presParOf" srcId="{0B4CCEAD-B382-4AAF-B640-9F93B6A85D4B}" destId="{D8ADD9AB-771C-4124-9A43-4D62EC751D07}" srcOrd="11" destOrd="0" presId="urn:microsoft.com/office/officeart/2005/8/layout/bProcess2"/>
    <dgm:cxn modelId="{2F758770-C25D-4EA5-A09F-13925BD85186}" type="presParOf" srcId="{0B4CCEAD-B382-4AAF-B640-9F93B6A85D4B}" destId="{5FF7EEDD-F39C-436B-9474-0FA6818AD7DD}" srcOrd="12" destOrd="0" presId="urn:microsoft.com/office/officeart/2005/8/layout/bProcess2"/>
    <dgm:cxn modelId="{0917D991-07A3-4EAA-8379-50560B7EA172}" type="presParOf" srcId="{5FF7EEDD-F39C-436B-9474-0FA6818AD7DD}" destId="{90AFE8FF-5425-47EC-A3D5-38C17B3B47E3}" srcOrd="0" destOrd="0" presId="urn:microsoft.com/office/officeart/2005/8/layout/bProcess2"/>
    <dgm:cxn modelId="{34E309AD-9A57-4EB6-80DA-A2D9DD7A6979}" type="presParOf" srcId="{5FF7EEDD-F39C-436B-9474-0FA6818AD7DD}" destId="{9762F679-62C1-4EBC-901D-7E2BC22E6201}" srcOrd="1" destOrd="0" presId="urn:microsoft.com/office/officeart/2005/8/layout/bProcess2"/>
    <dgm:cxn modelId="{0986F591-31E6-4D17-8B1B-CEE155566D0B}" type="presParOf" srcId="{0B4CCEAD-B382-4AAF-B640-9F93B6A85D4B}" destId="{490DBBFE-060E-4E18-8344-E4E15B7664C2}" srcOrd="13" destOrd="0" presId="urn:microsoft.com/office/officeart/2005/8/layout/bProcess2"/>
    <dgm:cxn modelId="{A6BB789C-48AE-4641-B748-FA0CD642E7F6}" type="presParOf" srcId="{0B4CCEAD-B382-4AAF-B640-9F93B6A85D4B}" destId="{98F33784-2509-4C73-A8E0-8EBC61530C42}" srcOrd="14"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A1506B-B08B-4E68-BF2D-263D09B9566D}">
      <dsp:nvSpPr>
        <dsp:cNvPr id="0" name=""/>
        <dsp:cNvSpPr/>
      </dsp:nvSpPr>
      <dsp:spPr>
        <a:xfrm>
          <a:off x="1339" y="318347"/>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t>Treasury Restrictions</a:t>
          </a:r>
        </a:p>
      </dsp:txBody>
      <dsp:txXfrm>
        <a:off x="178785" y="473954"/>
        <a:ext cx="856788" cy="751338"/>
      </dsp:txXfrm>
    </dsp:sp>
    <dsp:sp modelId="{781B8B43-3381-46F8-A8BF-A87B9F050B69}">
      <dsp:nvSpPr>
        <dsp:cNvPr id="0" name=""/>
        <dsp:cNvSpPr/>
      </dsp:nvSpPr>
      <dsp:spPr>
        <a:xfrm rot="10800000">
          <a:off x="443683"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D46DC61-C3AB-478A-9BD3-9EF044507F7A}">
      <dsp:nvSpPr>
        <dsp:cNvPr id="0" name=""/>
        <dsp:cNvSpPr/>
      </dsp:nvSpPr>
      <dsp:spPr>
        <a:xfrm>
          <a:off x="133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BIS v. DDTC</a:t>
          </a:r>
        </a:p>
      </dsp:txBody>
      <dsp:txXfrm>
        <a:off x="178784" y="1863501"/>
        <a:ext cx="856791" cy="751337"/>
      </dsp:txXfrm>
    </dsp:sp>
    <dsp:sp modelId="{959B37AC-11C0-4BC2-8ACB-0208E92452FA}">
      <dsp:nvSpPr>
        <dsp:cNvPr id="0" name=""/>
        <dsp:cNvSpPr/>
      </dsp:nvSpPr>
      <dsp:spPr>
        <a:xfrm rot="10800000">
          <a:off x="443683" y="2852193"/>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0E879146-6742-4B2B-93BC-7C5B2332FC6A}">
      <dsp:nvSpPr>
        <dsp:cNvPr id="0" name=""/>
        <dsp:cNvSpPr/>
      </dsp:nvSpPr>
      <dsp:spPr>
        <a:xfrm>
          <a:off x="133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Destination Restrictions</a:t>
          </a:r>
        </a:p>
      </dsp:txBody>
      <dsp:txXfrm>
        <a:off x="178784" y="3253046"/>
        <a:ext cx="856791" cy="751337"/>
      </dsp:txXfrm>
    </dsp:sp>
    <dsp:sp modelId="{F5D06D33-2AE7-4A51-B8F6-C57B1D81B08F}">
      <dsp:nvSpPr>
        <dsp:cNvPr id="0" name=""/>
        <dsp:cNvSpPr/>
      </dsp:nvSpPr>
      <dsp:spPr>
        <a:xfrm rot="5400000">
          <a:off x="1287998" y="3542061"/>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BA7F3299-01A3-420F-A504-E0F723F70B48}">
      <dsp:nvSpPr>
        <dsp:cNvPr id="0" name=""/>
        <dsp:cNvSpPr/>
      </dsp:nvSpPr>
      <dsp:spPr>
        <a:xfrm>
          <a:off x="168015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Party Restrictions</a:t>
          </a:r>
        </a:p>
      </dsp:txBody>
      <dsp:txXfrm>
        <a:off x="1857604" y="3253046"/>
        <a:ext cx="856791" cy="751337"/>
      </dsp:txXfrm>
    </dsp:sp>
    <dsp:sp modelId="{2A4C717A-8CA3-4C1B-89FC-43B1B1872013}">
      <dsp:nvSpPr>
        <dsp:cNvPr id="0" name=""/>
        <dsp:cNvSpPr/>
      </dsp:nvSpPr>
      <dsp:spPr>
        <a:xfrm>
          <a:off x="2122503" y="2842384"/>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7B5875BA-A3E2-4589-A86C-76E982891614}">
      <dsp:nvSpPr>
        <dsp:cNvPr id="0" name=""/>
        <dsp:cNvSpPr/>
      </dsp:nvSpPr>
      <dsp:spPr>
        <a:xfrm>
          <a:off x="168015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Other Regulatory Issues     </a:t>
          </a:r>
          <a:r>
            <a:rPr lang="en-US" sz="1200" kern="1200" dirty="0"/>
            <a:t>(like use restrictions)</a:t>
          </a:r>
        </a:p>
      </dsp:txBody>
      <dsp:txXfrm>
        <a:off x="1857604" y="1863501"/>
        <a:ext cx="856791" cy="751337"/>
      </dsp:txXfrm>
    </dsp:sp>
    <dsp:sp modelId="{09C9C7C8-EF96-467D-9166-789EAC098AE0}">
      <dsp:nvSpPr>
        <dsp:cNvPr id="0" name=""/>
        <dsp:cNvSpPr/>
      </dsp:nvSpPr>
      <dsp:spPr>
        <a:xfrm>
          <a:off x="2122503" y="145283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0A8C227-D75D-4476-B0E7-B4397BB5B750}">
      <dsp:nvSpPr>
        <dsp:cNvPr id="0" name=""/>
        <dsp:cNvSpPr/>
      </dsp:nvSpPr>
      <dsp:spPr>
        <a:xfrm>
          <a:off x="1680157"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Obtain Licenses</a:t>
          </a:r>
        </a:p>
      </dsp:txBody>
      <dsp:txXfrm>
        <a:off x="1857604" y="473955"/>
        <a:ext cx="856791" cy="751337"/>
      </dsp:txXfrm>
    </dsp:sp>
    <dsp:sp modelId="{D8ADD9AB-771C-4124-9A43-4D62EC751D07}">
      <dsp:nvSpPr>
        <dsp:cNvPr id="0" name=""/>
        <dsp:cNvSpPr/>
      </dsp:nvSpPr>
      <dsp:spPr>
        <a:xfrm rot="5400000">
          <a:off x="2966817" y="762970"/>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762F679-62C1-4EBC-901D-7E2BC22E6201}">
      <dsp:nvSpPr>
        <dsp:cNvPr id="0" name=""/>
        <dsp:cNvSpPr/>
      </dsp:nvSpPr>
      <dsp:spPr>
        <a:xfrm>
          <a:off x="3358976"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t>EEI</a:t>
          </a:r>
        </a:p>
      </dsp:txBody>
      <dsp:txXfrm>
        <a:off x="3536423" y="473955"/>
        <a:ext cx="856791" cy="751337"/>
      </dsp:txXfrm>
    </dsp:sp>
    <dsp:sp modelId="{490DBBFE-060E-4E18-8344-E4E15B7664C2}">
      <dsp:nvSpPr>
        <dsp:cNvPr id="0" name=""/>
        <dsp:cNvSpPr/>
      </dsp:nvSpPr>
      <dsp:spPr>
        <a:xfrm rot="10800000">
          <a:off x="3801322"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8F33784-2509-4C73-A8E0-8EBC61530C42}">
      <dsp:nvSpPr>
        <dsp:cNvPr id="0" name=""/>
        <dsp:cNvSpPr/>
      </dsp:nvSpPr>
      <dsp:spPr>
        <a:xfrm>
          <a:off x="3358979" y="1707894"/>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Export!</a:t>
          </a:r>
        </a:p>
      </dsp:txBody>
      <dsp:txXfrm>
        <a:off x="3536425" y="1863501"/>
        <a:ext cx="856788" cy="7513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A1506B-B08B-4E68-BF2D-263D09B9566D}">
      <dsp:nvSpPr>
        <dsp:cNvPr id="0" name=""/>
        <dsp:cNvSpPr/>
      </dsp:nvSpPr>
      <dsp:spPr>
        <a:xfrm>
          <a:off x="1339" y="318347"/>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solidFill>
                <a:srgbClr val="00B050"/>
              </a:solidFill>
            </a:rPr>
            <a:t>Treasury Restrictions</a:t>
          </a:r>
        </a:p>
      </dsp:txBody>
      <dsp:txXfrm>
        <a:off x="178785" y="473954"/>
        <a:ext cx="856788" cy="751338"/>
      </dsp:txXfrm>
    </dsp:sp>
    <dsp:sp modelId="{781B8B43-3381-46F8-A8BF-A87B9F050B69}">
      <dsp:nvSpPr>
        <dsp:cNvPr id="0" name=""/>
        <dsp:cNvSpPr/>
      </dsp:nvSpPr>
      <dsp:spPr>
        <a:xfrm rot="10800000">
          <a:off x="443683"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D46DC61-C3AB-478A-9BD3-9EF044507F7A}">
      <dsp:nvSpPr>
        <dsp:cNvPr id="0" name=""/>
        <dsp:cNvSpPr/>
      </dsp:nvSpPr>
      <dsp:spPr>
        <a:xfrm>
          <a:off x="133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FFFF00"/>
              </a:solidFill>
            </a:rPr>
            <a:t>BIS v. DDTC</a:t>
          </a:r>
        </a:p>
      </dsp:txBody>
      <dsp:txXfrm>
        <a:off x="178784" y="1863501"/>
        <a:ext cx="856791" cy="751337"/>
      </dsp:txXfrm>
    </dsp:sp>
    <dsp:sp modelId="{959B37AC-11C0-4BC2-8ACB-0208E92452FA}">
      <dsp:nvSpPr>
        <dsp:cNvPr id="0" name=""/>
        <dsp:cNvSpPr/>
      </dsp:nvSpPr>
      <dsp:spPr>
        <a:xfrm rot="10800000">
          <a:off x="443683" y="2852193"/>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0E879146-6742-4B2B-93BC-7C5B2332FC6A}">
      <dsp:nvSpPr>
        <dsp:cNvPr id="0" name=""/>
        <dsp:cNvSpPr/>
      </dsp:nvSpPr>
      <dsp:spPr>
        <a:xfrm>
          <a:off x="133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Destination Restrictions</a:t>
          </a:r>
        </a:p>
      </dsp:txBody>
      <dsp:txXfrm>
        <a:off x="178784" y="3253046"/>
        <a:ext cx="856791" cy="751337"/>
      </dsp:txXfrm>
    </dsp:sp>
    <dsp:sp modelId="{F5D06D33-2AE7-4A51-B8F6-C57B1D81B08F}">
      <dsp:nvSpPr>
        <dsp:cNvPr id="0" name=""/>
        <dsp:cNvSpPr/>
      </dsp:nvSpPr>
      <dsp:spPr>
        <a:xfrm rot="5400000">
          <a:off x="1287998" y="3542061"/>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BA7F3299-01A3-420F-A504-E0F723F70B48}">
      <dsp:nvSpPr>
        <dsp:cNvPr id="0" name=""/>
        <dsp:cNvSpPr/>
      </dsp:nvSpPr>
      <dsp:spPr>
        <a:xfrm>
          <a:off x="168015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Party Restrictions</a:t>
          </a:r>
        </a:p>
      </dsp:txBody>
      <dsp:txXfrm>
        <a:off x="1857604" y="3253046"/>
        <a:ext cx="856791" cy="751337"/>
      </dsp:txXfrm>
    </dsp:sp>
    <dsp:sp modelId="{2A4C717A-8CA3-4C1B-89FC-43B1B1872013}">
      <dsp:nvSpPr>
        <dsp:cNvPr id="0" name=""/>
        <dsp:cNvSpPr/>
      </dsp:nvSpPr>
      <dsp:spPr>
        <a:xfrm>
          <a:off x="2122503" y="2842384"/>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7B5875BA-A3E2-4589-A86C-76E982891614}">
      <dsp:nvSpPr>
        <dsp:cNvPr id="0" name=""/>
        <dsp:cNvSpPr/>
      </dsp:nvSpPr>
      <dsp:spPr>
        <a:xfrm>
          <a:off x="168015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Other Regulatory Issues     </a:t>
          </a:r>
          <a:r>
            <a:rPr lang="en-US" sz="1200" kern="1200" dirty="0"/>
            <a:t>(like use restrictions)</a:t>
          </a:r>
        </a:p>
      </dsp:txBody>
      <dsp:txXfrm>
        <a:off x="1857604" y="1863501"/>
        <a:ext cx="856791" cy="751337"/>
      </dsp:txXfrm>
    </dsp:sp>
    <dsp:sp modelId="{09C9C7C8-EF96-467D-9166-789EAC098AE0}">
      <dsp:nvSpPr>
        <dsp:cNvPr id="0" name=""/>
        <dsp:cNvSpPr/>
      </dsp:nvSpPr>
      <dsp:spPr>
        <a:xfrm>
          <a:off x="2122503" y="145283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0A8C227-D75D-4476-B0E7-B4397BB5B750}">
      <dsp:nvSpPr>
        <dsp:cNvPr id="0" name=""/>
        <dsp:cNvSpPr/>
      </dsp:nvSpPr>
      <dsp:spPr>
        <a:xfrm>
          <a:off x="1680157"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Obtain Licenses</a:t>
          </a:r>
        </a:p>
      </dsp:txBody>
      <dsp:txXfrm>
        <a:off x="1857604" y="473955"/>
        <a:ext cx="856791" cy="751337"/>
      </dsp:txXfrm>
    </dsp:sp>
    <dsp:sp modelId="{D8ADD9AB-771C-4124-9A43-4D62EC751D07}">
      <dsp:nvSpPr>
        <dsp:cNvPr id="0" name=""/>
        <dsp:cNvSpPr/>
      </dsp:nvSpPr>
      <dsp:spPr>
        <a:xfrm rot="5400000">
          <a:off x="2966817" y="762970"/>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762F679-62C1-4EBC-901D-7E2BC22E6201}">
      <dsp:nvSpPr>
        <dsp:cNvPr id="0" name=""/>
        <dsp:cNvSpPr/>
      </dsp:nvSpPr>
      <dsp:spPr>
        <a:xfrm>
          <a:off x="3358976"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t>EEI</a:t>
          </a:r>
        </a:p>
      </dsp:txBody>
      <dsp:txXfrm>
        <a:off x="3536423" y="473955"/>
        <a:ext cx="856791" cy="751337"/>
      </dsp:txXfrm>
    </dsp:sp>
    <dsp:sp modelId="{490DBBFE-060E-4E18-8344-E4E15B7664C2}">
      <dsp:nvSpPr>
        <dsp:cNvPr id="0" name=""/>
        <dsp:cNvSpPr/>
      </dsp:nvSpPr>
      <dsp:spPr>
        <a:xfrm rot="10800000">
          <a:off x="3801322"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8F33784-2509-4C73-A8E0-8EBC61530C42}">
      <dsp:nvSpPr>
        <dsp:cNvPr id="0" name=""/>
        <dsp:cNvSpPr/>
      </dsp:nvSpPr>
      <dsp:spPr>
        <a:xfrm>
          <a:off x="3358979" y="1707894"/>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Export!</a:t>
          </a:r>
        </a:p>
      </dsp:txBody>
      <dsp:txXfrm>
        <a:off x="3536425" y="1863501"/>
        <a:ext cx="856788" cy="7513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A1506B-B08B-4E68-BF2D-263D09B9566D}">
      <dsp:nvSpPr>
        <dsp:cNvPr id="0" name=""/>
        <dsp:cNvSpPr/>
      </dsp:nvSpPr>
      <dsp:spPr>
        <a:xfrm>
          <a:off x="1339" y="318347"/>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solidFill>
                <a:srgbClr val="00B050"/>
              </a:solidFill>
            </a:rPr>
            <a:t>Treasury Restrictions</a:t>
          </a:r>
        </a:p>
      </dsp:txBody>
      <dsp:txXfrm>
        <a:off x="178785" y="473954"/>
        <a:ext cx="856788" cy="751338"/>
      </dsp:txXfrm>
    </dsp:sp>
    <dsp:sp modelId="{781B8B43-3381-46F8-A8BF-A87B9F050B69}">
      <dsp:nvSpPr>
        <dsp:cNvPr id="0" name=""/>
        <dsp:cNvSpPr/>
      </dsp:nvSpPr>
      <dsp:spPr>
        <a:xfrm rot="10800000">
          <a:off x="443683"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D46DC61-C3AB-478A-9BD3-9EF044507F7A}">
      <dsp:nvSpPr>
        <dsp:cNvPr id="0" name=""/>
        <dsp:cNvSpPr/>
      </dsp:nvSpPr>
      <dsp:spPr>
        <a:xfrm>
          <a:off x="133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B050"/>
              </a:solidFill>
            </a:rPr>
            <a:t>BIS v. DDTC</a:t>
          </a:r>
        </a:p>
      </dsp:txBody>
      <dsp:txXfrm>
        <a:off x="178784" y="1863501"/>
        <a:ext cx="856791" cy="751337"/>
      </dsp:txXfrm>
    </dsp:sp>
    <dsp:sp modelId="{959B37AC-11C0-4BC2-8ACB-0208E92452FA}">
      <dsp:nvSpPr>
        <dsp:cNvPr id="0" name=""/>
        <dsp:cNvSpPr/>
      </dsp:nvSpPr>
      <dsp:spPr>
        <a:xfrm rot="10800000">
          <a:off x="443683" y="2852193"/>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0E879146-6742-4B2B-93BC-7C5B2332FC6A}">
      <dsp:nvSpPr>
        <dsp:cNvPr id="0" name=""/>
        <dsp:cNvSpPr/>
      </dsp:nvSpPr>
      <dsp:spPr>
        <a:xfrm>
          <a:off x="133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FFFF00"/>
              </a:solidFill>
            </a:rPr>
            <a:t>Destination Restrictions</a:t>
          </a:r>
        </a:p>
      </dsp:txBody>
      <dsp:txXfrm>
        <a:off x="178784" y="3253046"/>
        <a:ext cx="856791" cy="751337"/>
      </dsp:txXfrm>
    </dsp:sp>
    <dsp:sp modelId="{F5D06D33-2AE7-4A51-B8F6-C57B1D81B08F}">
      <dsp:nvSpPr>
        <dsp:cNvPr id="0" name=""/>
        <dsp:cNvSpPr/>
      </dsp:nvSpPr>
      <dsp:spPr>
        <a:xfrm rot="5400000">
          <a:off x="1287998" y="3542061"/>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BA7F3299-01A3-420F-A504-E0F723F70B48}">
      <dsp:nvSpPr>
        <dsp:cNvPr id="0" name=""/>
        <dsp:cNvSpPr/>
      </dsp:nvSpPr>
      <dsp:spPr>
        <a:xfrm>
          <a:off x="168015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t>Party Restrictions</a:t>
          </a:r>
        </a:p>
      </dsp:txBody>
      <dsp:txXfrm>
        <a:off x="1857604" y="3253046"/>
        <a:ext cx="856791" cy="751337"/>
      </dsp:txXfrm>
    </dsp:sp>
    <dsp:sp modelId="{2A4C717A-8CA3-4C1B-89FC-43B1B1872013}">
      <dsp:nvSpPr>
        <dsp:cNvPr id="0" name=""/>
        <dsp:cNvSpPr/>
      </dsp:nvSpPr>
      <dsp:spPr>
        <a:xfrm>
          <a:off x="2122503" y="2842384"/>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7B5875BA-A3E2-4589-A86C-76E982891614}">
      <dsp:nvSpPr>
        <dsp:cNvPr id="0" name=""/>
        <dsp:cNvSpPr/>
      </dsp:nvSpPr>
      <dsp:spPr>
        <a:xfrm>
          <a:off x="168015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Other Regulatory Issues     </a:t>
          </a:r>
          <a:r>
            <a:rPr lang="en-US" sz="1200" kern="1200" dirty="0"/>
            <a:t>(like use restrictions)</a:t>
          </a:r>
        </a:p>
      </dsp:txBody>
      <dsp:txXfrm>
        <a:off x="1857604" y="1863501"/>
        <a:ext cx="856791" cy="751337"/>
      </dsp:txXfrm>
    </dsp:sp>
    <dsp:sp modelId="{09C9C7C8-EF96-467D-9166-789EAC098AE0}">
      <dsp:nvSpPr>
        <dsp:cNvPr id="0" name=""/>
        <dsp:cNvSpPr/>
      </dsp:nvSpPr>
      <dsp:spPr>
        <a:xfrm>
          <a:off x="2122503" y="145283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0A8C227-D75D-4476-B0E7-B4397BB5B750}">
      <dsp:nvSpPr>
        <dsp:cNvPr id="0" name=""/>
        <dsp:cNvSpPr/>
      </dsp:nvSpPr>
      <dsp:spPr>
        <a:xfrm>
          <a:off x="1680157"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Obtain Licenses</a:t>
          </a:r>
        </a:p>
      </dsp:txBody>
      <dsp:txXfrm>
        <a:off x="1857604" y="473955"/>
        <a:ext cx="856791" cy="751337"/>
      </dsp:txXfrm>
    </dsp:sp>
    <dsp:sp modelId="{D8ADD9AB-771C-4124-9A43-4D62EC751D07}">
      <dsp:nvSpPr>
        <dsp:cNvPr id="0" name=""/>
        <dsp:cNvSpPr/>
      </dsp:nvSpPr>
      <dsp:spPr>
        <a:xfrm rot="5400000">
          <a:off x="2966817" y="762970"/>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762F679-62C1-4EBC-901D-7E2BC22E6201}">
      <dsp:nvSpPr>
        <dsp:cNvPr id="0" name=""/>
        <dsp:cNvSpPr/>
      </dsp:nvSpPr>
      <dsp:spPr>
        <a:xfrm>
          <a:off x="3358976"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t>EEI</a:t>
          </a:r>
        </a:p>
      </dsp:txBody>
      <dsp:txXfrm>
        <a:off x="3536423" y="473955"/>
        <a:ext cx="856791" cy="751337"/>
      </dsp:txXfrm>
    </dsp:sp>
    <dsp:sp modelId="{490DBBFE-060E-4E18-8344-E4E15B7664C2}">
      <dsp:nvSpPr>
        <dsp:cNvPr id="0" name=""/>
        <dsp:cNvSpPr/>
      </dsp:nvSpPr>
      <dsp:spPr>
        <a:xfrm rot="10800000">
          <a:off x="3801322"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8F33784-2509-4C73-A8E0-8EBC61530C42}">
      <dsp:nvSpPr>
        <dsp:cNvPr id="0" name=""/>
        <dsp:cNvSpPr/>
      </dsp:nvSpPr>
      <dsp:spPr>
        <a:xfrm>
          <a:off x="3358979" y="1707894"/>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Export!</a:t>
          </a:r>
        </a:p>
      </dsp:txBody>
      <dsp:txXfrm>
        <a:off x="3536425" y="1863501"/>
        <a:ext cx="856788" cy="7513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A1506B-B08B-4E68-BF2D-263D09B9566D}">
      <dsp:nvSpPr>
        <dsp:cNvPr id="0" name=""/>
        <dsp:cNvSpPr/>
      </dsp:nvSpPr>
      <dsp:spPr>
        <a:xfrm>
          <a:off x="1339" y="318347"/>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solidFill>
                <a:srgbClr val="00B050"/>
              </a:solidFill>
            </a:rPr>
            <a:t>Treasury Restrictions</a:t>
          </a:r>
        </a:p>
      </dsp:txBody>
      <dsp:txXfrm>
        <a:off x="178785" y="473954"/>
        <a:ext cx="856788" cy="751338"/>
      </dsp:txXfrm>
    </dsp:sp>
    <dsp:sp modelId="{781B8B43-3381-46F8-A8BF-A87B9F050B69}">
      <dsp:nvSpPr>
        <dsp:cNvPr id="0" name=""/>
        <dsp:cNvSpPr/>
      </dsp:nvSpPr>
      <dsp:spPr>
        <a:xfrm rot="10800000">
          <a:off x="443683"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D46DC61-C3AB-478A-9BD3-9EF044507F7A}">
      <dsp:nvSpPr>
        <dsp:cNvPr id="0" name=""/>
        <dsp:cNvSpPr/>
      </dsp:nvSpPr>
      <dsp:spPr>
        <a:xfrm>
          <a:off x="133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B050"/>
              </a:solidFill>
            </a:rPr>
            <a:t>BIS v. DDTC</a:t>
          </a:r>
        </a:p>
      </dsp:txBody>
      <dsp:txXfrm>
        <a:off x="178784" y="1863501"/>
        <a:ext cx="856791" cy="751337"/>
      </dsp:txXfrm>
    </dsp:sp>
    <dsp:sp modelId="{959B37AC-11C0-4BC2-8ACB-0208E92452FA}">
      <dsp:nvSpPr>
        <dsp:cNvPr id="0" name=""/>
        <dsp:cNvSpPr/>
      </dsp:nvSpPr>
      <dsp:spPr>
        <a:xfrm rot="10800000">
          <a:off x="443683" y="2852193"/>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0E879146-6742-4B2B-93BC-7C5B2332FC6A}">
      <dsp:nvSpPr>
        <dsp:cNvPr id="0" name=""/>
        <dsp:cNvSpPr/>
      </dsp:nvSpPr>
      <dsp:spPr>
        <a:xfrm>
          <a:off x="133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00B050"/>
              </a:solidFill>
            </a:rPr>
            <a:t>Destination Restrictions</a:t>
          </a:r>
        </a:p>
      </dsp:txBody>
      <dsp:txXfrm>
        <a:off x="178784" y="3253046"/>
        <a:ext cx="856791" cy="751337"/>
      </dsp:txXfrm>
    </dsp:sp>
    <dsp:sp modelId="{F5D06D33-2AE7-4A51-B8F6-C57B1D81B08F}">
      <dsp:nvSpPr>
        <dsp:cNvPr id="0" name=""/>
        <dsp:cNvSpPr/>
      </dsp:nvSpPr>
      <dsp:spPr>
        <a:xfrm rot="5400000">
          <a:off x="1287998" y="3542061"/>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BA7F3299-01A3-420F-A504-E0F723F70B48}">
      <dsp:nvSpPr>
        <dsp:cNvPr id="0" name=""/>
        <dsp:cNvSpPr/>
      </dsp:nvSpPr>
      <dsp:spPr>
        <a:xfrm>
          <a:off x="168015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FFFF00"/>
              </a:solidFill>
            </a:rPr>
            <a:t>Party Restrictions</a:t>
          </a:r>
        </a:p>
      </dsp:txBody>
      <dsp:txXfrm>
        <a:off x="1857604" y="3253046"/>
        <a:ext cx="856791" cy="751337"/>
      </dsp:txXfrm>
    </dsp:sp>
    <dsp:sp modelId="{2A4C717A-8CA3-4C1B-89FC-43B1B1872013}">
      <dsp:nvSpPr>
        <dsp:cNvPr id="0" name=""/>
        <dsp:cNvSpPr/>
      </dsp:nvSpPr>
      <dsp:spPr>
        <a:xfrm>
          <a:off x="2122503" y="2842384"/>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7B5875BA-A3E2-4589-A86C-76E982891614}">
      <dsp:nvSpPr>
        <dsp:cNvPr id="0" name=""/>
        <dsp:cNvSpPr/>
      </dsp:nvSpPr>
      <dsp:spPr>
        <a:xfrm>
          <a:off x="168015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Other Regulatory Issues     </a:t>
          </a:r>
          <a:r>
            <a:rPr lang="en-US" sz="1200" kern="1200" dirty="0"/>
            <a:t>(like use restrictions)</a:t>
          </a:r>
        </a:p>
      </dsp:txBody>
      <dsp:txXfrm>
        <a:off x="1857604" y="1863501"/>
        <a:ext cx="856791" cy="751337"/>
      </dsp:txXfrm>
    </dsp:sp>
    <dsp:sp modelId="{09C9C7C8-EF96-467D-9166-789EAC098AE0}">
      <dsp:nvSpPr>
        <dsp:cNvPr id="0" name=""/>
        <dsp:cNvSpPr/>
      </dsp:nvSpPr>
      <dsp:spPr>
        <a:xfrm>
          <a:off x="2122503" y="145283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0A8C227-D75D-4476-B0E7-B4397BB5B750}">
      <dsp:nvSpPr>
        <dsp:cNvPr id="0" name=""/>
        <dsp:cNvSpPr/>
      </dsp:nvSpPr>
      <dsp:spPr>
        <a:xfrm>
          <a:off x="1680157"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Obtain Licenses</a:t>
          </a:r>
        </a:p>
      </dsp:txBody>
      <dsp:txXfrm>
        <a:off x="1857604" y="473955"/>
        <a:ext cx="856791" cy="751337"/>
      </dsp:txXfrm>
    </dsp:sp>
    <dsp:sp modelId="{D8ADD9AB-771C-4124-9A43-4D62EC751D07}">
      <dsp:nvSpPr>
        <dsp:cNvPr id="0" name=""/>
        <dsp:cNvSpPr/>
      </dsp:nvSpPr>
      <dsp:spPr>
        <a:xfrm rot="5400000">
          <a:off x="2966817" y="762970"/>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762F679-62C1-4EBC-901D-7E2BC22E6201}">
      <dsp:nvSpPr>
        <dsp:cNvPr id="0" name=""/>
        <dsp:cNvSpPr/>
      </dsp:nvSpPr>
      <dsp:spPr>
        <a:xfrm>
          <a:off x="3358976"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t>EEI</a:t>
          </a:r>
        </a:p>
      </dsp:txBody>
      <dsp:txXfrm>
        <a:off x="3536423" y="473955"/>
        <a:ext cx="856791" cy="751337"/>
      </dsp:txXfrm>
    </dsp:sp>
    <dsp:sp modelId="{490DBBFE-060E-4E18-8344-E4E15B7664C2}">
      <dsp:nvSpPr>
        <dsp:cNvPr id="0" name=""/>
        <dsp:cNvSpPr/>
      </dsp:nvSpPr>
      <dsp:spPr>
        <a:xfrm rot="10800000">
          <a:off x="3801322"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8F33784-2509-4C73-A8E0-8EBC61530C42}">
      <dsp:nvSpPr>
        <dsp:cNvPr id="0" name=""/>
        <dsp:cNvSpPr/>
      </dsp:nvSpPr>
      <dsp:spPr>
        <a:xfrm>
          <a:off x="3358979" y="1707894"/>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Export!</a:t>
          </a:r>
        </a:p>
      </dsp:txBody>
      <dsp:txXfrm>
        <a:off x="3536425" y="1863501"/>
        <a:ext cx="856788" cy="75133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A1506B-B08B-4E68-BF2D-263D09B9566D}">
      <dsp:nvSpPr>
        <dsp:cNvPr id="0" name=""/>
        <dsp:cNvSpPr/>
      </dsp:nvSpPr>
      <dsp:spPr>
        <a:xfrm>
          <a:off x="1339" y="318347"/>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solidFill>
                <a:srgbClr val="00B050"/>
              </a:solidFill>
            </a:rPr>
            <a:t>Treasury Restrictions</a:t>
          </a:r>
        </a:p>
      </dsp:txBody>
      <dsp:txXfrm>
        <a:off x="178785" y="473954"/>
        <a:ext cx="856788" cy="751338"/>
      </dsp:txXfrm>
    </dsp:sp>
    <dsp:sp modelId="{781B8B43-3381-46F8-A8BF-A87B9F050B69}">
      <dsp:nvSpPr>
        <dsp:cNvPr id="0" name=""/>
        <dsp:cNvSpPr/>
      </dsp:nvSpPr>
      <dsp:spPr>
        <a:xfrm rot="10800000">
          <a:off x="443683"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D46DC61-C3AB-478A-9BD3-9EF044507F7A}">
      <dsp:nvSpPr>
        <dsp:cNvPr id="0" name=""/>
        <dsp:cNvSpPr/>
      </dsp:nvSpPr>
      <dsp:spPr>
        <a:xfrm>
          <a:off x="133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B050"/>
              </a:solidFill>
            </a:rPr>
            <a:t>BIS v. DDTC</a:t>
          </a:r>
        </a:p>
      </dsp:txBody>
      <dsp:txXfrm>
        <a:off x="178784" y="1863501"/>
        <a:ext cx="856791" cy="751337"/>
      </dsp:txXfrm>
    </dsp:sp>
    <dsp:sp modelId="{959B37AC-11C0-4BC2-8ACB-0208E92452FA}">
      <dsp:nvSpPr>
        <dsp:cNvPr id="0" name=""/>
        <dsp:cNvSpPr/>
      </dsp:nvSpPr>
      <dsp:spPr>
        <a:xfrm rot="10800000">
          <a:off x="443683" y="2852193"/>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0E879146-6742-4B2B-93BC-7C5B2332FC6A}">
      <dsp:nvSpPr>
        <dsp:cNvPr id="0" name=""/>
        <dsp:cNvSpPr/>
      </dsp:nvSpPr>
      <dsp:spPr>
        <a:xfrm>
          <a:off x="133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00B050"/>
              </a:solidFill>
            </a:rPr>
            <a:t>Destination Restrictions</a:t>
          </a:r>
        </a:p>
      </dsp:txBody>
      <dsp:txXfrm>
        <a:off x="178784" y="3253046"/>
        <a:ext cx="856791" cy="751337"/>
      </dsp:txXfrm>
    </dsp:sp>
    <dsp:sp modelId="{F5D06D33-2AE7-4A51-B8F6-C57B1D81B08F}">
      <dsp:nvSpPr>
        <dsp:cNvPr id="0" name=""/>
        <dsp:cNvSpPr/>
      </dsp:nvSpPr>
      <dsp:spPr>
        <a:xfrm rot="5400000">
          <a:off x="1287998" y="3542061"/>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BA7F3299-01A3-420F-A504-E0F723F70B48}">
      <dsp:nvSpPr>
        <dsp:cNvPr id="0" name=""/>
        <dsp:cNvSpPr/>
      </dsp:nvSpPr>
      <dsp:spPr>
        <a:xfrm>
          <a:off x="168015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00B050"/>
              </a:solidFill>
            </a:rPr>
            <a:t>Party Restrictions</a:t>
          </a:r>
        </a:p>
      </dsp:txBody>
      <dsp:txXfrm>
        <a:off x="1857604" y="3253046"/>
        <a:ext cx="856791" cy="751337"/>
      </dsp:txXfrm>
    </dsp:sp>
    <dsp:sp modelId="{2A4C717A-8CA3-4C1B-89FC-43B1B1872013}">
      <dsp:nvSpPr>
        <dsp:cNvPr id="0" name=""/>
        <dsp:cNvSpPr/>
      </dsp:nvSpPr>
      <dsp:spPr>
        <a:xfrm>
          <a:off x="2122503" y="2842384"/>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7B5875BA-A3E2-4589-A86C-76E982891614}">
      <dsp:nvSpPr>
        <dsp:cNvPr id="0" name=""/>
        <dsp:cNvSpPr/>
      </dsp:nvSpPr>
      <dsp:spPr>
        <a:xfrm>
          <a:off x="168015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rgbClr val="FFFF00"/>
              </a:solidFill>
            </a:rPr>
            <a:t>Other Regulatory Issues     </a:t>
          </a:r>
          <a:r>
            <a:rPr lang="en-US" sz="1200" kern="1200" dirty="0">
              <a:solidFill>
                <a:srgbClr val="FFFF00"/>
              </a:solidFill>
            </a:rPr>
            <a:t>(like use restrictions)</a:t>
          </a:r>
        </a:p>
      </dsp:txBody>
      <dsp:txXfrm>
        <a:off x="1857604" y="1863501"/>
        <a:ext cx="856791" cy="751337"/>
      </dsp:txXfrm>
    </dsp:sp>
    <dsp:sp modelId="{09C9C7C8-EF96-467D-9166-789EAC098AE0}">
      <dsp:nvSpPr>
        <dsp:cNvPr id="0" name=""/>
        <dsp:cNvSpPr/>
      </dsp:nvSpPr>
      <dsp:spPr>
        <a:xfrm>
          <a:off x="2122503" y="145283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0A8C227-D75D-4476-B0E7-B4397BB5B750}">
      <dsp:nvSpPr>
        <dsp:cNvPr id="0" name=""/>
        <dsp:cNvSpPr/>
      </dsp:nvSpPr>
      <dsp:spPr>
        <a:xfrm>
          <a:off x="1680157"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Obtain Licenses</a:t>
          </a:r>
        </a:p>
      </dsp:txBody>
      <dsp:txXfrm>
        <a:off x="1857604" y="473955"/>
        <a:ext cx="856791" cy="751337"/>
      </dsp:txXfrm>
    </dsp:sp>
    <dsp:sp modelId="{D8ADD9AB-771C-4124-9A43-4D62EC751D07}">
      <dsp:nvSpPr>
        <dsp:cNvPr id="0" name=""/>
        <dsp:cNvSpPr/>
      </dsp:nvSpPr>
      <dsp:spPr>
        <a:xfrm rot="5400000">
          <a:off x="2966817" y="762970"/>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762F679-62C1-4EBC-901D-7E2BC22E6201}">
      <dsp:nvSpPr>
        <dsp:cNvPr id="0" name=""/>
        <dsp:cNvSpPr/>
      </dsp:nvSpPr>
      <dsp:spPr>
        <a:xfrm>
          <a:off x="3358976"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t>EEI</a:t>
          </a:r>
        </a:p>
      </dsp:txBody>
      <dsp:txXfrm>
        <a:off x="3536423" y="473955"/>
        <a:ext cx="856791" cy="751337"/>
      </dsp:txXfrm>
    </dsp:sp>
    <dsp:sp modelId="{490DBBFE-060E-4E18-8344-E4E15B7664C2}">
      <dsp:nvSpPr>
        <dsp:cNvPr id="0" name=""/>
        <dsp:cNvSpPr/>
      </dsp:nvSpPr>
      <dsp:spPr>
        <a:xfrm rot="10800000">
          <a:off x="3801322"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8F33784-2509-4C73-A8E0-8EBC61530C42}">
      <dsp:nvSpPr>
        <dsp:cNvPr id="0" name=""/>
        <dsp:cNvSpPr/>
      </dsp:nvSpPr>
      <dsp:spPr>
        <a:xfrm>
          <a:off x="3358979" y="1707894"/>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Export!</a:t>
          </a:r>
        </a:p>
      </dsp:txBody>
      <dsp:txXfrm>
        <a:off x="3536425" y="1863501"/>
        <a:ext cx="856788" cy="75133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A1506B-B08B-4E68-BF2D-263D09B9566D}">
      <dsp:nvSpPr>
        <dsp:cNvPr id="0" name=""/>
        <dsp:cNvSpPr/>
      </dsp:nvSpPr>
      <dsp:spPr>
        <a:xfrm>
          <a:off x="1339" y="318347"/>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solidFill>
                <a:srgbClr val="00B050"/>
              </a:solidFill>
            </a:rPr>
            <a:t>Treasury Restrictions</a:t>
          </a:r>
        </a:p>
      </dsp:txBody>
      <dsp:txXfrm>
        <a:off x="178785" y="473954"/>
        <a:ext cx="856788" cy="751338"/>
      </dsp:txXfrm>
    </dsp:sp>
    <dsp:sp modelId="{781B8B43-3381-46F8-A8BF-A87B9F050B69}">
      <dsp:nvSpPr>
        <dsp:cNvPr id="0" name=""/>
        <dsp:cNvSpPr/>
      </dsp:nvSpPr>
      <dsp:spPr>
        <a:xfrm rot="10800000">
          <a:off x="443683"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D46DC61-C3AB-478A-9BD3-9EF044507F7A}">
      <dsp:nvSpPr>
        <dsp:cNvPr id="0" name=""/>
        <dsp:cNvSpPr/>
      </dsp:nvSpPr>
      <dsp:spPr>
        <a:xfrm>
          <a:off x="133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B050"/>
              </a:solidFill>
            </a:rPr>
            <a:t>BIS v. DDTC</a:t>
          </a:r>
        </a:p>
      </dsp:txBody>
      <dsp:txXfrm>
        <a:off x="178784" y="1863501"/>
        <a:ext cx="856791" cy="751337"/>
      </dsp:txXfrm>
    </dsp:sp>
    <dsp:sp modelId="{959B37AC-11C0-4BC2-8ACB-0208E92452FA}">
      <dsp:nvSpPr>
        <dsp:cNvPr id="0" name=""/>
        <dsp:cNvSpPr/>
      </dsp:nvSpPr>
      <dsp:spPr>
        <a:xfrm rot="10800000">
          <a:off x="443683" y="2852193"/>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0E879146-6742-4B2B-93BC-7C5B2332FC6A}">
      <dsp:nvSpPr>
        <dsp:cNvPr id="0" name=""/>
        <dsp:cNvSpPr/>
      </dsp:nvSpPr>
      <dsp:spPr>
        <a:xfrm>
          <a:off x="133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00B050"/>
              </a:solidFill>
            </a:rPr>
            <a:t>Destination Restrictions</a:t>
          </a:r>
        </a:p>
      </dsp:txBody>
      <dsp:txXfrm>
        <a:off x="178784" y="3253046"/>
        <a:ext cx="856791" cy="751337"/>
      </dsp:txXfrm>
    </dsp:sp>
    <dsp:sp modelId="{F5D06D33-2AE7-4A51-B8F6-C57B1D81B08F}">
      <dsp:nvSpPr>
        <dsp:cNvPr id="0" name=""/>
        <dsp:cNvSpPr/>
      </dsp:nvSpPr>
      <dsp:spPr>
        <a:xfrm rot="5400000">
          <a:off x="1287998" y="3542061"/>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BA7F3299-01A3-420F-A504-E0F723F70B48}">
      <dsp:nvSpPr>
        <dsp:cNvPr id="0" name=""/>
        <dsp:cNvSpPr/>
      </dsp:nvSpPr>
      <dsp:spPr>
        <a:xfrm>
          <a:off x="168015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00B050"/>
              </a:solidFill>
            </a:rPr>
            <a:t>Party Restrictions</a:t>
          </a:r>
        </a:p>
      </dsp:txBody>
      <dsp:txXfrm>
        <a:off x="1857604" y="3253046"/>
        <a:ext cx="856791" cy="751337"/>
      </dsp:txXfrm>
    </dsp:sp>
    <dsp:sp modelId="{2A4C717A-8CA3-4C1B-89FC-43B1B1872013}">
      <dsp:nvSpPr>
        <dsp:cNvPr id="0" name=""/>
        <dsp:cNvSpPr/>
      </dsp:nvSpPr>
      <dsp:spPr>
        <a:xfrm>
          <a:off x="2122503" y="2842384"/>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7B5875BA-A3E2-4589-A86C-76E982891614}">
      <dsp:nvSpPr>
        <dsp:cNvPr id="0" name=""/>
        <dsp:cNvSpPr/>
      </dsp:nvSpPr>
      <dsp:spPr>
        <a:xfrm>
          <a:off x="168015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rgbClr val="00B050"/>
              </a:solidFill>
            </a:rPr>
            <a:t>Other Regulatory Issues     </a:t>
          </a:r>
          <a:r>
            <a:rPr lang="en-US" sz="1200" kern="1200" dirty="0">
              <a:solidFill>
                <a:srgbClr val="00B050"/>
              </a:solidFill>
            </a:rPr>
            <a:t>(like use restrictions)</a:t>
          </a:r>
        </a:p>
      </dsp:txBody>
      <dsp:txXfrm>
        <a:off x="1857604" y="1863501"/>
        <a:ext cx="856791" cy="751337"/>
      </dsp:txXfrm>
    </dsp:sp>
    <dsp:sp modelId="{09C9C7C8-EF96-467D-9166-789EAC098AE0}">
      <dsp:nvSpPr>
        <dsp:cNvPr id="0" name=""/>
        <dsp:cNvSpPr/>
      </dsp:nvSpPr>
      <dsp:spPr>
        <a:xfrm>
          <a:off x="2122503" y="145283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0A8C227-D75D-4476-B0E7-B4397BB5B750}">
      <dsp:nvSpPr>
        <dsp:cNvPr id="0" name=""/>
        <dsp:cNvSpPr/>
      </dsp:nvSpPr>
      <dsp:spPr>
        <a:xfrm>
          <a:off x="1680157"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FFFF00"/>
              </a:solidFill>
            </a:rPr>
            <a:t>Obtain Licenses</a:t>
          </a:r>
        </a:p>
      </dsp:txBody>
      <dsp:txXfrm>
        <a:off x="1857604" y="473955"/>
        <a:ext cx="856791" cy="751337"/>
      </dsp:txXfrm>
    </dsp:sp>
    <dsp:sp modelId="{D8ADD9AB-771C-4124-9A43-4D62EC751D07}">
      <dsp:nvSpPr>
        <dsp:cNvPr id="0" name=""/>
        <dsp:cNvSpPr/>
      </dsp:nvSpPr>
      <dsp:spPr>
        <a:xfrm rot="5400000">
          <a:off x="2966817" y="762970"/>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762F679-62C1-4EBC-901D-7E2BC22E6201}">
      <dsp:nvSpPr>
        <dsp:cNvPr id="0" name=""/>
        <dsp:cNvSpPr/>
      </dsp:nvSpPr>
      <dsp:spPr>
        <a:xfrm>
          <a:off x="3358976"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t>EEI</a:t>
          </a:r>
        </a:p>
      </dsp:txBody>
      <dsp:txXfrm>
        <a:off x="3536423" y="473955"/>
        <a:ext cx="856791" cy="751337"/>
      </dsp:txXfrm>
    </dsp:sp>
    <dsp:sp modelId="{490DBBFE-060E-4E18-8344-E4E15B7664C2}">
      <dsp:nvSpPr>
        <dsp:cNvPr id="0" name=""/>
        <dsp:cNvSpPr/>
      </dsp:nvSpPr>
      <dsp:spPr>
        <a:xfrm rot="10800000">
          <a:off x="3801322"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8F33784-2509-4C73-A8E0-8EBC61530C42}">
      <dsp:nvSpPr>
        <dsp:cNvPr id="0" name=""/>
        <dsp:cNvSpPr/>
      </dsp:nvSpPr>
      <dsp:spPr>
        <a:xfrm>
          <a:off x="3358979" y="1707894"/>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Export!</a:t>
          </a:r>
        </a:p>
      </dsp:txBody>
      <dsp:txXfrm>
        <a:off x="3536425" y="1863501"/>
        <a:ext cx="856788" cy="75133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A1506B-B08B-4E68-BF2D-263D09B9566D}">
      <dsp:nvSpPr>
        <dsp:cNvPr id="0" name=""/>
        <dsp:cNvSpPr/>
      </dsp:nvSpPr>
      <dsp:spPr>
        <a:xfrm>
          <a:off x="1339" y="318347"/>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solidFill>
                <a:srgbClr val="00B050"/>
              </a:solidFill>
            </a:rPr>
            <a:t>Treasury Restrictions</a:t>
          </a:r>
        </a:p>
      </dsp:txBody>
      <dsp:txXfrm>
        <a:off x="178785" y="473954"/>
        <a:ext cx="856788" cy="751338"/>
      </dsp:txXfrm>
    </dsp:sp>
    <dsp:sp modelId="{781B8B43-3381-46F8-A8BF-A87B9F050B69}">
      <dsp:nvSpPr>
        <dsp:cNvPr id="0" name=""/>
        <dsp:cNvSpPr/>
      </dsp:nvSpPr>
      <dsp:spPr>
        <a:xfrm rot="10800000">
          <a:off x="443683"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D46DC61-C3AB-478A-9BD3-9EF044507F7A}">
      <dsp:nvSpPr>
        <dsp:cNvPr id="0" name=""/>
        <dsp:cNvSpPr/>
      </dsp:nvSpPr>
      <dsp:spPr>
        <a:xfrm>
          <a:off x="133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rgbClr val="00B050"/>
              </a:solidFill>
            </a:rPr>
            <a:t>BIS v. DDTC</a:t>
          </a:r>
        </a:p>
      </dsp:txBody>
      <dsp:txXfrm>
        <a:off x="178784" y="1863501"/>
        <a:ext cx="856791" cy="751337"/>
      </dsp:txXfrm>
    </dsp:sp>
    <dsp:sp modelId="{959B37AC-11C0-4BC2-8ACB-0208E92452FA}">
      <dsp:nvSpPr>
        <dsp:cNvPr id="0" name=""/>
        <dsp:cNvSpPr/>
      </dsp:nvSpPr>
      <dsp:spPr>
        <a:xfrm rot="10800000">
          <a:off x="443683" y="2852193"/>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0E879146-6742-4B2B-93BC-7C5B2332FC6A}">
      <dsp:nvSpPr>
        <dsp:cNvPr id="0" name=""/>
        <dsp:cNvSpPr/>
      </dsp:nvSpPr>
      <dsp:spPr>
        <a:xfrm>
          <a:off x="133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00B050"/>
              </a:solidFill>
            </a:rPr>
            <a:t>Destination Restrictions</a:t>
          </a:r>
        </a:p>
      </dsp:txBody>
      <dsp:txXfrm>
        <a:off x="178784" y="3253046"/>
        <a:ext cx="856791" cy="751337"/>
      </dsp:txXfrm>
    </dsp:sp>
    <dsp:sp modelId="{F5D06D33-2AE7-4A51-B8F6-C57B1D81B08F}">
      <dsp:nvSpPr>
        <dsp:cNvPr id="0" name=""/>
        <dsp:cNvSpPr/>
      </dsp:nvSpPr>
      <dsp:spPr>
        <a:xfrm rot="5400000">
          <a:off x="1287998" y="3542061"/>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BA7F3299-01A3-420F-A504-E0F723F70B48}">
      <dsp:nvSpPr>
        <dsp:cNvPr id="0" name=""/>
        <dsp:cNvSpPr/>
      </dsp:nvSpPr>
      <dsp:spPr>
        <a:xfrm>
          <a:off x="1680157" y="3097439"/>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00B050"/>
              </a:solidFill>
            </a:rPr>
            <a:t>Party Restrictions</a:t>
          </a:r>
        </a:p>
      </dsp:txBody>
      <dsp:txXfrm>
        <a:off x="1857604" y="3253046"/>
        <a:ext cx="856791" cy="751337"/>
      </dsp:txXfrm>
    </dsp:sp>
    <dsp:sp modelId="{2A4C717A-8CA3-4C1B-89FC-43B1B1872013}">
      <dsp:nvSpPr>
        <dsp:cNvPr id="0" name=""/>
        <dsp:cNvSpPr/>
      </dsp:nvSpPr>
      <dsp:spPr>
        <a:xfrm>
          <a:off x="2122503" y="2842384"/>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7B5875BA-A3E2-4589-A86C-76E982891614}">
      <dsp:nvSpPr>
        <dsp:cNvPr id="0" name=""/>
        <dsp:cNvSpPr/>
      </dsp:nvSpPr>
      <dsp:spPr>
        <a:xfrm>
          <a:off x="1680157" y="1707894"/>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rgbClr val="00B050"/>
              </a:solidFill>
            </a:rPr>
            <a:t>Other Regulatory Issues     </a:t>
          </a:r>
          <a:r>
            <a:rPr lang="en-US" sz="1200" kern="1200" dirty="0">
              <a:solidFill>
                <a:srgbClr val="00B050"/>
              </a:solidFill>
            </a:rPr>
            <a:t>(like use restrictions)</a:t>
          </a:r>
        </a:p>
      </dsp:txBody>
      <dsp:txXfrm>
        <a:off x="1857604" y="1863501"/>
        <a:ext cx="856791" cy="751337"/>
      </dsp:txXfrm>
    </dsp:sp>
    <dsp:sp modelId="{09C9C7C8-EF96-467D-9166-789EAC098AE0}">
      <dsp:nvSpPr>
        <dsp:cNvPr id="0" name=""/>
        <dsp:cNvSpPr/>
      </dsp:nvSpPr>
      <dsp:spPr>
        <a:xfrm>
          <a:off x="2122503" y="145283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0A8C227-D75D-4476-B0E7-B4397BB5B750}">
      <dsp:nvSpPr>
        <dsp:cNvPr id="0" name=""/>
        <dsp:cNvSpPr/>
      </dsp:nvSpPr>
      <dsp:spPr>
        <a:xfrm>
          <a:off x="1680157"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B050"/>
              </a:solidFill>
            </a:rPr>
            <a:t>Obtain Licenses</a:t>
          </a:r>
        </a:p>
      </dsp:txBody>
      <dsp:txXfrm>
        <a:off x="1857604" y="473955"/>
        <a:ext cx="856791" cy="751337"/>
      </dsp:txXfrm>
    </dsp:sp>
    <dsp:sp modelId="{D8ADD9AB-771C-4124-9A43-4D62EC751D07}">
      <dsp:nvSpPr>
        <dsp:cNvPr id="0" name=""/>
        <dsp:cNvSpPr/>
      </dsp:nvSpPr>
      <dsp:spPr>
        <a:xfrm rot="5400000">
          <a:off x="2966817" y="762970"/>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762F679-62C1-4EBC-901D-7E2BC22E6201}">
      <dsp:nvSpPr>
        <dsp:cNvPr id="0" name=""/>
        <dsp:cNvSpPr/>
      </dsp:nvSpPr>
      <dsp:spPr>
        <a:xfrm>
          <a:off x="3358976" y="318348"/>
          <a:ext cx="1211685" cy="106255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rgbClr val="FFFF00"/>
              </a:solidFill>
            </a:rPr>
            <a:t>EEI</a:t>
          </a:r>
        </a:p>
      </dsp:txBody>
      <dsp:txXfrm>
        <a:off x="3536423" y="473955"/>
        <a:ext cx="856791" cy="751337"/>
      </dsp:txXfrm>
    </dsp:sp>
    <dsp:sp modelId="{490DBBFE-060E-4E18-8344-E4E15B7664C2}">
      <dsp:nvSpPr>
        <dsp:cNvPr id="0" name=""/>
        <dsp:cNvSpPr/>
      </dsp:nvSpPr>
      <dsp:spPr>
        <a:xfrm rot="10800000">
          <a:off x="3801322" y="1462648"/>
          <a:ext cx="326993" cy="173306"/>
        </a:xfrm>
        <a:prstGeom prst="triangle">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8F33784-2509-4C73-A8E0-8EBC61530C42}">
      <dsp:nvSpPr>
        <dsp:cNvPr id="0" name=""/>
        <dsp:cNvSpPr/>
      </dsp:nvSpPr>
      <dsp:spPr>
        <a:xfrm>
          <a:off x="3358979" y="1707894"/>
          <a:ext cx="1211680" cy="10625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Export!</a:t>
          </a:r>
        </a:p>
      </dsp:txBody>
      <dsp:txXfrm>
        <a:off x="3536425" y="1863501"/>
        <a:ext cx="856788" cy="751338"/>
      </dsp:txXfrm>
    </dsp:sp>
  </dsp:spTree>
</dsp:drawing>
</file>

<file path=ppt/diagrams/layout1.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8">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9">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10">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11">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12">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1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14">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1E4F62AB-C612-4E77-BDD9-D31FF0A97F6F}" type="datetimeFigureOut">
              <a:rPr lang="en-US" smtClean="0"/>
              <a:t>8/28/2026</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8DDFF6DA-1232-405E-A6CB-28B842155F45}" type="slidenum">
              <a:rPr lang="en-US" smtClean="0"/>
              <a:t>‹#›</a:t>
            </a:fld>
            <a:endParaRPr lang="en-US"/>
          </a:p>
        </p:txBody>
      </p:sp>
    </p:spTree>
    <p:extLst>
      <p:ext uri="{BB962C8B-B14F-4D97-AF65-F5344CB8AC3E}">
        <p14:creationId xmlns:p14="http://schemas.microsoft.com/office/powerpoint/2010/main" val="3772328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8" Type="http://schemas.openxmlformats.org/officeDocument/2006/relationships/hyperlink" Target="http://www.treas.gov/offices/enforcement/ofac/programs/iran/iran.shtml" TargetMode="External"/><Relationship Id="rId13" Type="http://schemas.openxmlformats.org/officeDocument/2006/relationships/hyperlink" Target="http://www.treas.gov/offices/enforcement/ofac/programs/syria/syria.shtml" TargetMode="External"/><Relationship Id="rId3" Type="http://schemas.openxmlformats.org/officeDocument/2006/relationships/hyperlink" Target="http://www.treas.gov/offices/enforcement/ofac/programs/balkans/balkans.shtml" TargetMode="External"/><Relationship Id="rId7" Type="http://schemas.openxmlformats.org/officeDocument/2006/relationships/hyperlink" Target="http://www.treas.gov/offices/enforcement/ofac/programs/cuba/cuba.shtml" TargetMode="External"/><Relationship Id="rId12" Type="http://schemas.openxmlformats.org/officeDocument/2006/relationships/hyperlink" Target="http://www.treas.gov/offices/enforcement/ofac/programs/sudan/sudan.shtml" TargetMode="External"/><Relationship Id="rId2" Type="http://schemas.openxmlformats.org/officeDocument/2006/relationships/slide" Target="../slides/slide13.xml"/><Relationship Id="rId1" Type="http://schemas.openxmlformats.org/officeDocument/2006/relationships/notesMaster" Target="../notesMasters/notesMaster1.xml"/><Relationship Id="rId6" Type="http://schemas.openxmlformats.org/officeDocument/2006/relationships/hyperlink" Target="http://www.treas.gov/offices/enforcement/ofac/programs/coted/coted.shtml" TargetMode="External"/><Relationship Id="rId11" Type="http://schemas.openxmlformats.org/officeDocument/2006/relationships/hyperlink" Target="http://www.treas.gov/offices/enforcement/ofac/programs/nkorea/nkorea.shtml" TargetMode="External"/><Relationship Id="rId5" Type="http://schemas.openxmlformats.org/officeDocument/2006/relationships/hyperlink" Target="http://www.treas.gov/offices/enforcement/ofac/programs/burma/burma.shtml" TargetMode="External"/><Relationship Id="rId10" Type="http://schemas.openxmlformats.org/officeDocument/2006/relationships/hyperlink" Target="http://www.treas.gov/offices/enforcement/ofac/programs/liberia/liberia.shtml" TargetMode="External"/><Relationship Id="rId4" Type="http://schemas.openxmlformats.org/officeDocument/2006/relationships/hyperlink" Target="http://www.treas.gov/offices/enforcement/ofac/programs/belarus/belarus.shtml" TargetMode="External"/><Relationship Id="rId9" Type="http://schemas.openxmlformats.org/officeDocument/2006/relationships/hyperlink" Target="http://www.treas.gov/offices/enforcement/ofac/programs/iraq/iraq.shtml" TargetMode="External"/><Relationship Id="rId14" Type="http://schemas.openxmlformats.org/officeDocument/2006/relationships/hyperlink" Target="http://www.treas.gov/offices/enforcement/ofac/programs/zimbabwe/zimb.shtml"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
        <p:nvSpPr>
          <p:cNvPr id="80900" name="Footer Placeholder 3"/>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2014 ASA Workshop</a:t>
            </a:r>
          </a:p>
        </p:txBody>
      </p:sp>
      <p:sp>
        <p:nvSpPr>
          <p:cNvPr id="80901" name="Header Placeholder 4"/>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2010 ASA Regulatory Workshop</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3972" name="Footer Placeholder 3"/>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2014 ASA Workshop</a:t>
            </a:r>
          </a:p>
        </p:txBody>
      </p:sp>
      <p:sp>
        <p:nvSpPr>
          <p:cNvPr id="83973" name="Header Placeholder 4"/>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2010 ASA Regulatory Workshop</a:t>
            </a:r>
          </a:p>
        </p:txBody>
      </p:sp>
    </p:spTree>
    <p:extLst>
      <p:ext uri="{BB962C8B-B14F-4D97-AF65-F5344CB8AC3E}">
        <p14:creationId xmlns:p14="http://schemas.microsoft.com/office/powerpoint/2010/main" val="2005733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fld id="{428E1986-2266-4783-9ED8-74D2164E1286}" type="slidenum">
              <a:rPr lang="en-US" altLang="en-US" sz="1300"/>
              <a:pPr eaLnBrk="1" hangingPunct="1"/>
              <a:t>13</a:t>
            </a:fld>
            <a:endParaRPr lang="en-US" altLang="en-US" sz="1300"/>
          </a:p>
        </p:txBody>
      </p:sp>
      <p:sp>
        <p:nvSpPr>
          <p:cNvPr id="60419" name="Rectangle 2"/>
          <p:cNvSpPr>
            <a:spLocks noGrp="1" noRot="1" noChangeAspect="1" noChangeArrowheads="1" noTextEdit="1"/>
          </p:cNvSpPr>
          <p:nvPr>
            <p:ph type="sldImg"/>
          </p:nvPr>
        </p:nvSpPr>
        <p:spPr>
          <a:xfrm>
            <a:off x="458788" y="720725"/>
            <a:ext cx="6399212" cy="3600450"/>
          </a:xfrm>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hlinkClick r:id="rId3"/>
              </a:rPr>
              <a:t>Balkans Sanctions</a:t>
            </a:r>
            <a:r>
              <a:rPr lang="en-US" altLang="en-US" dirty="0"/>
              <a:t>05/22/2006  </a:t>
            </a:r>
            <a:r>
              <a:rPr lang="en-US" altLang="en-US" dirty="0">
                <a:hlinkClick r:id="rId4"/>
              </a:rPr>
              <a:t>Belarus Sanctions</a:t>
            </a:r>
            <a:r>
              <a:rPr lang="en-US" altLang="en-US" dirty="0"/>
              <a:t>06/19/2006  </a:t>
            </a:r>
            <a:r>
              <a:rPr lang="en-US" altLang="en-US" dirty="0">
                <a:hlinkClick r:id="rId5"/>
              </a:rPr>
              <a:t>Burma Sanctions </a:t>
            </a:r>
            <a:r>
              <a:rPr lang="en-US" altLang="en-US" dirty="0"/>
              <a:t>05/22/2006  </a:t>
            </a:r>
            <a:r>
              <a:rPr lang="en-US" altLang="en-US" dirty="0">
                <a:hlinkClick r:id="rId6"/>
              </a:rPr>
              <a:t>Cote d'Ivoire (Ivory Coast) </a:t>
            </a:r>
            <a:r>
              <a:rPr lang="en-US" altLang="en-US" dirty="0"/>
              <a:t>02/08/2006  </a:t>
            </a:r>
            <a:r>
              <a:rPr lang="en-US" altLang="en-US" dirty="0">
                <a:hlinkClick r:id="rId7"/>
              </a:rPr>
              <a:t>Cuba Sanctions </a:t>
            </a:r>
            <a:r>
              <a:rPr lang="en-US" altLang="en-US" dirty="0"/>
              <a:t>02/22/2005  </a:t>
            </a:r>
            <a:r>
              <a:rPr lang="en-US" altLang="en-US" dirty="0">
                <a:hlinkClick r:id="rId8"/>
              </a:rPr>
              <a:t>Iran Sanctions</a:t>
            </a:r>
            <a:r>
              <a:rPr lang="en-US" altLang="en-US" dirty="0"/>
              <a:t>05/22/2006  </a:t>
            </a:r>
            <a:r>
              <a:rPr lang="en-US" altLang="en-US" dirty="0">
                <a:hlinkClick r:id="rId9"/>
              </a:rPr>
              <a:t>Iraq Sanctions</a:t>
            </a:r>
            <a:r>
              <a:rPr lang="en-US" altLang="en-US" dirty="0"/>
              <a:t>07/21/2005  </a:t>
            </a:r>
            <a:r>
              <a:rPr lang="en-US" altLang="en-US" dirty="0">
                <a:hlinkClick r:id="rId10"/>
              </a:rPr>
              <a:t>Liberia Sanctions</a:t>
            </a:r>
            <a:r>
              <a:rPr lang="en-US" altLang="en-US" dirty="0"/>
              <a:t>04/26/2005  </a:t>
            </a:r>
            <a:r>
              <a:rPr lang="en-US" altLang="en-US" dirty="0">
                <a:hlinkClick r:id="rId11"/>
              </a:rPr>
              <a:t>North Korea Sanctions</a:t>
            </a:r>
            <a:r>
              <a:rPr lang="en-US" altLang="en-US" dirty="0"/>
              <a:t>04/06/2006  </a:t>
            </a:r>
            <a:r>
              <a:rPr lang="en-US" altLang="en-US" dirty="0">
                <a:hlinkClick r:id="rId12"/>
              </a:rPr>
              <a:t>Sudan Sanctions</a:t>
            </a:r>
            <a:r>
              <a:rPr lang="en-US" altLang="en-US" dirty="0"/>
              <a:t>05/22/2006  </a:t>
            </a:r>
            <a:r>
              <a:rPr lang="en-US" altLang="en-US" dirty="0">
                <a:hlinkClick r:id="rId13"/>
              </a:rPr>
              <a:t>Syria Sanctions</a:t>
            </a:r>
            <a:r>
              <a:rPr lang="en-US" altLang="en-US" dirty="0"/>
              <a:t>05/22/2006  </a:t>
            </a:r>
            <a:r>
              <a:rPr lang="en-US" altLang="en-US" dirty="0">
                <a:hlinkClick r:id="rId14"/>
              </a:rPr>
              <a:t>Zimbabwe Sanctions</a:t>
            </a:r>
            <a:r>
              <a:rPr lang="en-US" altLang="en-US" dirty="0"/>
              <a:t>05/22/2006</a:t>
            </a:r>
          </a:p>
        </p:txBody>
      </p:sp>
      <p:sp>
        <p:nvSpPr>
          <p:cNvPr id="6042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300"/>
              <a:t>2014 ASA Workshop</a:t>
            </a:r>
          </a:p>
        </p:txBody>
      </p:sp>
      <p:sp>
        <p:nvSpPr>
          <p:cNvPr id="60422" name="Header Placeholder 5"/>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300"/>
              <a:t>2010 ASA Regulatory Workshop</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fld id="{D832037F-92DC-475E-83A1-834BB10F72CD}" type="slidenum">
              <a:rPr lang="en-US" sz="1300"/>
              <a:pPr eaLnBrk="1" hangingPunct="1"/>
              <a:t>17</a:t>
            </a:fld>
            <a:endParaRPr lang="en-US" sz="1300"/>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
        <p:nvSpPr>
          <p:cNvPr id="8602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2014 ASA Workshop</a:t>
            </a:r>
          </a:p>
        </p:txBody>
      </p:sp>
      <p:sp>
        <p:nvSpPr>
          <p:cNvPr id="86022" name="Header Placeholder 5"/>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2010 ASA Regulatory Workshop</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fld id="{82C1D3F8-E825-467D-8DE5-8BFE18FA95FE}" type="slidenum">
              <a:rPr lang="en-US" sz="1300"/>
              <a:pPr eaLnBrk="1" hangingPunct="1"/>
              <a:t>31</a:t>
            </a:fld>
            <a:endParaRPr lang="en-US" sz="1300"/>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xfrm>
            <a:off x="731839" y="4560889"/>
            <a:ext cx="585152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The Export Control Country Chart is found at 15 C.F.R. Part 738 Supp. 1</a:t>
            </a:r>
          </a:p>
        </p:txBody>
      </p:sp>
      <p:sp>
        <p:nvSpPr>
          <p:cNvPr id="9626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2014 ASA Workshop</a:t>
            </a:r>
          </a:p>
        </p:txBody>
      </p:sp>
      <p:sp>
        <p:nvSpPr>
          <p:cNvPr id="96262" name="Header Placeholder 5"/>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2010 ASA Regulatory Workshop</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fld id="{8AD9F4D6-4F5A-44F4-9DCC-F56803AD77FA}" type="slidenum">
              <a:rPr lang="en-US" sz="1300"/>
              <a:pPr eaLnBrk="1" hangingPunct="1"/>
              <a:t>41</a:t>
            </a:fld>
            <a:endParaRPr lang="en-US" sz="1300"/>
          </a:p>
        </p:txBody>
      </p:sp>
      <p:sp>
        <p:nvSpPr>
          <p:cNvPr id="97283" name="Rectangle 2"/>
          <p:cNvSpPr>
            <a:spLocks noGrp="1" noRot="1" noChangeAspect="1" noChangeArrowheads="1" noTextEdit="1"/>
          </p:cNvSpPr>
          <p:nvPr>
            <p:ph type="sldImg"/>
          </p:nvPr>
        </p:nvSpPr>
        <p:spPr>
          <a:xfrm>
            <a:off x="458788" y="720725"/>
            <a:ext cx="6399212" cy="3600450"/>
          </a:xfrm>
          <a:ln/>
        </p:spPr>
      </p:sp>
      <p:sp>
        <p:nvSpPr>
          <p:cNvPr id="972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r>
              <a:rPr lang="en-US" sz="800"/>
              <a:t>STANDARD DENIAL FORM:</a:t>
            </a:r>
          </a:p>
          <a:p>
            <a:pPr eaLnBrk="1" hangingPunct="1">
              <a:lnSpc>
                <a:spcPct val="80000"/>
              </a:lnSpc>
            </a:pPr>
            <a:endParaRPr lang="en-US" sz="800"/>
          </a:p>
          <a:p>
            <a:pPr eaLnBrk="1" hangingPunct="1">
              <a:lnSpc>
                <a:spcPct val="80000"/>
              </a:lnSpc>
            </a:pPr>
            <a:r>
              <a:rPr lang="en-US" sz="800"/>
              <a:t>[the denied person(s)] may not, directly or indirectly, participate in any way in any transaction involving any commodity, software or technology (hereinafter collectively referred to as "item") exported or to be exported from the United States that is subject to the Export Administration Regulations (EAR), or in any other activity subject to the EAR, including, but not limited to: </a:t>
            </a:r>
          </a:p>
          <a:p>
            <a:pPr eaLnBrk="1" hangingPunct="1">
              <a:lnSpc>
                <a:spcPct val="80000"/>
              </a:lnSpc>
            </a:pPr>
            <a:r>
              <a:rPr lang="en-US" sz="800"/>
              <a:t>A. Applying for, obtaining, or using any license, License Exception, or export control document; </a:t>
            </a:r>
          </a:p>
          <a:p>
            <a:pPr eaLnBrk="1" hangingPunct="1">
              <a:lnSpc>
                <a:spcPct val="80000"/>
              </a:lnSpc>
            </a:pPr>
            <a:r>
              <a:rPr lang="en-US" sz="800"/>
              <a:t>B. Carrying on negotiations concerning, or ordering, buying, receiving, using, selling, delivering, storing, disposing of, forwarding, transporting, financing, or otherwise servicing in any way, any transaction involving any item exported or to be exported from the United States that is subject to the EAR, or in any other activity subject to the EAR; </a:t>
            </a:r>
          </a:p>
          <a:p>
            <a:pPr eaLnBrk="1" hangingPunct="1">
              <a:lnSpc>
                <a:spcPct val="80000"/>
              </a:lnSpc>
            </a:pPr>
            <a:r>
              <a:rPr lang="en-US" sz="800"/>
              <a:t>or</a:t>
            </a:r>
          </a:p>
          <a:p>
            <a:pPr eaLnBrk="1" hangingPunct="1">
              <a:lnSpc>
                <a:spcPct val="80000"/>
              </a:lnSpc>
            </a:pPr>
            <a:r>
              <a:rPr lang="en-US" sz="800"/>
              <a:t>C. Benefiting in any way from any transaction involving any item exported or to be exported from the United States that is subject to the EAR, or in any other activity subject to the EAR. </a:t>
            </a:r>
          </a:p>
          <a:p>
            <a:pPr eaLnBrk="1" hangingPunct="1">
              <a:lnSpc>
                <a:spcPct val="80000"/>
              </a:lnSpc>
            </a:pPr>
            <a:r>
              <a:rPr lang="en-US" sz="800"/>
              <a:t>SECOND, that no person may, directly or indirectly, do any of the following:</a:t>
            </a:r>
          </a:p>
          <a:p>
            <a:pPr eaLnBrk="1" hangingPunct="1">
              <a:lnSpc>
                <a:spcPct val="80000"/>
              </a:lnSpc>
            </a:pPr>
            <a:r>
              <a:rPr lang="en-US" sz="800"/>
              <a:t>A. Export or reexport to or on behalf of the denied person any item subject to the EAR; </a:t>
            </a:r>
          </a:p>
          <a:p>
            <a:pPr eaLnBrk="1" hangingPunct="1">
              <a:lnSpc>
                <a:spcPct val="80000"/>
              </a:lnSpc>
            </a:pPr>
            <a:r>
              <a:rPr lang="en-US" sz="800"/>
              <a:t>B. Take any action that facilitates the acquisition or attempted acquisition by a denied person of the ownership, possession, or control of any item subject to the EAR that has been or will be exported from the United States, including financing or other support activities related to a transaction whereby a denied person acquires or attempts to acquire such ownership, possession or control; </a:t>
            </a:r>
          </a:p>
          <a:p>
            <a:pPr eaLnBrk="1" hangingPunct="1">
              <a:lnSpc>
                <a:spcPct val="80000"/>
              </a:lnSpc>
            </a:pPr>
            <a:r>
              <a:rPr lang="en-US" sz="800"/>
              <a:t>C. Take any action to acquire from or to facilitate the acquisition or attempted acquisition from the denied person of any item subject to the EAR that has been exported from the United States; </a:t>
            </a:r>
          </a:p>
          <a:p>
            <a:pPr eaLnBrk="1" hangingPunct="1">
              <a:lnSpc>
                <a:spcPct val="80000"/>
              </a:lnSpc>
            </a:pPr>
            <a:r>
              <a:rPr lang="en-US" sz="800"/>
              <a:t>D. Obtain from the denied person in the United States any item subject to the EAR with knowledge or reason to know that the item will be, or is intended to be, exported from the United States; or </a:t>
            </a:r>
          </a:p>
          <a:p>
            <a:pPr eaLnBrk="1" hangingPunct="1">
              <a:lnSpc>
                <a:spcPct val="80000"/>
              </a:lnSpc>
            </a:pPr>
            <a:r>
              <a:rPr lang="en-US" sz="800"/>
              <a:t>E. Engage in any transaction to service any item subject to the EAR that has been or will be exported from the United States and which is owned, possessed or controlled by a denied person, or service any item, of whatever origin, that is owned, possessed or controlled by a denied person if such service involves the use of any item subject to the EAR that has been or will be exported from the United States. For purposes of this paragraph, servicing means installation, maintenance, repair, modification or testing. </a:t>
            </a:r>
          </a:p>
          <a:p>
            <a:pPr eaLnBrk="1" hangingPunct="1">
              <a:lnSpc>
                <a:spcPct val="80000"/>
              </a:lnSpc>
            </a:pPr>
            <a:r>
              <a:rPr lang="en-US" sz="800"/>
              <a:t>THIRD, that, after notice and opportunity for comment as provided in section 766.23 of the EAR, any person, firm, corporation, or business organization related to the denied person by affiliation, ownership, control, or position of responsibility in the conduct of trade or related services may also be made subject to the provisions of this order. </a:t>
            </a:r>
          </a:p>
          <a:p>
            <a:pPr eaLnBrk="1" hangingPunct="1">
              <a:lnSpc>
                <a:spcPct val="80000"/>
              </a:lnSpc>
            </a:pPr>
            <a:r>
              <a:rPr lang="en-US" sz="800"/>
              <a:t>FOURTH, that this order does not prohibit any export, reexport, or other transaction subject to the EAR where the only items involved that are subject to the EAR are the foreign-produced direct product of U.S.-origin technology.</a:t>
            </a:r>
          </a:p>
          <a:p>
            <a:pPr eaLnBrk="1" hangingPunct="1">
              <a:lnSpc>
                <a:spcPct val="80000"/>
              </a:lnSpc>
            </a:pPr>
            <a:endParaRPr lang="en-US" sz="800"/>
          </a:p>
        </p:txBody>
      </p:sp>
      <p:sp>
        <p:nvSpPr>
          <p:cNvPr id="9728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2014 ASA Workshop</a:t>
            </a:r>
          </a:p>
        </p:txBody>
      </p:sp>
      <p:sp>
        <p:nvSpPr>
          <p:cNvPr id="97286" name="Header Placeholder 5"/>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2010 ASA Regulatory Workshop</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fld id="{6CDA91A6-9A10-4954-9C50-968904C0314A}" type="slidenum">
              <a:rPr lang="en-US" sz="1300"/>
              <a:pPr eaLnBrk="1" hangingPunct="1"/>
              <a:t>54</a:t>
            </a:fld>
            <a:endParaRPr lang="en-US" sz="1300"/>
          </a:p>
        </p:txBody>
      </p:sp>
      <p:sp>
        <p:nvSpPr>
          <p:cNvPr id="99331" name="Rectangle 2"/>
          <p:cNvSpPr>
            <a:spLocks noGrp="1" noRot="1" noChangeAspect="1" noChangeArrowheads="1" noTextEdit="1"/>
          </p:cNvSpPr>
          <p:nvPr>
            <p:ph type="sldImg"/>
          </p:nvPr>
        </p:nvSpPr>
        <p:spPr>
          <a:xfrm>
            <a:off x="457200" y="719138"/>
            <a:ext cx="6402388" cy="3602037"/>
          </a:xfrm>
          <a:ln/>
        </p:spPr>
      </p:sp>
      <p:sp>
        <p:nvSpPr>
          <p:cNvPr id="99332" name="Rectangle 3"/>
          <p:cNvSpPr>
            <a:spLocks noGrp="1" noChangeArrowheads="1"/>
          </p:cNvSpPr>
          <p:nvPr>
            <p:ph type="body" idx="1"/>
          </p:nvPr>
        </p:nvSpPr>
        <p:spPr>
          <a:xfrm>
            <a:off x="974726" y="4560889"/>
            <a:ext cx="5365750" cy="43211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Have a hand out of the specifics of each step for determining whether a BIS license is needed.</a:t>
            </a:r>
          </a:p>
        </p:txBody>
      </p:sp>
      <p:sp>
        <p:nvSpPr>
          <p:cNvPr id="9933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2014 ASA Workshop</a:t>
            </a:r>
          </a:p>
        </p:txBody>
      </p:sp>
      <p:sp>
        <p:nvSpPr>
          <p:cNvPr id="99334" name="Header Placeholder 5"/>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883" indent="-285725" eaLnBrk="0" hangingPunct="0">
              <a:defRPr sz="2400">
                <a:solidFill>
                  <a:schemeClr val="tx1"/>
                </a:solidFill>
                <a:latin typeface="Times New Roman" pitchFamily="18" charset="0"/>
              </a:defRPr>
            </a:lvl2pPr>
            <a:lvl3pPr marL="1142898" indent="-228580" eaLnBrk="0" hangingPunct="0">
              <a:defRPr sz="2400">
                <a:solidFill>
                  <a:schemeClr val="tx1"/>
                </a:solidFill>
                <a:latin typeface="Times New Roman" pitchFamily="18" charset="0"/>
              </a:defRPr>
            </a:lvl3pPr>
            <a:lvl4pPr marL="1600057" indent="-228580" eaLnBrk="0" hangingPunct="0">
              <a:defRPr sz="2400">
                <a:solidFill>
                  <a:schemeClr val="tx1"/>
                </a:solidFill>
                <a:latin typeface="Times New Roman" pitchFamily="18" charset="0"/>
              </a:defRPr>
            </a:lvl4pPr>
            <a:lvl5pPr marL="2057217" indent="-228580" eaLnBrk="0" hangingPunct="0">
              <a:defRPr sz="2400">
                <a:solidFill>
                  <a:schemeClr val="tx1"/>
                </a:solidFill>
                <a:latin typeface="Times New Roman" pitchFamily="18" charset="0"/>
              </a:defRPr>
            </a:lvl5pPr>
            <a:lvl6pPr marL="2514376" indent="-228580" eaLnBrk="0" fontAlgn="base" hangingPunct="0">
              <a:spcBef>
                <a:spcPct val="0"/>
              </a:spcBef>
              <a:spcAft>
                <a:spcPct val="0"/>
              </a:spcAft>
              <a:defRPr sz="2400">
                <a:solidFill>
                  <a:schemeClr val="tx1"/>
                </a:solidFill>
                <a:latin typeface="Times New Roman" pitchFamily="18" charset="0"/>
              </a:defRPr>
            </a:lvl6pPr>
            <a:lvl7pPr marL="2971536" indent="-228580" eaLnBrk="0" fontAlgn="base" hangingPunct="0">
              <a:spcBef>
                <a:spcPct val="0"/>
              </a:spcBef>
              <a:spcAft>
                <a:spcPct val="0"/>
              </a:spcAft>
              <a:defRPr sz="2400">
                <a:solidFill>
                  <a:schemeClr val="tx1"/>
                </a:solidFill>
                <a:latin typeface="Times New Roman" pitchFamily="18" charset="0"/>
              </a:defRPr>
            </a:lvl7pPr>
            <a:lvl8pPr marL="3428694" indent="-228580" eaLnBrk="0" fontAlgn="base" hangingPunct="0">
              <a:spcBef>
                <a:spcPct val="0"/>
              </a:spcBef>
              <a:spcAft>
                <a:spcPct val="0"/>
              </a:spcAft>
              <a:defRPr sz="2400">
                <a:solidFill>
                  <a:schemeClr val="tx1"/>
                </a:solidFill>
                <a:latin typeface="Times New Roman" pitchFamily="18" charset="0"/>
              </a:defRPr>
            </a:lvl8pPr>
            <a:lvl9pPr marL="3885854" indent="-22858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2010 ASA Regulatory Workshop</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Times New Roman" pitchFamily="18" charset="0"/>
              </a:defRPr>
            </a:lvl1pPr>
            <a:lvl2pPr marL="785302" indent="-302040">
              <a:defRPr sz="1300">
                <a:solidFill>
                  <a:schemeClr val="tx1"/>
                </a:solidFill>
                <a:latin typeface="Times New Roman" pitchFamily="18" charset="0"/>
              </a:defRPr>
            </a:lvl2pPr>
            <a:lvl3pPr marL="1208157" indent="-241632">
              <a:defRPr sz="1300">
                <a:solidFill>
                  <a:schemeClr val="tx1"/>
                </a:solidFill>
                <a:latin typeface="Times New Roman" pitchFamily="18" charset="0"/>
              </a:defRPr>
            </a:lvl3pPr>
            <a:lvl4pPr marL="1691420" indent="-241632">
              <a:defRPr sz="1300">
                <a:solidFill>
                  <a:schemeClr val="tx1"/>
                </a:solidFill>
                <a:latin typeface="Times New Roman" pitchFamily="18" charset="0"/>
              </a:defRPr>
            </a:lvl4pPr>
            <a:lvl5pPr marL="2174684" indent="-241632">
              <a:defRPr sz="1300">
                <a:solidFill>
                  <a:schemeClr val="tx1"/>
                </a:solidFill>
                <a:latin typeface="Times New Roman" pitchFamily="18" charset="0"/>
              </a:defRPr>
            </a:lvl5pPr>
            <a:lvl6pPr marL="2657947" indent="-241632" eaLnBrk="0" fontAlgn="base" hangingPunct="0">
              <a:spcBef>
                <a:spcPct val="30000"/>
              </a:spcBef>
              <a:spcAft>
                <a:spcPct val="0"/>
              </a:spcAft>
              <a:defRPr sz="1300">
                <a:solidFill>
                  <a:schemeClr val="tx1"/>
                </a:solidFill>
                <a:latin typeface="Times New Roman" pitchFamily="18" charset="0"/>
              </a:defRPr>
            </a:lvl6pPr>
            <a:lvl7pPr marL="3141211" indent="-241632" eaLnBrk="0" fontAlgn="base" hangingPunct="0">
              <a:spcBef>
                <a:spcPct val="30000"/>
              </a:spcBef>
              <a:spcAft>
                <a:spcPct val="0"/>
              </a:spcAft>
              <a:defRPr sz="1300">
                <a:solidFill>
                  <a:schemeClr val="tx1"/>
                </a:solidFill>
                <a:latin typeface="Times New Roman" pitchFamily="18" charset="0"/>
              </a:defRPr>
            </a:lvl7pPr>
            <a:lvl8pPr marL="3624472" indent="-241632" eaLnBrk="0" fontAlgn="base" hangingPunct="0">
              <a:spcBef>
                <a:spcPct val="30000"/>
              </a:spcBef>
              <a:spcAft>
                <a:spcPct val="0"/>
              </a:spcAft>
              <a:defRPr sz="1300">
                <a:solidFill>
                  <a:schemeClr val="tx1"/>
                </a:solidFill>
                <a:latin typeface="Times New Roman" pitchFamily="18" charset="0"/>
              </a:defRPr>
            </a:lvl8pPr>
            <a:lvl9pPr marL="4107736" indent="-241632" eaLnBrk="0" fontAlgn="base" hangingPunct="0">
              <a:spcBef>
                <a:spcPct val="30000"/>
              </a:spcBef>
              <a:spcAft>
                <a:spcPct val="0"/>
              </a:spcAft>
              <a:defRPr sz="1300">
                <a:solidFill>
                  <a:schemeClr val="tx1"/>
                </a:solidFill>
                <a:latin typeface="Times New Roman" pitchFamily="18" charset="0"/>
              </a:defRPr>
            </a:lvl9pPr>
          </a:lstStyle>
          <a:p>
            <a:fld id="{D441177C-8CE6-42B5-AB80-0A7663F9B21C}" type="slidenum">
              <a:rPr lang="en-US" altLang="en-US" sz="1400"/>
              <a:pPr/>
              <a:t>59</a:t>
            </a:fld>
            <a:endParaRPr lang="en-US" altLang="en-US" sz="140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3379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Times New Roman" pitchFamily="18" charset="0"/>
              </a:defRPr>
            </a:lvl1pPr>
            <a:lvl2pPr marL="785302" indent="-302040">
              <a:defRPr sz="1300">
                <a:solidFill>
                  <a:schemeClr val="tx1"/>
                </a:solidFill>
                <a:latin typeface="Times New Roman" pitchFamily="18" charset="0"/>
              </a:defRPr>
            </a:lvl2pPr>
            <a:lvl3pPr marL="1208157" indent="-241632">
              <a:defRPr sz="1300">
                <a:solidFill>
                  <a:schemeClr val="tx1"/>
                </a:solidFill>
                <a:latin typeface="Times New Roman" pitchFamily="18" charset="0"/>
              </a:defRPr>
            </a:lvl3pPr>
            <a:lvl4pPr marL="1691420" indent="-241632">
              <a:defRPr sz="1300">
                <a:solidFill>
                  <a:schemeClr val="tx1"/>
                </a:solidFill>
                <a:latin typeface="Times New Roman" pitchFamily="18" charset="0"/>
              </a:defRPr>
            </a:lvl4pPr>
            <a:lvl5pPr marL="2174684" indent="-241632">
              <a:defRPr sz="1300">
                <a:solidFill>
                  <a:schemeClr val="tx1"/>
                </a:solidFill>
                <a:latin typeface="Times New Roman" pitchFamily="18" charset="0"/>
              </a:defRPr>
            </a:lvl5pPr>
            <a:lvl6pPr marL="2657947" indent="-241632" eaLnBrk="0" fontAlgn="base" hangingPunct="0">
              <a:spcBef>
                <a:spcPct val="30000"/>
              </a:spcBef>
              <a:spcAft>
                <a:spcPct val="0"/>
              </a:spcAft>
              <a:defRPr sz="1300">
                <a:solidFill>
                  <a:schemeClr val="tx1"/>
                </a:solidFill>
                <a:latin typeface="Times New Roman" pitchFamily="18" charset="0"/>
              </a:defRPr>
            </a:lvl6pPr>
            <a:lvl7pPr marL="3141211" indent="-241632" eaLnBrk="0" fontAlgn="base" hangingPunct="0">
              <a:spcBef>
                <a:spcPct val="30000"/>
              </a:spcBef>
              <a:spcAft>
                <a:spcPct val="0"/>
              </a:spcAft>
              <a:defRPr sz="1300">
                <a:solidFill>
                  <a:schemeClr val="tx1"/>
                </a:solidFill>
                <a:latin typeface="Times New Roman" pitchFamily="18" charset="0"/>
              </a:defRPr>
            </a:lvl7pPr>
            <a:lvl8pPr marL="3624472" indent="-241632" eaLnBrk="0" fontAlgn="base" hangingPunct="0">
              <a:spcBef>
                <a:spcPct val="30000"/>
              </a:spcBef>
              <a:spcAft>
                <a:spcPct val="0"/>
              </a:spcAft>
              <a:defRPr sz="1300">
                <a:solidFill>
                  <a:schemeClr val="tx1"/>
                </a:solidFill>
                <a:latin typeface="Times New Roman" pitchFamily="18" charset="0"/>
              </a:defRPr>
            </a:lvl8pPr>
            <a:lvl9pPr marL="4107736" indent="-241632" eaLnBrk="0" fontAlgn="base" hangingPunct="0">
              <a:spcBef>
                <a:spcPct val="30000"/>
              </a:spcBef>
              <a:spcAft>
                <a:spcPct val="0"/>
              </a:spcAft>
              <a:defRPr sz="1300">
                <a:solidFill>
                  <a:schemeClr val="tx1"/>
                </a:solidFill>
                <a:latin typeface="Times New Roman" pitchFamily="18" charset="0"/>
              </a:defRPr>
            </a:lvl9pPr>
          </a:lstStyle>
          <a:p>
            <a:r>
              <a:rPr lang="en-US" altLang="en-US" sz="1400" dirty="0"/>
              <a:t>2014 ASA Workshop</a:t>
            </a:r>
          </a:p>
        </p:txBody>
      </p:sp>
      <p:sp>
        <p:nvSpPr>
          <p:cNvPr id="33798" name="Header Placeholder 5"/>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Times New Roman" pitchFamily="18" charset="0"/>
              </a:defRPr>
            </a:lvl1pPr>
            <a:lvl2pPr marL="785302" indent="-302040">
              <a:defRPr sz="1300">
                <a:solidFill>
                  <a:schemeClr val="tx1"/>
                </a:solidFill>
                <a:latin typeface="Times New Roman" pitchFamily="18" charset="0"/>
              </a:defRPr>
            </a:lvl2pPr>
            <a:lvl3pPr marL="1208157" indent="-241632">
              <a:defRPr sz="1300">
                <a:solidFill>
                  <a:schemeClr val="tx1"/>
                </a:solidFill>
                <a:latin typeface="Times New Roman" pitchFamily="18" charset="0"/>
              </a:defRPr>
            </a:lvl3pPr>
            <a:lvl4pPr marL="1691420" indent="-241632">
              <a:defRPr sz="1300">
                <a:solidFill>
                  <a:schemeClr val="tx1"/>
                </a:solidFill>
                <a:latin typeface="Times New Roman" pitchFamily="18" charset="0"/>
              </a:defRPr>
            </a:lvl4pPr>
            <a:lvl5pPr marL="2174684" indent="-241632">
              <a:defRPr sz="1300">
                <a:solidFill>
                  <a:schemeClr val="tx1"/>
                </a:solidFill>
                <a:latin typeface="Times New Roman" pitchFamily="18" charset="0"/>
              </a:defRPr>
            </a:lvl5pPr>
            <a:lvl6pPr marL="2657947" indent="-241632" eaLnBrk="0" fontAlgn="base" hangingPunct="0">
              <a:spcBef>
                <a:spcPct val="30000"/>
              </a:spcBef>
              <a:spcAft>
                <a:spcPct val="0"/>
              </a:spcAft>
              <a:defRPr sz="1300">
                <a:solidFill>
                  <a:schemeClr val="tx1"/>
                </a:solidFill>
                <a:latin typeface="Times New Roman" pitchFamily="18" charset="0"/>
              </a:defRPr>
            </a:lvl6pPr>
            <a:lvl7pPr marL="3141211" indent="-241632" eaLnBrk="0" fontAlgn="base" hangingPunct="0">
              <a:spcBef>
                <a:spcPct val="30000"/>
              </a:spcBef>
              <a:spcAft>
                <a:spcPct val="0"/>
              </a:spcAft>
              <a:defRPr sz="1300">
                <a:solidFill>
                  <a:schemeClr val="tx1"/>
                </a:solidFill>
                <a:latin typeface="Times New Roman" pitchFamily="18" charset="0"/>
              </a:defRPr>
            </a:lvl7pPr>
            <a:lvl8pPr marL="3624472" indent="-241632" eaLnBrk="0" fontAlgn="base" hangingPunct="0">
              <a:spcBef>
                <a:spcPct val="30000"/>
              </a:spcBef>
              <a:spcAft>
                <a:spcPct val="0"/>
              </a:spcAft>
              <a:defRPr sz="1300">
                <a:solidFill>
                  <a:schemeClr val="tx1"/>
                </a:solidFill>
                <a:latin typeface="Times New Roman" pitchFamily="18" charset="0"/>
              </a:defRPr>
            </a:lvl8pPr>
            <a:lvl9pPr marL="4107736" indent="-241632" eaLnBrk="0" fontAlgn="base" hangingPunct="0">
              <a:spcBef>
                <a:spcPct val="30000"/>
              </a:spcBef>
              <a:spcAft>
                <a:spcPct val="0"/>
              </a:spcAft>
              <a:defRPr sz="1300">
                <a:solidFill>
                  <a:schemeClr val="tx1"/>
                </a:solidFill>
                <a:latin typeface="Times New Roman" pitchFamily="18" charset="0"/>
              </a:defRPr>
            </a:lvl9pPr>
          </a:lstStyle>
          <a:p>
            <a:r>
              <a:rPr lang="en-US" altLang="en-US" sz="1400" dirty="0"/>
              <a:t>2010 ASA Regulatory Workshop</a:t>
            </a:r>
          </a:p>
        </p:txBody>
      </p:sp>
    </p:spTree>
    <p:extLst>
      <p:ext uri="{BB962C8B-B14F-4D97-AF65-F5344CB8AC3E}">
        <p14:creationId xmlns:p14="http://schemas.microsoft.com/office/powerpoint/2010/main" val="2190099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2ABB8-710D-4F30-A2CB-593E7B7CC830}"/>
              </a:ext>
            </a:extLst>
          </p:cNvPr>
          <p:cNvSpPr>
            <a:spLocks noGrp="1"/>
          </p:cNvSpPr>
          <p:nvPr>
            <p:ph type="ctrTitle"/>
          </p:nvPr>
        </p:nvSpPr>
        <p:spPr>
          <a:xfrm>
            <a:off x="1975449" y="1122363"/>
            <a:ext cx="82296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F4B3044-87F1-41E4-AD36-0EBFD9F6807F}"/>
              </a:ext>
            </a:extLst>
          </p:cNvPr>
          <p:cNvSpPr>
            <a:spLocks noGrp="1"/>
          </p:cNvSpPr>
          <p:nvPr>
            <p:ph type="subTitle" idx="1"/>
          </p:nvPr>
        </p:nvSpPr>
        <p:spPr>
          <a:xfrm>
            <a:off x="1975449" y="3602038"/>
            <a:ext cx="82296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FA9D047-37A4-46BC-B054-21F0B412B943}"/>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A00C07E2-19A4-4132-8EB7-A929590E693A}"/>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C28F4193-5B58-4B46-B80C-B67E595508EA}"/>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1534708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89B9F-DC06-45B6-A0D7-08A713FDD70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7908439-22C5-4B0D-93D7-5234F5009FA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4404E9-CA47-4CE8-B505-D4347C336CDC}"/>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9EF73220-F3BE-4CC2-8870-3422C8E5C4DC}"/>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DE90D824-319E-480B-B26C-2147922B55AB}"/>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3904464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407EF-E094-4DBC-B590-99AE7A0654E3}"/>
              </a:ext>
            </a:extLst>
          </p:cNvPr>
          <p:cNvSpPr>
            <a:spLocks noGrp="1"/>
          </p:cNvSpPr>
          <p:nvPr>
            <p:ph type="title"/>
          </p:nvPr>
        </p:nvSpPr>
        <p:spPr>
          <a:xfrm>
            <a:off x="1078302" y="1709738"/>
            <a:ext cx="1004114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E0121B46-FCDC-4DE1-915F-8B5073F08C96}"/>
              </a:ext>
            </a:extLst>
          </p:cNvPr>
          <p:cNvSpPr>
            <a:spLocks noGrp="1"/>
          </p:cNvSpPr>
          <p:nvPr>
            <p:ph type="body" idx="1"/>
          </p:nvPr>
        </p:nvSpPr>
        <p:spPr>
          <a:xfrm>
            <a:off x="1078302" y="4589463"/>
            <a:ext cx="1004114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01C3039-415D-4075-B92C-3E52A94D04D2}"/>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C681C42A-D4C6-4333-8AE3-104FCA2695BA}"/>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6423E2E6-FFD3-4CF4-85E8-67F66CC5E854}"/>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71875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C3D3C-A6A4-478A-9B57-1A51EF23B4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87CC91-B922-4750-81CA-85FB234D5436}"/>
              </a:ext>
            </a:extLst>
          </p:cNvPr>
          <p:cNvSpPr>
            <a:spLocks noGrp="1"/>
          </p:cNvSpPr>
          <p:nvPr>
            <p:ph sz="half" idx="1"/>
          </p:nvPr>
        </p:nvSpPr>
        <p:spPr>
          <a:xfrm>
            <a:off x="1055298" y="1825625"/>
            <a:ext cx="4964502"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3AE730F-53D9-4D12-A043-2D8476F8A4D2}"/>
              </a:ext>
            </a:extLst>
          </p:cNvPr>
          <p:cNvSpPr>
            <a:spLocks noGrp="1"/>
          </p:cNvSpPr>
          <p:nvPr>
            <p:ph sz="half" idx="2"/>
          </p:nvPr>
        </p:nvSpPr>
        <p:spPr>
          <a:xfrm>
            <a:off x="6172200" y="1825625"/>
            <a:ext cx="4964502"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153F8E4-5F23-430E-92DA-B770843E43B0}"/>
              </a:ext>
            </a:extLst>
          </p:cNvPr>
          <p:cNvSpPr>
            <a:spLocks noGrp="1"/>
          </p:cNvSpPr>
          <p:nvPr>
            <p:ph type="dt" sz="half" idx="10"/>
          </p:nvPr>
        </p:nvSpPr>
        <p:spPr/>
        <p:txBody>
          <a:bodyPr/>
          <a:lstStyle/>
          <a:p>
            <a:r>
              <a:rPr lang="en-US"/>
              <a:t>ACPC Export Compliance</a:t>
            </a:r>
          </a:p>
        </p:txBody>
      </p:sp>
      <p:sp>
        <p:nvSpPr>
          <p:cNvPr id="6" name="Footer Placeholder 5">
            <a:extLst>
              <a:ext uri="{FF2B5EF4-FFF2-40B4-BE49-F238E27FC236}">
                <a16:creationId xmlns:a16="http://schemas.microsoft.com/office/drawing/2014/main" id="{A3D932E6-494D-4EAE-9E76-997F37067DBC}"/>
              </a:ext>
            </a:extLst>
          </p:cNvPr>
          <p:cNvSpPr>
            <a:spLocks noGrp="1"/>
          </p:cNvSpPr>
          <p:nvPr>
            <p:ph type="ftr" sz="quarter" idx="11"/>
          </p:nvPr>
        </p:nvSpPr>
        <p:spPr/>
        <p:txBody>
          <a:bodyPr/>
          <a:lstStyle/>
          <a:p>
            <a:r>
              <a:rPr lang="en-US"/>
              <a:t>August 31, 2026</a:t>
            </a:r>
          </a:p>
        </p:txBody>
      </p:sp>
      <p:sp>
        <p:nvSpPr>
          <p:cNvPr id="7" name="Slide Number Placeholder 6">
            <a:extLst>
              <a:ext uri="{FF2B5EF4-FFF2-40B4-BE49-F238E27FC236}">
                <a16:creationId xmlns:a16="http://schemas.microsoft.com/office/drawing/2014/main" id="{93A326C0-602F-4B96-A90E-93016276F893}"/>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2418884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6C491-15CF-4AF9-BFE1-4CD8D15195DF}"/>
              </a:ext>
            </a:extLst>
          </p:cNvPr>
          <p:cNvSpPr>
            <a:spLocks noGrp="1"/>
          </p:cNvSpPr>
          <p:nvPr>
            <p:ph type="title"/>
          </p:nvPr>
        </p:nvSpPr>
        <p:spPr>
          <a:xfrm>
            <a:off x="1058952" y="365125"/>
            <a:ext cx="916335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BD435D73-DE8F-485B-8BAA-F990B96CD313}"/>
              </a:ext>
            </a:extLst>
          </p:cNvPr>
          <p:cNvSpPr>
            <a:spLocks noGrp="1"/>
          </p:cNvSpPr>
          <p:nvPr>
            <p:ph type="body" idx="1"/>
          </p:nvPr>
        </p:nvSpPr>
        <p:spPr>
          <a:xfrm>
            <a:off x="1058952" y="1681163"/>
            <a:ext cx="4938623"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83D9175-AE1C-4753-8994-B91314EE10F5}"/>
              </a:ext>
            </a:extLst>
          </p:cNvPr>
          <p:cNvSpPr>
            <a:spLocks noGrp="1"/>
          </p:cNvSpPr>
          <p:nvPr>
            <p:ph sz="half" idx="2"/>
          </p:nvPr>
        </p:nvSpPr>
        <p:spPr>
          <a:xfrm>
            <a:off x="1058952" y="2505075"/>
            <a:ext cx="493862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0018A9-210C-456B-838B-742456E055A9}"/>
              </a:ext>
            </a:extLst>
          </p:cNvPr>
          <p:cNvSpPr>
            <a:spLocks noGrp="1"/>
          </p:cNvSpPr>
          <p:nvPr>
            <p:ph type="body" sz="quarter" idx="3"/>
          </p:nvPr>
        </p:nvSpPr>
        <p:spPr>
          <a:xfrm>
            <a:off x="6172200" y="1681163"/>
            <a:ext cx="4938623"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AF6F28-F070-4B05-A774-743B473B218B}"/>
              </a:ext>
            </a:extLst>
          </p:cNvPr>
          <p:cNvSpPr>
            <a:spLocks noGrp="1"/>
          </p:cNvSpPr>
          <p:nvPr>
            <p:ph sz="quarter" idx="4"/>
          </p:nvPr>
        </p:nvSpPr>
        <p:spPr>
          <a:xfrm>
            <a:off x="6172200" y="2505075"/>
            <a:ext cx="4938623"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ABCDAF5-8799-44EA-8590-3BB9B311E464}"/>
              </a:ext>
            </a:extLst>
          </p:cNvPr>
          <p:cNvSpPr>
            <a:spLocks noGrp="1"/>
          </p:cNvSpPr>
          <p:nvPr>
            <p:ph type="dt" sz="half" idx="10"/>
          </p:nvPr>
        </p:nvSpPr>
        <p:spPr/>
        <p:txBody>
          <a:bodyPr/>
          <a:lstStyle/>
          <a:p>
            <a:r>
              <a:rPr lang="en-US"/>
              <a:t>ACPC Export Compliance</a:t>
            </a:r>
          </a:p>
        </p:txBody>
      </p:sp>
      <p:sp>
        <p:nvSpPr>
          <p:cNvPr id="8" name="Footer Placeholder 7">
            <a:extLst>
              <a:ext uri="{FF2B5EF4-FFF2-40B4-BE49-F238E27FC236}">
                <a16:creationId xmlns:a16="http://schemas.microsoft.com/office/drawing/2014/main" id="{33A3E86E-2ED3-4EAC-935C-5EFEBE74AD87}"/>
              </a:ext>
            </a:extLst>
          </p:cNvPr>
          <p:cNvSpPr>
            <a:spLocks noGrp="1"/>
          </p:cNvSpPr>
          <p:nvPr>
            <p:ph type="ftr" sz="quarter" idx="11"/>
          </p:nvPr>
        </p:nvSpPr>
        <p:spPr/>
        <p:txBody>
          <a:bodyPr/>
          <a:lstStyle/>
          <a:p>
            <a:r>
              <a:rPr lang="en-US"/>
              <a:t>August 31, 2026</a:t>
            </a:r>
          </a:p>
        </p:txBody>
      </p:sp>
      <p:sp>
        <p:nvSpPr>
          <p:cNvPr id="9" name="Slide Number Placeholder 8">
            <a:extLst>
              <a:ext uri="{FF2B5EF4-FFF2-40B4-BE49-F238E27FC236}">
                <a16:creationId xmlns:a16="http://schemas.microsoft.com/office/drawing/2014/main" id="{C58C7F61-4C03-4296-9FF2-1DA4B529568D}"/>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1560595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593E3-827B-4CDA-8CB9-3D197A42AD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D523FA6-D0C3-4D89-9D5A-24971303D19D}"/>
              </a:ext>
            </a:extLst>
          </p:cNvPr>
          <p:cNvSpPr>
            <a:spLocks noGrp="1"/>
          </p:cNvSpPr>
          <p:nvPr>
            <p:ph type="dt" sz="half" idx="10"/>
          </p:nvPr>
        </p:nvSpPr>
        <p:spPr/>
        <p:txBody>
          <a:bodyPr/>
          <a:lstStyle/>
          <a:p>
            <a:r>
              <a:rPr lang="en-US"/>
              <a:t>ACPC Export Compliance</a:t>
            </a:r>
          </a:p>
        </p:txBody>
      </p:sp>
      <p:sp>
        <p:nvSpPr>
          <p:cNvPr id="4" name="Footer Placeholder 3">
            <a:extLst>
              <a:ext uri="{FF2B5EF4-FFF2-40B4-BE49-F238E27FC236}">
                <a16:creationId xmlns:a16="http://schemas.microsoft.com/office/drawing/2014/main" id="{E12D52DB-DC93-437B-A836-69D9E66C3A48}"/>
              </a:ext>
            </a:extLst>
          </p:cNvPr>
          <p:cNvSpPr>
            <a:spLocks noGrp="1"/>
          </p:cNvSpPr>
          <p:nvPr>
            <p:ph type="ftr" sz="quarter" idx="11"/>
          </p:nvPr>
        </p:nvSpPr>
        <p:spPr/>
        <p:txBody>
          <a:bodyPr/>
          <a:lstStyle/>
          <a:p>
            <a:r>
              <a:rPr lang="en-US"/>
              <a:t>August 31, 2026</a:t>
            </a:r>
          </a:p>
        </p:txBody>
      </p:sp>
      <p:sp>
        <p:nvSpPr>
          <p:cNvPr id="5" name="Slide Number Placeholder 4">
            <a:extLst>
              <a:ext uri="{FF2B5EF4-FFF2-40B4-BE49-F238E27FC236}">
                <a16:creationId xmlns:a16="http://schemas.microsoft.com/office/drawing/2014/main" id="{7CC8D6ED-DE66-4B74-BF54-3585813516DF}"/>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1091103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72F9D28-AD83-435B-B580-6CA58D121D19}"/>
              </a:ext>
            </a:extLst>
          </p:cNvPr>
          <p:cNvSpPr>
            <a:spLocks noGrp="1"/>
          </p:cNvSpPr>
          <p:nvPr>
            <p:ph type="dt" sz="half" idx="10"/>
          </p:nvPr>
        </p:nvSpPr>
        <p:spPr/>
        <p:txBody>
          <a:bodyPr/>
          <a:lstStyle/>
          <a:p>
            <a:r>
              <a:rPr lang="en-US"/>
              <a:t>ACPC Export Compliance</a:t>
            </a:r>
          </a:p>
        </p:txBody>
      </p:sp>
      <p:sp>
        <p:nvSpPr>
          <p:cNvPr id="3" name="Footer Placeholder 2">
            <a:extLst>
              <a:ext uri="{FF2B5EF4-FFF2-40B4-BE49-F238E27FC236}">
                <a16:creationId xmlns:a16="http://schemas.microsoft.com/office/drawing/2014/main" id="{3115F0D5-77FB-4EB6-ABFB-CB1BA866CF6D}"/>
              </a:ext>
            </a:extLst>
          </p:cNvPr>
          <p:cNvSpPr>
            <a:spLocks noGrp="1"/>
          </p:cNvSpPr>
          <p:nvPr>
            <p:ph type="ftr" sz="quarter" idx="11"/>
          </p:nvPr>
        </p:nvSpPr>
        <p:spPr/>
        <p:txBody>
          <a:bodyPr/>
          <a:lstStyle/>
          <a:p>
            <a:r>
              <a:rPr lang="en-US"/>
              <a:t>August 31, 2026</a:t>
            </a:r>
          </a:p>
        </p:txBody>
      </p:sp>
      <p:sp>
        <p:nvSpPr>
          <p:cNvPr id="4" name="Slide Number Placeholder 3">
            <a:extLst>
              <a:ext uri="{FF2B5EF4-FFF2-40B4-BE49-F238E27FC236}">
                <a16:creationId xmlns:a16="http://schemas.microsoft.com/office/drawing/2014/main" id="{9070BF23-64FC-4A60-9B0B-6D6DD8FE1129}"/>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13158455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30EC2-C2EE-4B80-8686-4AC55CEADF24}"/>
              </a:ext>
            </a:extLst>
          </p:cNvPr>
          <p:cNvSpPr>
            <a:spLocks noGrp="1"/>
          </p:cNvSpPr>
          <p:nvPr>
            <p:ph type="title"/>
          </p:nvPr>
        </p:nvSpPr>
        <p:spPr>
          <a:xfrm>
            <a:off x="1061049" y="457200"/>
            <a:ext cx="3710976"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F7F2FF6-EEB8-4F62-97FD-E23318774CE1}"/>
              </a:ext>
            </a:extLst>
          </p:cNvPr>
          <p:cNvSpPr>
            <a:spLocks noGrp="1"/>
          </p:cNvSpPr>
          <p:nvPr>
            <p:ph idx="1"/>
          </p:nvPr>
        </p:nvSpPr>
        <p:spPr>
          <a:xfrm>
            <a:off x="5183188" y="1958196"/>
            <a:ext cx="5947763" cy="39028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E9FEC13-222C-4D2C-9B0F-6016B3E81FD3}"/>
              </a:ext>
            </a:extLst>
          </p:cNvPr>
          <p:cNvSpPr>
            <a:spLocks noGrp="1"/>
          </p:cNvSpPr>
          <p:nvPr>
            <p:ph type="body" sz="half" idx="2"/>
          </p:nvPr>
        </p:nvSpPr>
        <p:spPr>
          <a:xfrm>
            <a:off x="1061049" y="2057400"/>
            <a:ext cx="3710976"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35C154-E3CB-412E-9BCA-25714483E67B}"/>
              </a:ext>
            </a:extLst>
          </p:cNvPr>
          <p:cNvSpPr>
            <a:spLocks noGrp="1"/>
          </p:cNvSpPr>
          <p:nvPr>
            <p:ph type="dt" sz="half" idx="10"/>
          </p:nvPr>
        </p:nvSpPr>
        <p:spPr/>
        <p:txBody>
          <a:bodyPr/>
          <a:lstStyle/>
          <a:p>
            <a:r>
              <a:rPr lang="en-US"/>
              <a:t>ACPC Export Compliance</a:t>
            </a:r>
          </a:p>
        </p:txBody>
      </p:sp>
      <p:sp>
        <p:nvSpPr>
          <p:cNvPr id="6" name="Footer Placeholder 5">
            <a:extLst>
              <a:ext uri="{FF2B5EF4-FFF2-40B4-BE49-F238E27FC236}">
                <a16:creationId xmlns:a16="http://schemas.microsoft.com/office/drawing/2014/main" id="{706A17AD-BA51-4C6D-98B3-178432E7ADC5}"/>
              </a:ext>
            </a:extLst>
          </p:cNvPr>
          <p:cNvSpPr>
            <a:spLocks noGrp="1"/>
          </p:cNvSpPr>
          <p:nvPr>
            <p:ph type="ftr" sz="quarter" idx="11"/>
          </p:nvPr>
        </p:nvSpPr>
        <p:spPr/>
        <p:txBody>
          <a:bodyPr/>
          <a:lstStyle/>
          <a:p>
            <a:r>
              <a:rPr lang="en-US"/>
              <a:t>August 31, 2026</a:t>
            </a:r>
          </a:p>
        </p:txBody>
      </p:sp>
      <p:sp>
        <p:nvSpPr>
          <p:cNvPr id="7" name="Slide Number Placeholder 6">
            <a:extLst>
              <a:ext uri="{FF2B5EF4-FFF2-40B4-BE49-F238E27FC236}">
                <a16:creationId xmlns:a16="http://schemas.microsoft.com/office/drawing/2014/main" id="{37E86B92-12DC-478C-993A-B635A30BC114}"/>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2034157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AED90-8C44-4536-A17D-F37664B5D4C7}"/>
              </a:ext>
            </a:extLst>
          </p:cNvPr>
          <p:cNvSpPr>
            <a:spLocks noGrp="1"/>
          </p:cNvSpPr>
          <p:nvPr>
            <p:ph type="title"/>
          </p:nvPr>
        </p:nvSpPr>
        <p:spPr>
          <a:xfrm>
            <a:off x="1055298" y="457200"/>
            <a:ext cx="371672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7D9C152-A101-4A22-9939-16666802D5B7}"/>
              </a:ext>
            </a:extLst>
          </p:cNvPr>
          <p:cNvSpPr>
            <a:spLocks noGrp="1"/>
          </p:cNvSpPr>
          <p:nvPr>
            <p:ph type="pic" idx="1"/>
          </p:nvPr>
        </p:nvSpPr>
        <p:spPr>
          <a:xfrm>
            <a:off x="5183188" y="987425"/>
            <a:ext cx="5953514"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4B61B36-522D-4659-8FF3-7D59D17B8DA7}"/>
              </a:ext>
            </a:extLst>
          </p:cNvPr>
          <p:cNvSpPr>
            <a:spLocks noGrp="1"/>
          </p:cNvSpPr>
          <p:nvPr>
            <p:ph type="body" sz="half" idx="2"/>
          </p:nvPr>
        </p:nvSpPr>
        <p:spPr>
          <a:xfrm>
            <a:off x="1055298" y="2057400"/>
            <a:ext cx="371672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FFE282-0B91-4B39-BDD4-88B128947AEC}"/>
              </a:ext>
            </a:extLst>
          </p:cNvPr>
          <p:cNvSpPr>
            <a:spLocks noGrp="1"/>
          </p:cNvSpPr>
          <p:nvPr>
            <p:ph type="dt" sz="half" idx="10"/>
          </p:nvPr>
        </p:nvSpPr>
        <p:spPr/>
        <p:txBody>
          <a:bodyPr/>
          <a:lstStyle/>
          <a:p>
            <a:r>
              <a:rPr lang="en-US"/>
              <a:t>ACPC Export Compliance</a:t>
            </a:r>
          </a:p>
        </p:txBody>
      </p:sp>
      <p:sp>
        <p:nvSpPr>
          <p:cNvPr id="6" name="Footer Placeholder 5">
            <a:extLst>
              <a:ext uri="{FF2B5EF4-FFF2-40B4-BE49-F238E27FC236}">
                <a16:creationId xmlns:a16="http://schemas.microsoft.com/office/drawing/2014/main" id="{E3A39DB1-3E0E-469D-BFB7-9BCBA5232AA9}"/>
              </a:ext>
            </a:extLst>
          </p:cNvPr>
          <p:cNvSpPr>
            <a:spLocks noGrp="1"/>
          </p:cNvSpPr>
          <p:nvPr>
            <p:ph type="ftr" sz="quarter" idx="11"/>
          </p:nvPr>
        </p:nvSpPr>
        <p:spPr/>
        <p:txBody>
          <a:bodyPr/>
          <a:lstStyle/>
          <a:p>
            <a:r>
              <a:rPr lang="en-US"/>
              <a:t>August 31, 2026</a:t>
            </a:r>
          </a:p>
        </p:txBody>
      </p:sp>
      <p:sp>
        <p:nvSpPr>
          <p:cNvPr id="7" name="Slide Number Placeholder 6">
            <a:extLst>
              <a:ext uri="{FF2B5EF4-FFF2-40B4-BE49-F238E27FC236}">
                <a16:creationId xmlns:a16="http://schemas.microsoft.com/office/drawing/2014/main" id="{72C8926B-271B-4313-A5B5-BEA182D372C5}"/>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1465933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754D9-F97E-46ED-BE1F-246D1A63AF2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31C340B-30BB-4B21-9EC4-B09B5E85BB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F151B5-DC6A-472B-B684-35CF7185262F}"/>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87973254-6E35-443E-B214-665A87121ABF}"/>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26F6CFBD-AB39-4A29-885C-A951292EFF9C}"/>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200967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336591-BE02-4CAE-9C07-06CF61FA94E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1C47A1C-E5FB-4523-9E5A-71FFE46327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858B1D-45F6-43B3-BF5E-D396ECCBDFDC}"/>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120E22C9-0EE6-4581-A943-C4EA7B9C2ADF}"/>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4BCA406F-DCB4-4172-8ECF-AC61F710993D}"/>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21569626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914400" y="609600"/>
            <a:ext cx="103632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t>ACPC Export Compliance</a:t>
            </a:r>
          </a:p>
        </p:txBody>
      </p:sp>
      <p:sp>
        <p:nvSpPr>
          <p:cNvPr id="4" name="Rectangle 5"/>
          <p:cNvSpPr>
            <a:spLocks noGrp="1" noChangeArrowheads="1"/>
          </p:cNvSpPr>
          <p:nvPr>
            <p:ph type="ftr" sz="quarter" idx="11"/>
          </p:nvPr>
        </p:nvSpPr>
        <p:spPr>
          <a:ln/>
        </p:spPr>
        <p:txBody>
          <a:bodyPr/>
          <a:lstStyle>
            <a:lvl1pPr>
              <a:defRPr/>
            </a:lvl1pPr>
          </a:lstStyle>
          <a:p>
            <a:pPr>
              <a:defRPr/>
            </a:pPr>
            <a:r>
              <a:rPr lang="en-US"/>
              <a:t>August 31, 2026</a:t>
            </a:r>
          </a:p>
        </p:txBody>
      </p:sp>
      <p:sp>
        <p:nvSpPr>
          <p:cNvPr id="5" name="Rectangle 6"/>
          <p:cNvSpPr>
            <a:spLocks noGrp="1" noChangeArrowheads="1"/>
          </p:cNvSpPr>
          <p:nvPr>
            <p:ph type="sldNum" sz="quarter" idx="12"/>
          </p:nvPr>
        </p:nvSpPr>
        <p:spPr>
          <a:ln/>
        </p:spPr>
        <p:txBody>
          <a:bodyPr/>
          <a:lstStyle>
            <a:lvl1pPr>
              <a:defRPr/>
            </a:lvl1pPr>
          </a:lstStyle>
          <a:p>
            <a:pPr>
              <a:defRPr/>
            </a:pPr>
            <a:fld id="{6EBAC065-C5A0-4BC6-92CD-A97C4E5E3CFE}" type="slidenum">
              <a:rPr lang="en-US"/>
              <a:pPr>
                <a:defRPr/>
              </a:pPr>
              <a:t>‹#›</a:t>
            </a:fld>
            <a:endParaRPr lang="en-US"/>
          </a:p>
        </p:txBody>
      </p:sp>
    </p:spTree>
    <p:extLst>
      <p:ext uri="{BB962C8B-B14F-4D97-AF65-F5344CB8AC3E}">
        <p14:creationId xmlns:p14="http://schemas.microsoft.com/office/powerpoint/2010/main" val="77816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AA383F5-7EA0-1D3E-5B2E-1C1295D56FE2}"/>
              </a:ext>
            </a:extLst>
          </p:cNvPr>
          <p:cNvSpPr/>
          <p:nvPr userDrawn="1"/>
        </p:nvSpPr>
        <p:spPr>
          <a:xfrm>
            <a:off x="11121248" y="0"/>
            <a:ext cx="1070752" cy="6858000"/>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61B8785A-4535-42B3-9D82-83A4167C4834}"/>
              </a:ext>
            </a:extLst>
          </p:cNvPr>
          <p:cNvSpPr>
            <a:spLocks noGrp="1"/>
          </p:cNvSpPr>
          <p:nvPr>
            <p:ph type="title"/>
          </p:nvPr>
        </p:nvSpPr>
        <p:spPr>
          <a:xfrm>
            <a:off x="1041854" y="365125"/>
            <a:ext cx="9123078"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BDE6C83-0C2D-4018-9189-1D82B6E695B2}"/>
              </a:ext>
            </a:extLst>
          </p:cNvPr>
          <p:cNvSpPr>
            <a:spLocks noGrp="1"/>
          </p:cNvSpPr>
          <p:nvPr>
            <p:ph type="body" idx="1"/>
          </p:nvPr>
        </p:nvSpPr>
        <p:spPr>
          <a:xfrm>
            <a:off x="1061049" y="1825625"/>
            <a:ext cx="10092906"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E1E820-0E73-4921-A618-2D70B8BAC9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ACPC Export Compliance</a:t>
            </a:r>
          </a:p>
        </p:txBody>
      </p:sp>
      <p:sp>
        <p:nvSpPr>
          <p:cNvPr id="5" name="Footer Placeholder 4">
            <a:extLst>
              <a:ext uri="{FF2B5EF4-FFF2-40B4-BE49-F238E27FC236}">
                <a16:creationId xmlns:a16="http://schemas.microsoft.com/office/drawing/2014/main" id="{BCDAC27C-B0F9-455F-A841-6A89D2A7C7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August 31, 2026</a:t>
            </a:r>
          </a:p>
        </p:txBody>
      </p:sp>
      <p:sp>
        <p:nvSpPr>
          <p:cNvPr id="6" name="Slide Number Placeholder 5">
            <a:extLst>
              <a:ext uri="{FF2B5EF4-FFF2-40B4-BE49-F238E27FC236}">
                <a16:creationId xmlns:a16="http://schemas.microsoft.com/office/drawing/2014/main" id="{E1F5FFA5-2C75-47F7-9546-91BF47DC3FA7}"/>
              </a:ext>
            </a:extLst>
          </p:cNvPr>
          <p:cNvSpPr>
            <a:spLocks noGrp="1"/>
          </p:cNvSpPr>
          <p:nvPr>
            <p:ph type="sldNum" sz="quarter" idx="4"/>
          </p:nvPr>
        </p:nvSpPr>
        <p:spPr>
          <a:xfrm>
            <a:off x="11231592" y="6356350"/>
            <a:ext cx="672860" cy="365125"/>
          </a:xfrm>
          <a:prstGeom prst="rect">
            <a:avLst/>
          </a:prstGeom>
        </p:spPr>
        <p:txBody>
          <a:bodyPr vert="horz" lIns="91440" tIns="45720" rIns="91440" bIns="45720" rtlCol="0" anchor="ctr"/>
          <a:lstStyle>
            <a:lvl1pPr algn="r">
              <a:defRPr sz="1200">
                <a:solidFill>
                  <a:schemeClr val="bg1"/>
                </a:solidFill>
              </a:defRPr>
            </a:lvl1pPr>
          </a:lstStyle>
          <a:p>
            <a:fld id="{D0DD2322-01AD-4802-AECD-673054E570D1}" type="slidenum">
              <a:rPr lang="en-US" smtClean="0"/>
              <a:pPr/>
              <a:t>‹#›</a:t>
            </a:fld>
            <a:endParaRPr lang="en-US" dirty="0"/>
          </a:p>
        </p:txBody>
      </p:sp>
      <p:pic>
        <p:nvPicPr>
          <p:cNvPr id="9" name="Picture 8">
            <a:extLst>
              <a:ext uri="{FF2B5EF4-FFF2-40B4-BE49-F238E27FC236}">
                <a16:creationId xmlns:a16="http://schemas.microsoft.com/office/drawing/2014/main" id="{49322D05-17B3-D2AB-8613-85C965B953AA}"/>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9850" y="394641"/>
            <a:ext cx="1986951" cy="1288109"/>
          </a:xfrm>
          <a:prstGeom prst="rect">
            <a:avLst/>
          </a:prstGeom>
        </p:spPr>
      </p:pic>
      <p:pic>
        <p:nvPicPr>
          <p:cNvPr id="10" name="Picture 9">
            <a:extLst>
              <a:ext uri="{FF2B5EF4-FFF2-40B4-BE49-F238E27FC236}">
                <a16:creationId xmlns:a16="http://schemas.microsoft.com/office/drawing/2014/main" id="{DF1A2BC7-5505-CAF1-7032-B4E623C68AF4}"/>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9318238" y="5704828"/>
            <a:ext cx="1803010" cy="1288109"/>
          </a:xfrm>
          <a:prstGeom prst="rect">
            <a:avLst/>
          </a:prstGeom>
        </p:spPr>
      </p:pic>
    </p:spTree>
    <p:extLst>
      <p:ext uri="{BB962C8B-B14F-4D97-AF65-F5344CB8AC3E}">
        <p14:creationId xmlns:p14="http://schemas.microsoft.com/office/powerpoint/2010/main" val="498391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sanctionssearch.ofac.treas.gov/" TargetMode="External"/><Relationship Id="rId2" Type="http://schemas.openxmlformats.org/officeDocument/2006/relationships/hyperlink" Target="https://ofac.treasury.gov/sanctions-programs-and-country-information" TargetMode="External"/><Relationship Id="rId1" Type="http://schemas.openxmlformats.org/officeDocument/2006/relationships/slideLayout" Target="../slideLayouts/slideLayout2.xml"/><Relationship Id="rId5" Type="http://schemas.openxmlformats.org/officeDocument/2006/relationships/hyperlink" Target="https://www.treasury.gov/ofac/downloads/ssi/ssilist.pdf" TargetMode="External"/><Relationship Id="rId4" Type="http://schemas.openxmlformats.org/officeDocument/2006/relationships/hyperlink" Target="https://home.treasury.gov/policy-issues/financial-sanctions/specially-designated-nationals-and-blocked-persons-list-sdn-human-readable-lists"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sanctionssearch.ofac.treas.gov/"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trade.gov/data-visualization/csl-search"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hyperlink" Target="https://www.bis.doc.gov/index.php/regulations/commerce-control-list-ccl"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bis.doc.gov/index.php/licensing/simplified-network-application-process-redesign-snap-r" TargetMode="External"/><Relationship Id="rId2" Type="http://schemas.openxmlformats.org/officeDocument/2006/relationships/hyperlink" Target="https://www.bis.doc.gov/index.php/documents/regulations-docs/13-commerce-control-list-index/file"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https://www.ecfr.gov/current/title-15/part-738/appendix-Supplement%20No.%201%20to%20Part%20738" TargetMode="External"/><Relationship Id="rId2" Type="http://schemas.openxmlformats.org/officeDocument/2006/relationships/hyperlink" Target="https://www.ecfr.gov/current/title-15/subtitle-B/chapter-VII/subchapter-C/part-774/appendix-Supplement%20No.%201%20to%20Part%20774"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hyperlink" Target="https://www.ecfr.gov/current/title-15/subtitle-B/chapter-VII/subchapter-C/part-738/appendix-Supplement%20No.%201%20to%20Part%20738"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1.xml.rels><?xml version="1.0" encoding="UTF-8" standalone="yes"?>
<Relationships xmlns="http://schemas.openxmlformats.org/package/2006/relationships"><Relationship Id="rId3" Type="http://schemas.openxmlformats.org/officeDocument/2006/relationships/hyperlink" Target="https://www.bis.doc.gov/index.php/the-denied-persons-list"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www.trade.gov/data-visualization/csl-search" TargetMode="External"/><Relationship Id="rId4" Type="http://schemas.openxmlformats.org/officeDocument/2006/relationships/hyperlink" Target="https://www.bis.doc.gov/index.php/policy-guidance/lists-of-parties-of-concern/entity-list"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4.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488A4-2DB1-CA3D-A7AF-1B83F9FB1FA1}"/>
              </a:ext>
            </a:extLst>
          </p:cNvPr>
          <p:cNvSpPr>
            <a:spLocks noGrp="1"/>
          </p:cNvSpPr>
          <p:nvPr>
            <p:ph type="ctrTitle"/>
          </p:nvPr>
        </p:nvSpPr>
        <p:spPr/>
        <p:txBody>
          <a:bodyPr>
            <a:normAutofit/>
          </a:bodyPr>
          <a:lstStyle/>
          <a:p>
            <a:r>
              <a:rPr lang="en-US" b="1" dirty="0"/>
              <a:t>Introduction to Export Compliance</a:t>
            </a:r>
          </a:p>
        </p:txBody>
      </p:sp>
      <p:sp>
        <p:nvSpPr>
          <p:cNvPr id="3" name="Subtitle 2">
            <a:extLst>
              <a:ext uri="{FF2B5EF4-FFF2-40B4-BE49-F238E27FC236}">
                <a16:creationId xmlns:a16="http://schemas.microsoft.com/office/drawing/2014/main" id="{0865AAB6-0D9B-5250-C149-9D2A8A585E13}"/>
              </a:ext>
            </a:extLst>
          </p:cNvPr>
          <p:cNvSpPr>
            <a:spLocks noGrp="1"/>
          </p:cNvSpPr>
          <p:nvPr>
            <p:ph type="subTitle" idx="1"/>
          </p:nvPr>
        </p:nvSpPr>
        <p:spPr/>
        <p:txBody>
          <a:bodyPr>
            <a:normAutofit/>
          </a:bodyPr>
          <a:lstStyle/>
          <a:p>
            <a:r>
              <a:rPr lang="en-US" dirty="0"/>
              <a:t>Monday, August 31st, 2026</a:t>
            </a:r>
          </a:p>
          <a:p>
            <a:r>
              <a:rPr lang="en-US" i="1" dirty="0"/>
              <a:t>Presented by </a:t>
            </a:r>
          </a:p>
          <a:p>
            <a:r>
              <a:rPr lang="en-US" i="1" dirty="0"/>
              <a:t>Jason Dickstein, ASA General Counsel</a:t>
            </a:r>
          </a:p>
        </p:txBody>
      </p:sp>
    </p:spTree>
    <p:extLst>
      <p:ext uri="{BB962C8B-B14F-4D97-AF65-F5344CB8AC3E}">
        <p14:creationId xmlns:p14="http://schemas.microsoft.com/office/powerpoint/2010/main" val="1540269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A9A17613-119D-8A0D-8F85-A25141B033A5}"/>
              </a:ext>
            </a:extLst>
          </p:cNvPr>
          <p:cNvSpPr>
            <a:spLocks noGrp="1"/>
          </p:cNvSpPr>
          <p:nvPr>
            <p:ph type="title"/>
          </p:nvPr>
        </p:nvSpPr>
        <p:spPr/>
        <p:txBody>
          <a:bodyPr anchor="ctr">
            <a:normAutofit/>
          </a:bodyPr>
          <a:lstStyle/>
          <a:p>
            <a:r>
              <a:rPr lang="en-US" dirty="0">
                <a:cs typeface="Arial Narrow" panose="020B0604020202020204" pitchFamily="34" charset="0"/>
              </a:rPr>
              <a:t>What is an Export?</a:t>
            </a:r>
          </a:p>
        </p:txBody>
      </p:sp>
      <p:sp>
        <p:nvSpPr>
          <p:cNvPr id="7" name="Content Placeholder 2">
            <a:extLst>
              <a:ext uri="{FF2B5EF4-FFF2-40B4-BE49-F238E27FC236}">
                <a16:creationId xmlns:a16="http://schemas.microsoft.com/office/drawing/2014/main" id="{38055FCD-F60C-2555-AEBF-1D0403302231}"/>
              </a:ext>
            </a:extLst>
          </p:cNvPr>
          <p:cNvSpPr>
            <a:spLocks noGrp="1"/>
          </p:cNvSpPr>
          <p:nvPr>
            <p:ph idx="1"/>
          </p:nvPr>
        </p:nvSpPr>
        <p:spPr/>
        <p:txBody>
          <a:bodyPr>
            <a:normAutofit/>
          </a:bodyPr>
          <a:lstStyle/>
          <a:p>
            <a:pPr eaLnBrk="1" hangingPunct="1"/>
            <a:r>
              <a:rPr lang="en-US" sz="2400" dirty="0"/>
              <a:t>Actual shipment or transmission of items out of the U.S.</a:t>
            </a:r>
          </a:p>
          <a:p>
            <a:pPr lvl="1" eaLnBrk="1" hangingPunct="1"/>
            <a:r>
              <a:rPr lang="en-US" sz="2000" dirty="0"/>
              <a:t>Includes software</a:t>
            </a:r>
          </a:p>
          <a:p>
            <a:pPr lvl="1" eaLnBrk="1" hangingPunct="1"/>
            <a:r>
              <a:rPr lang="en-US" sz="2000" dirty="0"/>
              <a:t>Includes technology (e.g. technical data and other visible information)</a:t>
            </a:r>
          </a:p>
          <a:p>
            <a:pPr lvl="1" eaLnBrk="1" hangingPunct="1"/>
            <a:r>
              <a:rPr lang="en-US" sz="2000" dirty="0"/>
              <a:t>Can include technical documents, like CMMs or service bulletins, in some cases</a:t>
            </a:r>
          </a:p>
          <a:p>
            <a:pPr lvl="1" eaLnBrk="1" hangingPunct="1"/>
            <a:r>
              <a:rPr lang="en-US" sz="2000" dirty="0"/>
              <a:t>Includes repaired items that are being returned!</a:t>
            </a:r>
          </a:p>
          <a:p>
            <a:r>
              <a:rPr lang="en-US" sz="2400" dirty="0"/>
              <a:t>Deemed export</a:t>
            </a:r>
          </a:p>
          <a:p>
            <a:pPr lvl="1"/>
            <a:r>
              <a:rPr lang="en-US" sz="2000" dirty="0"/>
              <a:t>Any release in the United States of “technology” or source code to a foreign person</a:t>
            </a:r>
          </a:p>
          <a:p>
            <a:pPr lvl="1"/>
            <a:r>
              <a:rPr lang="en-US" sz="2000" dirty="0"/>
              <a:t>“Deemed” exported to the country of citizenship or permanent residency</a:t>
            </a:r>
          </a:p>
          <a:p>
            <a:r>
              <a:rPr lang="en-US" sz="2400" dirty="0"/>
              <a:t>Transit through a country is considered an export to that destination, too</a:t>
            </a:r>
          </a:p>
          <a:p>
            <a:r>
              <a:rPr lang="en-US" sz="2400" b="1" i="1" dirty="0">
                <a:solidFill>
                  <a:srgbClr val="005EFF"/>
                </a:solidFill>
              </a:rPr>
              <a:t>NOTE</a:t>
            </a:r>
            <a:r>
              <a:rPr lang="en-US" sz="2400" i="1" dirty="0"/>
              <a:t>: Re-exports (beyond the US) and in-country transfers are also typically regulated</a:t>
            </a:r>
          </a:p>
        </p:txBody>
      </p:sp>
      <p:sp>
        <p:nvSpPr>
          <p:cNvPr id="2" name="Date Placeholder 1">
            <a:extLst>
              <a:ext uri="{FF2B5EF4-FFF2-40B4-BE49-F238E27FC236}">
                <a16:creationId xmlns:a16="http://schemas.microsoft.com/office/drawing/2014/main" id="{396C03D1-A53F-AC70-46FB-DBCF8122CA37}"/>
              </a:ext>
            </a:extLst>
          </p:cNvPr>
          <p:cNvSpPr>
            <a:spLocks noGrp="1"/>
          </p:cNvSpPr>
          <p:nvPr>
            <p:ph type="dt" sz="half" idx="10"/>
          </p:nvPr>
        </p:nvSpPr>
        <p:spPr/>
        <p:txBody>
          <a:bodyPr/>
          <a:lstStyle/>
          <a:p>
            <a:r>
              <a:rPr lang="en-US"/>
              <a:t>ACPC Export Compliance</a:t>
            </a:r>
            <a:endParaRPr lang="en-US" dirty="0"/>
          </a:p>
        </p:txBody>
      </p:sp>
      <p:sp>
        <p:nvSpPr>
          <p:cNvPr id="5" name="Footer Placeholder 4">
            <a:extLst>
              <a:ext uri="{FF2B5EF4-FFF2-40B4-BE49-F238E27FC236}">
                <a16:creationId xmlns:a16="http://schemas.microsoft.com/office/drawing/2014/main" id="{53CBD45B-F28B-86B0-7D72-85A171BA72F4}"/>
              </a:ext>
            </a:extLst>
          </p:cNvPr>
          <p:cNvSpPr>
            <a:spLocks noGrp="1"/>
          </p:cNvSpPr>
          <p:nvPr>
            <p:ph type="ftr" sz="quarter" idx="11"/>
          </p:nvPr>
        </p:nvSpPr>
        <p:spPr/>
        <p:txBody>
          <a:bodyPr/>
          <a:lstStyle/>
          <a:p>
            <a:r>
              <a:rPr lang="en-US"/>
              <a:t>August 31, 2026</a:t>
            </a:r>
            <a:endParaRPr lang="en-US" dirty="0"/>
          </a:p>
        </p:txBody>
      </p:sp>
      <p:sp>
        <p:nvSpPr>
          <p:cNvPr id="6" name="Slide Number Placeholder 5">
            <a:extLst>
              <a:ext uri="{FF2B5EF4-FFF2-40B4-BE49-F238E27FC236}">
                <a16:creationId xmlns:a16="http://schemas.microsoft.com/office/drawing/2014/main" id="{59734238-B44F-551C-9B5B-43436BA45075}"/>
              </a:ext>
            </a:extLst>
          </p:cNvPr>
          <p:cNvSpPr>
            <a:spLocks noGrp="1"/>
          </p:cNvSpPr>
          <p:nvPr>
            <p:ph type="sldNum" sz="quarter" idx="12"/>
          </p:nvPr>
        </p:nvSpPr>
        <p:spPr/>
        <p:txBody>
          <a:bodyPr/>
          <a:lstStyle/>
          <a:p>
            <a:fld id="{583CA270-78EC-4FBE-8DB0-73BFE3F3E085}" type="slidenum">
              <a:rPr lang="en-US" smtClean="0"/>
              <a:t>2</a:t>
            </a:fld>
            <a:endParaRPr lang="en-US"/>
          </a:p>
        </p:txBody>
      </p:sp>
      <p:sp>
        <p:nvSpPr>
          <p:cNvPr id="40" name="Rectangle 39">
            <a:extLst>
              <a:ext uri="{FF2B5EF4-FFF2-40B4-BE49-F238E27FC236}">
                <a16:creationId xmlns:a16="http://schemas.microsoft.com/office/drawing/2014/main" id="{84BB39F8-5137-57DC-1DBD-7A88BA0C0537}"/>
              </a:ext>
            </a:extLst>
          </p:cNvPr>
          <p:cNvSpPr/>
          <p:nvPr/>
        </p:nvSpPr>
        <p:spPr>
          <a:xfrm>
            <a:off x="1126979" y="6296462"/>
            <a:ext cx="18288" cy="34161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12242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6"/>
          <p:cNvSpPr>
            <a:spLocks noGrp="1"/>
          </p:cNvSpPr>
          <p:nvPr>
            <p:ph type="title"/>
          </p:nvPr>
        </p:nvSpPr>
        <p:spPr/>
        <p:txBody>
          <a:bodyPr>
            <a:normAutofit/>
          </a:bodyPr>
          <a:lstStyle/>
          <a:p>
            <a:pPr eaLnBrk="1" hangingPunct="1"/>
            <a:r>
              <a:rPr lang="en-US" dirty="0"/>
              <a:t>Three Important Export Regulators in the US</a:t>
            </a:r>
          </a:p>
        </p:txBody>
      </p:sp>
      <p:sp>
        <p:nvSpPr>
          <p:cNvPr id="5123" name="Content Placeholder 7"/>
          <p:cNvSpPr>
            <a:spLocks noGrp="1"/>
          </p:cNvSpPr>
          <p:nvPr>
            <p:ph idx="1"/>
          </p:nvPr>
        </p:nvSpPr>
        <p:spPr/>
        <p:txBody>
          <a:bodyPr>
            <a:normAutofit/>
          </a:bodyPr>
          <a:lstStyle/>
          <a:p>
            <a:pPr eaLnBrk="1" hangingPunct="1"/>
            <a:r>
              <a:rPr lang="en-US" dirty="0"/>
              <a:t>BIS – Bureau of Industry and Security</a:t>
            </a:r>
          </a:p>
          <a:p>
            <a:pPr lvl="1" eaLnBrk="1" hangingPunct="1"/>
            <a:r>
              <a:rPr lang="en-US" dirty="0"/>
              <a:t>Commerce Department office responsible for the regulation of most exports</a:t>
            </a:r>
          </a:p>
          <a:p>
            <a:pPr eaLnBrk="1" hangingPunct="1"/>
            <a:r>
              <a:rPr lang="en-US" dirty="0"/>
              <a:t>DDTC – Directorate of Defense Trade Controls</a:t>
            </a:r>
          </a:p>
          <a:p>
            <a:pPr lvl="1" eaLnBrk="1" hangingPunct="1"/>
            <a:r>
              <a:rPr lang="en-US" dirty="0"/>
              <a:t>State Department office responsible for the regulation of exports of defense-related articles</a:t>
            </a:r>
          </a:p>
          <a:p>
            <a:pPr eaLnBrk="1" hangingPunct="1"/>
            <a:r>
              <a:rPr lang="en-US" dirty="0"/>
              <a:t>OFAC - Office of Foreign Asset Control</a:t>
            </a:r>
          </a:p>
          <a:p>
            <a:pPr lvl="1" eaLnBrk="1" hangingPunct="1"/>
            <a:r>
              <a:rPr lang="en-US" dirty="0"/>
              <a:t>Treasury Department office responsible for certain additional export controls meant to advance particular interests of the United States</a:t>
            </a:r>
          </a:p>
        </p:txBody>
      </p:sp>
      <p:sp>
        <p:nvSpPr>
          <p:cNvPr id="5" name="Date Placeholder 4">
            <a:extLst>
              <a:ext uri="{FF2B5EF4-FFF2-40B4-BE49-F238E27FC236}">
                <a16:creationId xmlns:a16="http://schemas.microsoft.com/office/drawing/2014/main" id="{489F67E9-827A-43A0-97FB-D4AB4F370FAE}"/>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16181B6D-E8D3-4378-BD08-47592654640D}"/>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3</a:t>
            </a:fld>
            <a:endParaRPr lang="en-US"/>
          </a:p>
        </p:txBody>
      </p:sp>
    </p:spTree>
    <p:extLst>
      <p:ext uri="{BB962C8B-B14F-4D97-AF65-F5344CB8AC3E}">
        <p14:creationId xmlns:p14="http://schemas.microsoft.com/office/powerpoint/2010/main" val="3376393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dirty="0"/>
              <a:t>Steps to Compliance</a:t>
            </a:r>
          </a:p>
        </p:txBody>
      </p:sp>
      <p:sp>
        <p:nvSpPr>
          <p:cNvPr id="9219" name="Rectangle 3"/>
          <p:cNvSpPr>
            <a:spLocks noGrp="1" noChangeArrowheads="1"/>
          </p:cNvSpPr>
          <p:nvPr>
            <p:ph sz="half" idx="1"/>
          </p:nvPr>
        </p:nvSpPr>
        <p:spPr/>
        <p:txBody>
          <a:bodyPr>
            <a:normAutofit/>
          </a:bodyPr>
          <a:lstStyle/>
          <a:p>
            <a:r>
              <a:rPr lang="en-US" dirty="0"/>
              <a:t>Look at Treasury restrictions</a:t>
            </a:r>
          </a:p>
          <a:p>
            <a:r>
              <a:rPr lang="en-US" dirty="0"/>
              <a:t>Identify whether the article is State or Commerce restricted </a:t>
            </a:r>
          </a:p>
          <a:p>
            <a:r>
              <a:rPr lang="en-US" dirty="0"/>
              <a:t>Examine appropriate destination restrictions</a:t>
            </a:r>
          </a:p>
          <a:p>
            <a:r>
              <a:rPr lang="en-US" dirty="0"/>
              <a:t>Check party-level restrictions</a:t>
            </a:r>
          </a:p>
          <a:p>
            <a:r>
              <a:rPr lang="en-US" dirty="0"/>
              <a:t>Identify other regulatory issues</a:t>
            </a:r>
          </a:p>
          <a:p>
            <a:r>
              <a:rPr lang="en-US" dirty="0"/>
              <a:t>Obtain licenses as necessary</a:t>
            </a:r>
          </a:p>
          <a:p>
            <a:r>
              <a:rPr lang="en-US" dirty="0"/>
              <a:t>Document the transaction</a:t>
            </a:r>
          </a:p>
        </p:txBody>
      </p:sp>
      <p:graphicFrame>
        <p:nvGraphicFramePr>
          <p:cNvPr id="9" name="Content Placeholder 8"/>
          <p:cNvGraphicFramePr>
            <a:graphicFrameLocks noGrp="1"/>
          </p:cNvGraphicFramePr>
          <p:nvPr>
            <p:ph sz="half" idx="2"/>
          </p:nvPr>
        </p:nvGraphicFramePr>
        <p:xfrm>
          <a:off x="5867400" y="1647825"/>
          <a:ext cx="4572000" cy="4478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ate Placeholder 2">
            <a:extLst>
              <a:ext uri="{FF2B5EF4-FFF2-40B4-BE49-F238E27FC236}">
                <a16:creationId xmlns:a16="http://schemas.microsoft.com/office/drawing/2014/main" id="{971CB8C3-3040-4E53-A32A-1E89F6ADDE86}"/>
              </a:ext>
            </a:extLst>
          </p:cNvPr>
          <p:cNvSpPr>
            <a:spLocks noGrp="1"/>
          </p:cNvSpPr>
          <p:nvPr>
            <p:ph type="dt" sz="half" idx="10"/>
          </p:nvPr>
        </p:nvSpPr>
        <p:spPr/>
        <p:txBody>
          <a:bodyPr/>
          <a:lstStyle/>
          <a:p>
            <a:r>
              <a:rPr lang="en-US"/>
              <a:t>ACPC Export Compliance</a:t>
            </a:r>
            <a:endParaRPr lang="en-US" dirty="0"/>
          </a:p>
        </p:txBody>
      </p:sp>
      <p:sp>
        <p:nvSpPr>
          <p:cNvPr id="2" name="Footer Placeholder 1">
            <a:extLst>
              <a:ext uri="{FF2B5EF4-FFF2-40B4-BE49-F238E27FC236}">
                <a16:creationId xmlns:a16="http://schemas.microsoft.com/office/drawing/2014/main" id="{947D7EEA-55AD-4CB7-A3AB-F3ACC1EB359C}"/>
              </a:ext>
            </a:extLst>
          </p:cNvPr>
          <p:cNvSpPr>
            <a:spLocks noGrp="1"/>
          </p:cNvSpPr>
          <p:nvPr>
            <p:ph type="ftr" sz="quarter" idx="11"/>
          </p:nvPr>
        </p:nvSpPr>
        <p:spPr/>
        <p:txBody>
          <a:bodyPr/>
          <a:lstStyle/>
          <a:p>
            <a:r>
              <a:rPr lang="en-US"/>
              <a:t>August 31, 2026</a:t>
            </a:r>
          </a:p>
        </p:txBody>
      </p:sp>
      <p:sp>
        <p:nvSpPr>
          <p:cNvPr id="11" name="Slide Number Placeholder 10"/>
          <p:cNvSpPr>
            <a:spLocks noGrp="1"/>
          </p:cNvSpPr>
          <p:nvPr>
            <p:ph type="sldNum" sz="quarter" idx="12"/>
          </p:nvPr>
        </p:nvSpPr>
        <p:spPr/>
        <p:txBody>
          <a:bodyPr/>
          <a:lstStyle/>
          <a:p>
            <a:fld id="{C574DC93-7031-4ED1-ABE3-4B4A5DF62998}" type="slidenum">
              <a:rPr lang="en-US" smtClean="0"/>
              <a:t>4</a:t>
            </a:fld>
            <a:endParaRPr lang="en-US"/>
          </a:p>
        </p:txBody>
      </p:sp>
    </p:spTree>
    <p:extLst>
      <p:ext uri="{BB962C8B-B14F-4D97-AF65-F5344CB8AC3E}">
        <p14:creationId xmlns:p14="http://schemas.microsoft.com/office/powerpoint/2010/main" val="3550491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p:txBody>
          <a:bodyPr/>
          <a:lstStyle/>
          <a:p>
            <a:r>
              <a:rPr lang="en-US"/>
              <a:t>First, Can I Transact Business Here At All?</a:t>
            </a:r>
          </a:p>
        </p:txBody>
      </p:sp>
      <p:sp>
        <p:nvSpPr>
          <p:cNvPr id="10243" name="Rectangle 3"/>
          <p:cNvSpPr>
            <a:spLocks noGrp="1" noChangeArrowheads="1"/>
          </p:cNvSpPr>
          <p:nvPr>
            <p:ph type="subTitle" idx="1"/>
          </p:nvPr>
        </p:nvSpPr>
        <p:spPr/>
        <p:txBody>
          <a:bodyPr/>
          <a:lstStyle/>
          <a:p>
            <a:r>
              <a:rPr lang="en-US"/>
              <a:t>Are there General Treasury</a:t>
            </a:r>
          </a:p>
          <a:p>
            <a:r>
              <a:rPr lang="en-US"/>
              <a:t> Restrictions that Regulate </a:t>
            </a:r>
          </a:p>
          <a:p>
            <a:r>
              <a:rPr lang="en-US"/>
              <a:t>Transfer of Assets?</a:t>
            </a:r>
          </a:p>
        </p:txBody>
      </p:sp>
    </p:spTree>
    <p:extLst>
      <p:ext uri="{BB962C8B-B14F-4D97-AF65-F5344CB8AC3E}">
        <p14:creationId xmlns:p14="http://schemas.microsoft.com/office/powerpoint/2010/main" val="2637931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3"/>
          <p:cNvSpPr>
            <a:spLocks noGrp="1"/>
          </p:cNvSpPr>
          <p:nvPr>
            <p:ph type="title"/>
          </p:nvPr>
        </p:nvSpPr>
        <p:spPr/>
        <p:txBody>
          <a:bodyPr/>
          <a:lstStyle/>
          <a:p>
            <a:pPr eaLnBrk="1" hangingPunct="1"/>
            <a:r>
              <a:rPr lang="en-US" dirty="0"/>
              <a:t>OFAC Lists</a:t>
            </a:r>
          </a:p>
        </p:txBody>
      </p:sp>
      <p:sp>
        <p:nvSpPr>
          <p:cNvPr id="12291" name="Content Placeholder 4"/>
          <p:cNvSpPr>
            <a:spLocks noGrp="1"/>
          </p:cNvSpPr>
          <p:nvPr>
            <p:ph idx="1"/>
          </p:nvPr>
        </p:nvSpPr>
        <p:spPr/>
        <p:txBody>
          <a:bodyPr>
            <a:normAutofit fontScale="92500" lnSpcReduction="10000"/>
          </a:bodyPr>
          <a:lstStyle/>
          <a:p>
            <a:pPr eaLnBrk="1" hangingPunct="1">
              <a:lnSpc>
                <a:spcPct val="90000"/>
              </a:lnSpc>
            </a:pPr>
            <a:r>
              <a:rPr lang="en-US" b="1" dirty="0"/>
              <a:t>Sanctions Programs List:</a:t>
            </a:r>
            <a:endParaRPr lang="en-US" dirty="0">
              <a:cs typeface="Arial" charset="0"/>
            </a:endParaRPr>
          </a:p>
          <a:p>
            <a:pPr lvl="1" eaLnBrk="1" hangingPunct="1">
              <a:lnSpc>
                <a:spcPct val="90000"/>
              </a:lnSpc>
            </a:pPr>
            <a:r>
              <a:rPr lang="en-US" dirty="0">
                <a:solidFill>
                  <a:srgbClr val="00B0F0"/>
                </a:solidFill>
                <a:hlinkClick r:id="rId2">
                  <a:extLst>
                    <a:ext uri="{A12FA001-AC4F-418D-AE19-62706E023703}">
                      <ahyp:hlinkClr xmlns:ahyp="http://schemas.microsoft.com/office/drawing/2018/hyperlinkcolor" val="tx"/>
                    </a:ext>
                  </a:extLst>
                </a:hlinkClick>
              </a:rPr>
              <a:t>https://ofac.treasury.gov/sanctions-programs-and-country-information</a:t>
            </a:r>
            <a:endParaRPr lang="en-US" dirty="0">
              <a:solidFill>
                <a:srgbClr val="00B0F0"/>
              </a:solidFill>
            </a:endParaRPr>
          </a:p>
          <a:p>
            <a:pPr lvl="1"/>
            <a:r>
              <a:rPr lang="en-US" dirty="0"/>
              <a:t>Typically directed at countries, but may also serve more targeted purposes e.g., Counter Terrorism.</a:t>
            </a:r>
          </a:p>
          <a:p>
            <a:pPr eaLnBrk="1" hangingPunct="1">
              <a:lnSpc>
                <a:spcPct val="90000"/>
              </a:lnSpc>
            </a:pPr>
            <a:r>
              <a:rPr lang="en-US" b="1" dirty="0"/>
              <a:t>Specially Designated Nationals List:</a:t>
            </a:r>
          </a:p>
          <a:p>
            <a:pPr marL="685800"/>
            <a:r>
              <a:rPr lang="en-US" sz="2400" dirty="0">
                <a:solidFill>
                  <a:srgbClr val="00B0F0"/>
                </a:solidFill>
                <a:hlinkClick r:id="rId3">
                  <a:extLst>
                    <a:ext uri="{A12FA001-AC4F-418D-AE19-62706E023703}">
                      <ahyp:hlinkClr xmlns:ahyp="http://schemas.microsoft.com/office/drawing/2018/hyperlinkcolor" val="tx"/>
                    </a:ext>
                  </a:extLst>
                </a:hlinkClick>
              </a:rPr>
              <a:t>https://sanctionssearch.ofac.treas.gov/</a:t>
            </a:r>
            <a:r>
              <a:rPr lang="en-US" sz="2400" dirty="0">
                <a:solidFill>
                  <a:srgbClr val="00B0F0"/>
                </a:solidFill>
              </a:rPr>
              <a:t> </a:t>
            </a:r>
            <a:r>
              <a:rPr lang="en-US" sz="2400" dirty="0"/>
              <a:t>[Search Engine]</a:t>
            </a:r>
          </a:p>
          <a:p>
            <a:pPr lvl="1"/>
            <a:r>
              <a:rPr lang="en-US" dirty="0">
                <a:solidFill>
                  <a:srgbClr val="00B0F0"/>
                </a:solidFill>
                <a:hlinkClick r:id="rId4">
                  <a:extLst>
                    <a:ext uri="{A12FA001-AC4F-418D-AE19-62706E023703}">
                      <ahyp:hlinkClr xmlns:ahyp="http://schemas.microsoft.com/office/drawing/2018/hyperlinkcolor" val="tx"/>
                    </a:ext>
                  </a:extLst>
                </a:hlinkClick>
              </a:rPr>
              <a:t>https://home.treasury.gov/policy-issues/financial-sanctions/specially-designated-nationals-and-blocked-persons-list-sdn-human-readable-lists</a:t>
            </a:r>
            <a:endParaRPr lang="en-US" dirty="0">
              <a:solidFill>
                <a:srgbClr val="00B0F0"/>
              </a:solidFill>
            </a:endParaRPr>
          </a:p>
          <a:p>
            <a:r>
              <a:rPr lang="en-US" b="1" dirty="0"/>
              <a:t>Sectoral Sanctions List</a:t>
            </a:r>
          </a:p>
          <a:p>
            <a:pPr lvl="1"/>
            <a:r>
              <a:rPr lang="en-US" dirty="0">
                <a:solidFill>
                  <a:srgbClr val="00B0F0"/>
                </a:solidFill>
                <a:hlinkClick r:id="rId5">
                  <a:extLst>
                    <a:ext uri="{A12FA001-AC4F-418D-AE19-62706E023703}">
                      <ahyp:hlinkClr xmlns:ahyp="http://schemas.microsoft.com/office/drawing/2018/hyperlinkcolor" val="tx"/>
                    </a:ext>
                  </a:extLst>
                </a:hlinkClick>
              </a:rPr>
              <a:t>https://www.treasury.gov/ofac/downloads/ssi/ssilist.pdf</a:t>
            </a:r>
            <a:r>
              <a:rPr lang="en-US" dirty="0">
                <a:solidFill>
                  <a:srgbClr val="00B0F0"/>
                </a:solidFill>
              </a:rPr>
              <a:t> </a:t>
            </a:r>
          </a:p>
          <a:p>
            <a:r>
              <a:rPr lang="en-US" dirty="0"/>
              <a:t>These lists change, and entities can move from one list to another, so do the search every time!</a:t>
            </a:r>
          </a:p>
        </p:txBody>
      </p:sp>
      <p:sp>
        <p:nvSpPr>
          <p:cNvPr id="5" name="Date Placeholder 4">
            <a:extLst>
              <a:ext uri="{FF2B5EF4-FFF2-40B4-BE49-F238E27FC236}">
                <a16:creationId xmlns:a16="http://schemas.microsoft.com/office/drawing/2014/main" id="{AF3595C1-AF39-4CCC-8225-1AE5BF959F79}"/>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F5652A06-A49F-411B-83E9-BE7467D83118}"/>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6</a:t>
            </a:fld>
            <a:endParaRPr lang="en-US"/>
          </a:p>
        </p:txBody>
      </p:sp>
    </p:spTree>
    <p:extLst>
      <p:ext uri="{BB962C8B-B14F-4D97-AF65-F5344CB8AC3E}">
        <p14:creationId xmlns:p14="http://schemas.microsoft.com/office/powerpoint/2010/main" val="3120368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B9625-0BEF-169B-B307-ECC1D389990E}"/>
              </a:ext>
            </a:extLst>
          </p:cNvPr>
          <p:cNvSpPr>
            <a:spLocks noGrp="1"/>
          </p:cNvSpPr>
          <p:nvPr>
            <p:ph type="title"/>
          </p:nvPr>
        </p:nvSpPr>
        <p:spPr/>
        <p:txBody>
          <a:bodyPr/>
          <a:lstStyle/>
          <a:p>
            <a:endParaRPr lang="en-US"/>
          </a:p>
        </p:txBody>
      </p:sp>
      <p:pic>
        <p:nvPicPr>
          <p:cNvPr id="8" name="Content Placeholder 7">
            <a:extLst>
              <a:ext uri="{FF2B5EF4-FFF2-40B4-BE49-F238E27FC236}">
                <a16:creationId xmlns:a16="http://schemas.microsoft.com/office/drawing/2014/main" id="{F7A386C6-F6C6-773E-5F7C-BF4DDAB2FFB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l="24061" r="22778"/>
          <a:stretch>
            <a:fillRect/>
          </a:stretch>
        </p:blipFill>
        <p:spPr>
          <a:xfrm>
            <a:off x="2989597" y="-17072"/>
            <a:ext cx="6223230" cy="6481137"/>
          </a:xfrm>
          <a:prstGeom prst="rect">
            <a:avLst/>
          </a:prstGeom>
          <a:noFill/>
        </p:spPr>
      </p:pic>
      <p:sp>
        <p:nvSpPr>
          <p:cNvPr id="4" name="Date Placeholder 3">
            <a:extLst>
              <a:ext uri="{FF2B5EF4-FFF2-40B4-BE49-F238E27FC236}">
                <a16:creationId xmlns:a16="http://schemas.microsoft.com/office/drawing/2014/main" id="{47C143F2-27AA-56F8-4E02-7E253C8DCA10}"/>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A81B7BB5-9A37-7FD9-A4E0-FBAC0F20F15B}"/>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D4204FFC-C06B-FCFF-5591-D6551420C0FE}"/>
              </a:ext>
            </a:extLst>
          </p:cNvPr>
          <p:cNvSpPr>
            <a:spLocks noGrp="1"/>
          </p:cNvSpPr>
          <p:nvPr>
            <p:ph type="sldNum" sz="quarter" idx="12"/>
          </p:nvPr>
        </p:nvSpPr>
        <p:spPr/>
        <p:txBody>
          <a:bodyPr/>
          <a:lstStyle/>
          <a:p>
            <a:fld id="{A2565360-1C7F-4955-A92E-50F62B4BB1A1}" type="slidenum">
              <a:rPr lang="en-US" smtClean="0"/>
              <a:t>7</a:t>
            </a:fld>
            <a:endParaRPr lang="en-US"/>
          </a:p>
        </p:txBody>
      </p:sp>
      <p:sp>
        <p:nvSpPr>
          <p:cNvPr id="9" name="TextBox 8">
            <a:extLst>
              <a:ext uri="{FF2B5EF4-FFF2-40B4-BE49-F238E27FC236}">
                <a16:creationId xmlns:a16="http://schemas.microsoft.com/office/drawing/2014/main" id="{15EBD991-B643-FFCE-A36A-0A706B055788}"/>
              </a:ext>
            </a:extLst>
          </p:cNvPr>
          <p:cNvSpPr txBox="1"/>
          <p:nvPr/>
        </p:nvSpPr>
        <p:spPr>
          <a:xfrm>
            <a:off x="609600" y="4945626"/>
            <a:ext cx="3860800" cy="369332"/>
          </a:xfrm>
          <a:prstGeom prst="rect">
            <a:avLst/>
          </a:prstGeom>
          <a:solidFill>
            <a:schemeClr val="bg1"/>
          </a:solidFill>
        </p:spPr>
        <p:txBody>
          <a:bodyPr wrap="square" rtlCol="0">
            <a:spAutoFit/>
          </a:bodyPr>
          <a:lstStyle/>
          <a:p>
            <a:r>
              <a:rPr lang="en-US" dirty="0">
                <a:solidFill>
                  <a:srgbClr val="00B0F0"/>
                </a:solidFill>
                <a:hlinkClick r:id="rId3">
                  <a:extLst>
                    <a:ext uri="{A12FA001-AC4F-418D-AE19-62706E023703}">
                      <ahyp:hlinkClr xmlns:ahyp="http://schemas.microsoft.com/office/drawing/2018/hyperlinkcolor" val="tx"/>
                    </a:ext>
                  </a:extLst>
                </a:hlinkClick>
              </a:rPr>
              <a:t>https://sanctionssearch.ofac.treas.gov/</a:t>
            </a:r>
            <a:endParaRPr lang="en-US" dirty="0"/>
          </a:p>
        </p:txBody>
      </p:sp>
    </p:spTree>
    <p:extLst>
      <p:ext uri="{BB962C8B-B14F-4D97-AF65-F5344CB8AC3E}">
        <p14:creationId xmlns:p14="http://schemas.microsoft.com/office/powerpoint/2010/main" val="4287932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dirty="0"/>
              <a:t>Consolidated Screening List</a:t>
            </a:r>
          </a:p>
        </p:txBody>
      </p:sp>
      <p:sp>
        <p:nvSpPr>
          <p:cNvPr id="11267" name="Content Placeholder 2"/>
          <p:cNvSpPr>
            <a:spLocks noGrp="1"/>
          </p:cNvSpPr>
          <p:nvPr>
            <p:ph idx="1"/>
          </p:nvPr>
        </p:nvSpPr>
        <p:spPr/>
        <p:txBody>
          <a:bodyPr/>
          <a:lstStyle/>
          <a:p>
            <a:r>
              <a:rPr lang="en-US" dirty="0"/>
              <a:t>Commerce, State, and Treasury lists</a:t>
            </a:r>
          </a:p>
          <a:p>
            <a:pPr marL="0" indent="0" algn="ctr">
              <a:buNone/>
            </a:pPr>
            <a:r>
              <a:rPr lang="en-US" dirty="0">
                <a:solidFill>
                  <a:srgbClr val="00B0F0"/>
                </a:solidFill>
                <a:hlinkClick r:id="rId2">
                  <a:extLst>
                    <a:ext uri="{A12FA001-AC4F-418D-AE19-62706E023703}">
                      <ahyp:hlinkClr xmlns:ahyp="http://schemas.microsoft.com/office/drawing/2018/hyperlinkcolor" val="tx"/>
                    </a:ext>
                  </a:extLst>
                </a:hlinkClick>
              </a:rPr>
              <a:t>https://www.trade.gov/data-visualization/csl-search</a:t>
            </a:r>
            <a:endParaRPr lang="en-US" dirty="0">
              <a:solidFill>
                <a:srgbClr val="00B0F0"/>
              </a:solidFill>
            </a:endParaRPr>
          </a:p>
          <a:p>
            <a:r>
              <a:rPr lang="en-US" dirty="0"/>
              <a:t>“Best Practice” – if you can automate your CRM system so that it automatically checks daily against the consolidated list, then you will know when business partners are added to the system and can manage those relationships</a:t>
            </a:r>
          </a:p>
          <a:p>
            <a:r>
              <a:rPr lang="en-US" dirty="0"/>
              <a:t>If you have problems using the consolidated list, then use the individual lists</a:t>
            </a:r>
          </a:p>
        </p:txBody>
      </p:sp>
      <p:sp>
        <p:nvSpPr>
          <p:cNvPr id="3" name="Date Placeholder 2">
            <a:extLst>
              <a:ext uri="{FF2B5EF4-FFF2-40B4-BE49-F238E27FC236}">
                <a16:creationId xmlns:a16="http://schemas.microsoft.com/office/drawing/2014/main" id="{8D725A26-7F2C-4AB6-9974-1CC3B9FF164B}"/>
              </a:ext>
            </a:extLst>
          </p:cNvPr>
          <p:cNvSpPr>
            <a:spLocks noGrp="1"/>
          </p:cNvSpPr>
          <p:nvPr>
            <p:ph type="dt" sz="half" idx="10"/>
          </p:nvPr>
        </p:nvSpPr>
        <p:spPr/>
        <p:txBody>
          <a:bodyPr/>
          <a:lstStyle/>
          <a:p>
            <a:r>
              <a:rPr lang="en-US"/>
              <a:t>ACPC Export Compliance</a:t>
            </a:r>
            <a:endParaRPr lang="en-US" dirty="0"/>
          </a:p>
        </p:txBody>
      </p:sp>
      <p:sp>
        <p:nvSpPr>
          <p:cNvPr id="2" name="Footer Placeholder 1">
            <a:extLst>
              <a:ext uri="{FF2B5EF4-FFF2-40B4-BE49-F238E27FC236}">
                <a16:creationId xmlns:a16="http://schemas.microsoft.com/office/drawing/2014/main" id="{8405BE8A-8FAA-4D0D-927B-69A9BC723F53}"/>
              </a:ext>
            </a:extLst>
          </p:cNvPr>
          <p:cNvSpPr>
            <a:spLocks noGrp="1"/>
          </p:cNvSpPr>
          <p:nvPr>
            <p:ph type="ftr" sz="quarter" idx="11"/>
          </p:nvPr>
        </p:nvSpPr>
        <p:spPr/>
        <p:txBody>
          <a:bodyPr/>
          <a:lstStyle/>
          <a:p>
            <a:r>
              <a:rPr lang="en-US"/>
              <a:t>August 31, 2026</a:t>
            </a:r>
          </a:p>
        </p:txBody>
      </p:sp>
      <p:sp>
        <p:nvSpPr>
          <p:cNvPr id="6" name="Slide Number Placeholder 5"/>
          <p:cNvSpPr>
            <a:spLocks noGrp="1"/>
          </p:cNvSpPr>
          <p:nvPr>
            <p:ph type="sldNum" sz="quarter" idx="12"/>
          </p:nvPr>
        </p:nvSpPr>
        <p:spPr/>
        <p:txBody>
          <a:bodyPr/>
          <a:lstStyle/>
          <a:p>
            <a:fld id="{C574DC93-7031-4ED1-ABE3-4B4A5DF62998}" type="slidenum">
              <a:rPr lang="en-US" smtClean="0"/>
              <a:t>8</a:t>
            </a:fld>
            <a:endParaRPr lang="en-US"/>
          </a:p>
        </p:txBody>
      </p:sp>
      <p:sp>
        <p:nvSpPr>
          <p:cNvPr id="11268" name="Text Box 4"/>
          <p:cNvSpPr txBox="1">
            <a:spLocks noChangeArrowheads="1"/>
          </p:cNvSpPr>
          <p:nvPr/>
        </p:nvSpPr>
        <p:spPr bwMode="auto">
          <a:xfrm>
            <a:off x="4900239" y="5022902"/>
            <a:ext cx="33718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spcBef>
                <a:spcPct val="50000"/>
              </a:spcBef>
            </a:pPr>
            <a:r>
              <a:rPr lang="en-US" sz="1800" i="1" dirty="0"/>
              <a:t>Please note that lists and regulations are updated frequently by the government, and should be checked for </a:t>
            </a:r>
            <a:r>
              <a:rPr lang="en-US" sz="1800" i="1" u="sng" dirty="0"/>
              <a:t>each transaction</a:t>
            </a:r>
          </a:p>
        </p:txBody>
      </p:sp>
    </p:spTree>
    <p:extLst>
      <p:ext uri="{BB962C8B-B14F-4D97-AF65-F5344CB8AC3E}">
        <p14:creationId xmlns:p14="http://schemas.microsoft.com/office/powerpoint/2010/main" val="2349552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1D7A7-E29F-03F2-59DD-64FFF8F45D0A}"/>
              </a:ext>
            </a:extLst>
          </p:cNvPr>
          <p:cNvSpPr>
            <a:spLocks noGrp="1"/>
          </p:cNvSpPr>
          <p:nvPr>
            <p:ph type="title"/>
          </p:nvPr>
        </p:nvSpPr>
        <p:spPr/>
        <p:txBody>
          <a:bodyPr/>
          <a:lstStyle/>
          <a:p>
            <a:endParaRPr lang="en-US"/>
          </a:p>
        </p:txBody>
      </p:sp>
      <p:pic>
        <p:nvPicPr>
          <p:cNvPr id="8" name="Content Placeholder 7">
            <a:extLst>
              <a:ext uri="{FF2B5EF4-FFF2-40B4-BE49-F238E27FC236}">
                <a16:creationId xmlns:a16="http://schemas.microsoft.com/office/drawing/2014/main" id="{78273F25-78EB-DDD4-149B-EA9DB9A1AD0A}"/>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4307" b="41319"/>
          <a:stretch>
            <a:fillRect/>
          </a:stretch>
        </p:blipFill>
        <p:spPr>
          <a:xfrm>
            <a:off x="1215851" y="176166"/>
            <a:ext cx="7918101" cy="5893039"/>
          </a:xfrm>
          <a:prstGeom prst="rect">
            <a:avLst/>
          </a:prstGeom>
          <a:noFill/>
        </p:spPr>
      </p:pic>
      <p:sp>
        <p:nvSpPr>
          <p:cNvPr id="4" name="Date Placeholder 3">
            <a:extLst>
              <a:ext uri="{FF2B5EF4-FFF2-40B4-BE49-F238E27FC236}">
                <a16:creationId xmlns:a16="http://schemas.microsoft.com/office/drawing/2014/main" id="{D1566B2F-E923-958A-E607-D3FEE2ADBCF6}"/>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631D273C-B2B0-9F85-4B0E-CAA12926DB35}"/>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785C9095-5CD5-8411-41FB-B3FEF82AB66F}"/>
              </a:ext>
            </a:extLst>
          </p:cNvPr>
          <p:cNvSpPr>
            <a:spLocks noGrp="1"/>
          </p:cNvSpPr>
          <p:nvPr>
            <p:ph type="sldNum" sz="quarter" idx="12"/>
          </p:nvPr>
        </p:nvSpPr>
        <p:spPr/>
        <p:txBody>
          <a:bodyPr/>
          <a:lstStyle/>
          <a:p>
            <a:fld id="{A2565360-1C7F-4955-A92E-50F62B4BB1A1}" type="slidenum">
              <a:rPr lang="en-US" smtClean="0"/>
              <a:t>9</a:t>
            </a:fld>
            <a:endParaRPr lang="en-US"/>
          </a:p>
        </p:txBody>
      </p:sp>
    </p:spTree>
    <p:extLst>
      <p:ext uri="{BB962C8B-B14F-4D97-AF65-F5344CB8AC3E}">
        <p14:creationId xmlns:p14="http://schemas.microsoft.com/office/powerpoint/2010/main" val="24156112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normAutofit/>
          </a:bodyPr>
          <a:lstStyle/>
          <a:p>
            <a:r>
              <a:rPr lang="en-US" dirty="0"/>
              <a:t>Sample Sanctioned Parties </a:t>
            </a:r>
            <a:br>
              <a:rPr lang="en-US" dirty="0"/>
            </a:br>
            <a:r>
              <a:rPr lang="en-US" sz="2325" i="1" dirty="0"/>
              <a:t>as of May 25, 2025</a:t>
            </a:r>
            <a:endParaRPr lang="en-US" i="1" dirty="0"/>
          </a:p>
        </p:txBody>
      </p:sp>
      <p:sp>
        <p:nvSpPr>
          <p:cNvPr id="13315" name="Content Placeholder 2"/>
          <p:cNvSpPr>
            <a:spLocks noGrp="1"/>
          </p:cNvSpPr>
          <p:nvPr>
            <p:ph sz="half" idx="1"/>
          </p:nvPr>
        </p:nvSpPr>
        <p:spPr>
          <a:xfrm>
            <a:off x="572283" y="1447540"/>
            <a:ext cx="2708566" cy="4743710"/>
          </a:xfrm>
        </p:spPr>
        <p:txBody>
          <a:bodyPr>
            <a:noAutofit/>
          </a:bodyPr>
          <a:lstStyle/>
          <a:p>
            <a:r>
              <a:rPr lang="en-US" sz="1600" dirty="0">
                <a:solidFill>
                  <a:schemeClr val="accent1"/>
                </a:solidFill>
              </a:rPr>
              <a:t>A Level Aero Systems </a:t>
            </a:r>
          </a:p>
          <a:p>
            <a:r>
              <a:rPr lang="en-US" sz="1600" dirty="0">
                <a:solidFill>
                  <a:schemeClr val="accent1"/>
                </a:solidFill>
              </a:rPr>
              <a:t>Aero Continent</a:t>
            </a:r>
          </a:p>
          <a:p>
            <a:r>
              <a:rPr lang="en-US" sz="1600" dirty="0">
                <a:solidFill>
                  <a:schemeClr val="accent1"/>
                </a:solidFill>
              </a:rPr>
              <a:t>Aero Courier Cargo</a:t>
            </a:r>
          </a:p>
          <a:p>
            <a:r>
              <a:rPr lang="en-US" sz="1600" dirty="0">
                <a:solidFill>
                  <a:schemeClr val="accent1"/>
                </a:solidFill>
              </a:rPr>
              <a:t>Aero Express Intercontinental</a:t>
            </a:r>
          </a:p>
          <a:p>
            <a:r>
              <a:rPr lang="en-US" sz="1600" dirty="0">
                <a:solidFill>
                  <a:schemeClr val="accent1"/>
                </a:solidFill>
              </a:rPr>
              <a:t>Aero Sky One</a:t>
            </a:r>
          </a:p>
          <a:p>
            <a:r>
              <a:rPr lang="en-US" sz="1600" dirty="0" err="1">
                <a:solidFill>
                  <a:schemeClr val="accent1"/>
                </a:solidFill>
              </a:rPr>
              <a:t>Aeroatlantico</a:t>
            </a:r>
            <a:endParaRPr lang="en-US" sz="1600" dirty="0">
              <a:solidFill>
                <a:schemeClr val="accent1"/>
              </a:solidFill>
            </a:endParaRPr>
          </a:p>
          <a:p>
            <a:r>
              <a:rPr lang="en-US" sz="1600" dirty="0" err="1">
                <a:solidFill>
                  <a:schemeClr val="accent1"/>
                </a:solidFill>
              </a:rPr>
              <a:t>Aerocaribbean</a:t>
            </a:r>
            <a:r>
              <a:rPr lang="en-US" sz="1600" dirty="0">
                <a:solidFill>
                  <a:schemeClr val="accent1"/>
                </a:solidFill>
              </a:rPr>
              <a:t> Airlines</a:t>
            </a:r>
          </a:p>
          <a:p>
            <a:r>
              <a:rPr lang="en-US" sz="1600" dirty="0" err="1">
                <a:solidFill>
                  <a:schemeClr val="accent1"/>
                </a:solidFill>
              </a:rPr>
              <a:t>Aerocomercial</a:t>
            </a:r>
            <a:r>
              <a:rPr lang="en-US" sz="1600" dirty="0">
                <a:solidFill>
                  <a:schemeClr val="accent1"/>
                </a:solidFill>
              </a:rPr>
              <a:t> Alas De Colombia</a:t>
            </a:r>
          </a:p>
          <a:p>
            <a:r>
              <a:rPr lang="en-US" sz="1600" dirty="0" err="1">
                <a:solidFill>
                  <a:schemeClr val="accent1"/>
                </a:solidFill>
              </a:rPr>
              <a:t>Aeromax</a:t>
            </a:r>
            <a:endParaRPr lang="en-US" sz="1600" dirty="0">
              <a:solidFill>
                <a:schemeClr val="accent1"/>
              </a:solidFill>
            </a:endParaRPr>
          </a:p>
          <a:p>
            <a:r>
              <a:rPr lang="en-US" sz="1600" dirty="0" err="1">
                <a:solidFill>
                  <a:schemeClr val="accent1"/>
                </a:solidFill>
              </a:rPr>
              <a:t>Aeronautica</a:t>
            </a:r>
            <a:r>
              <a:rPr lang="en-US" sz="1600" dirty="0">
                <a:solidFill>
                  <a:schemeClr val="accent1"/>
                </a:solidFill>
              </a:rPr>
              <a:t> Condor</a:t>
            </a:r>
          </a:p>
          <a:p>
            <a:r>
              <a:rPr lang="en-US" sz="1600" dirty="0">
                <a:solidFill>
                  <a:schemeClr val="accent1"/>
                </a:solidFill>
              </a:rPr>
              <a:t>Aerospace Industries Organization</a:t>
            </a:r>
          </a:p>
          <a:p>
            <a:r>
              <a:rPr lang="en-US" sz="1600" dirty="0">
                <a:solidFill>
                  <a:schemeClr val="accent1"/>
                </a:solidFill>
              </a:rPr>
              <a:t>Aerospace Research Institute</a:t>
            </a:r>
          </a:p>
        </p:txBody>
      </p:sp>
      <p:sp>
        <p:nvSpPr>
          <p:cNvPr id="5" name="Content Placeholder 4"/>
          <p:cNvSpPr>
            <a:spLocks noGrp="1"/>
          </p:cNvSpPr>
          <p:nvPr>
            <p:ph sz="half" idx="2"/>
          </p:nvPr>
        </p:nvSpPr>
        <p:spPr>
          <a:xfrm>
            <a:off x="5580705" y="1436688"/>
            <a:ext cx="2701635" cy="4743710"/>
          </a:xfrm>
        </p:spPr>
        <p:txBody>
          <a:bodyPr>
            <a:noAutofit/>
          </a:bodyPr>
          <a:lstStyle/>
          <a:p>
            <a:r>
              <a:rPr lang="en-US" sz="1600" dirty="0">
                <a:solidFill>
                  <a:schemeClr val="accent1"/>
                </a:solidFill>
              </a:rPr>
              <a:t>Blue Sky Aviation</a:t>
            </a:r>
          </a:p>
          <a:p>
            <a:r>
              <a:rPr lang="en-US" sz="1600" dirty="0">
                <a:solidFill>
                  <a:schemeClr val="accent1"/>
                </a:solidFill>
              </a:rPr>
              <a:t>Butembo Airlines</a:t>
            </a:r>
          </a:p>
          <a:p>
            <a:r>
              <a:rPr lang="es-ES" sz="1600" dirty="0" err="1">
                <a:solidFill>
                  <a:schemeClr val="accent1"/>
                </a:solidFill>
              </a:rPr>
              <a:t>Capacitacion</a:t>
            </a:r>
            <a:r>
              <a:rPr lang="es-ES" sz="1600" dirty="0">
                <a:solidFill>
                  <a:schemeClr val="accent1"/>
                </a:solidFill>
              </a:rPr>
              <a:t> </a:t>
            </a:r>
            <a:r>
              <a:rPr lang="es-ES" sz="1600" dirty="0" err="1">
                <a:solidFill>
                  <a:schemeClr val="accent1"/>
                </a:solidFill>
              </a:rPr>
              <a:t>Aeronautica</a:t>
            </a:r>
            <a:r>
              <a:rPr lang="es-ES" sz="1600" dirty="0">
                <a:solidFill>
                  <a:schemeClr val="accent1"/>
                </a:solidFill>
              </a:rPr>
              <a:t> Profesional</a:t>
            </a:r>
          </a:p>
          <a:p>
            <a:r>
              <a:rPr lang="en-US" sz="1600" dirty="0">
                <a:solidFill>
                  <a:schemeClr val="accent1"/>
                </a:solidFill>
              </a:rPr>
              <a:t>Caspian Airlines</a:t>
            </a:r>
          </a:p>
          <a:p>
            <a:r>
              <a:rPr lang="en-US" sz="1600" dirty="0">
                <a:solidFill>
                  <a:schemeClr val="accent1"/>
                </a:solidFill>
              </a:rPr>
              <a:t>Cham Wings Airlines</a:t>
            </a:r>
          </a:p>
          <a:p>
            <a:r>
              <a:rPr lang="en-US" sz="1600" dirty="0">
                <a:solidFill>
                  <a:schemeClr val="accent1"/>
                </a:solidFill>
              </a:rPr>
              <a:t>Cubana Airlines</a:t>
            </a:r>
          </a:p>
          <a:p>
            <a:r>
              <a:rPr lang="en-US" sz="1600" dirty="0">
                <a:solidFill>
                  <a:schemeClr val="accent1"/>
                </a:solidFill>
              </a:rPr>
              <a:t>Dart Airlines</a:t>
            </a:r>
          </a:p>
          <a:p>
            <a:r>
              <a:rPr lang="en-US" sz="1600" dirty="0">
                <a:solidFill>
                  <a:schemeClr val="accent1"/>
                </a:solidFill>
              </a:rPr>
              <a:t>Dena Airways</a:t>
            </a:r>
          </a:p>
          <a:p>
            <a:r>
              <a:rPr lang="en-US" sz="1600" dirty="0" err="1">
                <a:solidFill>
                  <a:schemeClr val="accent1"/>
                </a:solidFill>
              </a:rPr>
              <a:t>Empresa</a:t>
            </a:r>
            <a:r>
              <a:rPr lang="en-US" sz="1600" dirty="0">
                <a:solidFill>
                  <a:schemeClr val="accent1"/>
                </a:solidFill>
              </a:rPr>
              <a:t> Cubana de </a:t>
            </a:r>
            <a:r>
              <a:rPr lang="en-US" sz="1600" dirty="0" err="1">
                <a:solidFill>
                  <a:schemeClr val="accent1"/>
                </a:solidFill>
              </a:rPr>
              <a:t>Aviacion</a:t>
            </a:r>
            <a:endParaRPr lang="en-US" sz="1600" dirty="0">
              <a:solidFill>
                <a:schemeClr val="accent1"/>
              </a:solidFill>
            </a:endParaRPr>
          </a:p>
          <a:p>
            <a:r>
              <a:rPr lang="en-US" sz="1600" dirty="0">
                <a:solidFill>
                  <a:schemeClr val="accent1"/>
                </a:solidFill>
              </a:rPr>
              <a:t>Fars Air Cargo Airline</a:t>
            </a:r>
          </a:p>
          <a:p>
            <a:r>
              <a:rPr lang="en-US" sz="1600" dirty="0">
                <a:solidFill>
                  <a:schemeClr val="accent1"/>
                </a:solidFill>
              </a:rPr>
              <a:t>Hors Airlines Ltd</a:t>
            </a:r>
          </a:p>
          <a:p>
            <a:r>
              <a:rPr lang="en-US" sz="1600" dirty="0">
                <a:solidFill>
                  <a:schemeClr val="accent1"/>
                </a:solidFill>
              </a:rPr>
              <a:t>Intercontinental de </a:t>
            </a:r>
            <a:r>
              <a:rPr lang="en-US" sz="1600" dirty="0" err="1">
                <a:solidFill>
                  <a:schemeClr val="accent1"/>
                </a:solidFill>
              </a:rPr>
              <a:t>Aviacion</a:t>
            </a:r>
            <a:endParaRPr lang="en-US" sz="1600" dirty="0">
              <a:solidFill>
                <a:schemeClr val="accent1"/>
              </a:solidFill>
            </a:endParaRPr>
          </a:p>
        </p:txBody>
      </p:sp>
      <p:sp>
        <p:nvSpPr>
          <p:cNvPr id="11" name="Date Placeholder 10">
            <a:extLst>
              <a:ext uri="{FF2B5EF4-FFF2-40B4-BE49-F238E27FC236}">
                <a16:creationId xmlns:a16="http://schemas.microsoft.com/office/drawing/2014/main" id="{F6B55276-4A64-485B-833D-122D99DF37A7}"/>
              </a:ext>
            </a:extLst>
          </p:cNvPr>
          <p:cNvSpPr>
            <a:spLocks noGrp="1"/>
          </p:cNvSpPr>
          <p:nvPr>
            <p:ph type="dt" sz="half" idx="10"/>
          </p:nvPr>
        </p:nvSpPr>
        <p:spPr/>
        <p:txBody>
          <a:bodyPr/>
          <a:lstStyle/>
          <a:p>
            <a:r>
              <a:rPr lang="en-US"/>
              <a:t>ACPC Export Compliance</a:t>
            </a:r>
            <a:endParaRPr lang="en-US" dirty="0"/>
          </a:p>
        </p:txBody>
      </p:sp>
      <p:sp>
        <p:nvSpPr>
          <p:cNvPr id="2" name="Footer Placeholder 1">
            <a:extLst>
              <a:ext uri="{FF2B5EF4-FFF2-40B4-BE49-F238E27FC236}">
                <a16:creationId xmlns:a16="http://schemas.microsoft.com/office/drawing/2014/main" id="{593990D5-80BC-4ED5-A186-04F1AC7E4880}"/>
              </a:ext>
            </a:extLst>
          </p:cNvPr>
          <p:cNvSpPr>
            <a:spLocks noGrp="1"/>
          </p:cNvSpPr>
          <p:nvPr>
            <p:ph type="ftr" sz="quarter" idx="11"/>
          </p:nvPr>
        </p:nvSpPr>
        <p:spPr/>
        <p:txBody>
          <a:bodyPr/>
          <a:lstStyle/>
          <a:p>
            <a:r>
              <a:rPr lang="en-US"/>
              <a:t>August 31, 2026</a:t>
            </a:r>
            <a:endParaRPr lang="en-US" dirty="0"/>
          </a:p>
        </p:txBody>
      </p:sp>
      <p:sp>
        <p:nvSpPr>
          <p:cNvPr id="7" name="Slide Number Placeholder 6"/>
          <p:cNvSpPr>
            <a:spLocks noGrp="1"/>
          </p:cNvSpPr>
          <p:nvPr>
            <p:ph type="sldNum" sz="quarter" idx="12"/>
          </p:nvPr>
        </p:nvSpPr>
        <p:spPr/>
        <p:txBody>
          <a:bodyPr/>
          <a:lstStyle/>
          <a:p>
            <a:fld id="{C574DC93-7031-4ED1-ABE3-4B4A5DF62998}" type="slidenum">
              <a:rPr lang="en-US" smtClean="0"/>
              <a:t>10</a:t>
            </a:fld>
            <a:endParaRPr lang="en-US" dirty="0"/>
          </a:p>
        </p:txBody>
      </p:sp>
      <p:sp>
        <p:nvSpPr>
          <p:cNvPr id="8" name="Content Placeholder 2">
            <a:extLst>
              <a:ext uri="{FF2B5EF4-FFF2-40B4-BE49-F238E27FC236}">
                <a16:creationId xmlns:a16="http://schemas.microsoft.com/office/drawing/2014/main" id="{B013B399-E40E-48E4-8504-FDA6382F0586}"/>
              </a:ext>
            </a:extLst>
          </p:cNvPr>
          <p:cNvSpPr txBox="1">
            <a:spLocks/>
          </p:cNvSpPr>
          <p:nvPr/>
        </p:nvSpPr>
        <p:spPr>
          <a:xfrm>
            <a:off x="2969122" y="1447539"/>
            <a:ext cx="2923310" cy="4743710"/>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FF0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FF0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FF0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FF0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FF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err="1">
                <a:solidFill>
                  <a:schemeClr val="accent1"/>
                </a:solidFill>
              </a:rPr>
              <a:t>Aerovias</a:t>
            </a:r>
            <a:r>
              <a:rPr lang="en-US" sz="1600" dirty="0">
                <a:solidFill>
                  <a:schemeClr val="accent1"/>
                </a:solidFill>
              </a:rPr>
              <a:t> Atlantico </a:t>
            </a:r>
            <a:r>
              <a:rPr lang="en-US" sz="1600" dirty="0" err="1">
                <a:solidFill>
                  <a:schemeClr val="accent1"/>
                </a:solidFill>
              </a:rPr>
              <a:t>Ltda</a:t>
            </a:r>
            <a:endParaRPr lang="en-US" sz="1600" dirty="0">
              <a:solidFill>
                <a:schemeClr val="accent1"/>
              </a:solidFill>
            </a:endParaRPr>
          </a:p>
          <a:p>
            <a:r>
              <a:rPr lang="en-US" sz="1600" dirty="0">
                <a:solidFill>
                  <a:schemeClr val="accent1"/>
                </a:solidFill>
              </a:rPr>
              <a:t>AFAGIR</a:t>
            </a:r>
          </a:p>
          <a:p>
            <a:r>
              <a:rPr lang="en-US" sz="1600" dirty="0">
                <a:solidFill>
                  <a:schemeClr val="accent1"/>
                </a:solidFill>
              </a:rPr>
              <a:t>Air Alanna</a:t>
            </a:r>
          </a:p>
          <a:p>
            <a:r>
              <a:rPr lang="en-US" sz="1600" dirty="0">
                <a:solidFill>
                  <a:schemeClr val="accent1"/>
                </a:solidFill>
              </a:rPr>
              <a:t>Air </a:t>
            </a:r>
            <a:r>
              <a:rPr lang="en-US" sz="1600" dirty="0" err="1">
                <a:solidFill>
                  <a:schemeClr val="accent1"/>
                </a:solidFill>
              </a:rPr>
              <a:t>Koryo</a:t>
            </a:r>
            <a:endParaRPr lang="en-US" sz="1600" dirty="0">
              <a:solidFill>
                <a:schemeClr val="accent1"/>
              </a:solidFill>
            </a:endParaRPr>
          </a:p>
          <a:p>
            <a:r>
              <a:rPr lang="en-US" sz="1600" dirty="0">
                <a:solidFill>
                  <a:schemeClr val="accent1"/>
                </a:solidFill>
              </a:rPr>
              <a:t>Aircraft Avionics Parts and Support Ltd</a:t>
            </a:r>
          </a:p>
          <a:p>
            <a:r>
              <a:rPr lang="en-US" sz="1600" dirty="0" err="1">
                <a:solidFill>
                  <a:schemeClr val="accent1"/>
                </a:solidFill>
              </a:rPr>
              <a:t>Airfix</a:t>
            </a:r>
            <a:r>
              <a:rPr lang="en-US" sz="1600" dirty="0">
                <a:solidFill>
                  <a:schemeClr val="accent1"/>
                </a:solidFill>
              </a:rPr>
              <a:t> Aviation OY</a:t>
            </a:r>
          </a:p>
          <a:p>
            <a:r>
              <a:rPr lang="en-US" sz="1600" dirty="0">
                <a:solidFill>
                  <a:schemeClr val="accent1"/>
                </a:solidFill>
              </a:rPr>
              <a:t>Al-Naser Airlines</a:t>
            </a:r>
          </a:p>
          <a:p>
            <a:pPr>
              <a:lnSpc>
                <a:spcPct val="80000"/>
              </a:lnSpc>
            </a:pPr>
            <a:r>
              <a:rPr lang="en-US" sz="1600" dirty="0">
                <a:solidFill>
                  <a:schemeClr val="accent1"/>
                </a:solidFill>
              </a:rPr>
              <a:t>Avia Group LLC</a:t>
            </a:r>
          </a:p>
          <a:p>
            <a:pPr>
              <a:lnSpc>
                <a:spcPct val="80000"/>
              </a:lnSpc>
            </a:pPr>
            <a:r>
              <a:rPr lang="en-US" sz="1600" dirty="0">
                <a:solidFill>
                  <a:schemeClr val="accent1"/>
                </a:solidFill>
              </a:rPr>
              <a:t>Avia Import</a:t>
            </a:r>
          </a:p>
          <a:p>
            <a:pPr>
              <a:lnSpc>
                <a:spcPct val="80000"/>
              </a:lnSpc>
            </a:pPr>
            <a:r>
              <a:rPr lang="en-US" sz="1600" dirty="0">
                <a:solidFill>
                  <a:schemeClr val="accent1"/>
                </a:solidFill>
              </a:rPr>
              <a:t>Avia Trust FZE</a:t>
            </a:r>
          </a:p>
          <a:p>
            <a:pPr>
              <a:lnSpc>
                <a:spcPct val="80000"/>
              </a:lnSpc>
            </a:pPr>
            <a:r>
              <a:rPr lang="en-US" sz="1600" dirty="0" err="1">
                <a:solidFill>
                  <a:schemeClr val="accent1"/>
                </a:solidFill>
              </a:rPr>
              <a:t>Aviacon</a:t>
            </a:r>
            <a:r>
              <a:rPr lang="en-US" sz="1600" dirty="0">
                <a:solidFill>
                  <a:schemeClr val="accent1"/>
                </a:solidFill>
              </a:rPr>
              <a:t> Air Cargo</a:t>
            </a:r>
          </a:p>
          <a:p>
            <a:pPr>
              <a:lnSpc>
                <a:spcPct val="80000"/>
              </a:lnSpc>
            </a:pPr>
            <a:r>
              <a:rPr lang="en-US" sz="1600" dirty="0">
                <a:solidFill>
                  <a:schemeClr val="accent1"/>
                </a:solidFill>
              </a:rPr>
              <a:t>Aviation Capital Solutions, Ltd</a:t>
            </a:r>
          </a:p>
          <a:p>
            <a:endParaRPr lang="en-US" sz="1600" dirty="0">
              <a:solidFill>
                <a:schemeClr val="accent1"/>
              </a:solidFill>
            </a:endParaRPr>
          </a:p>
        </p:txBody>
      </p:sp>
      <p:sp>
        <p:nvSpPr>
          <p:cNvPr id="9" name="Content Placeholder 4">
            <a:extLst>
              <a:ext uri="{FF2B5EF4-FFF2-40B4-BE49-F238E27FC236}">
                <a16:creationId xmlns:a16="http://schemas.microsoft.com/office/drawing/2014/main" id="{1D98376E-08DF-4775-90D9-EDAB80F3150C}"/>
              </a:ext>
            </a:extLst>
          </p:cNvPr>
          <p:cNvSpPr txBox="1">
            <a:spLocks/>
          </p:cNvSpPr>
          <p:nvPr/>
        </p:nvSpPr>
        <p:spPr>
          <a:xfrm>
            <a:off x="8192288" y="1447539"/>
            <a:ext cx="2701635" cy="474371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solidFill>
                  <a:schemeClr val="accent1"/>
                </a:solidFill>
              </a:rPr>
              <a:t>Int’l Airline Consulting </a:t>
            </a:r>
          </a:p>
          <a:p>
            <a:r>
              <a:rPr lang="en-US" sz="1600" dirty="0">
                <a:solidFill>
                  <a:schemeClr val="accent1"/>
                </a:solidFill>
              </a:rPr>
              <a:t>Iran Air</a:t>
            </a:r>
          </a:p>
          <a:p>
            <a:r>
              <a:rPr lang="en-US" sz="1600" dirty="0">
                <a:solidFill>
                  <a:schemeClr val="accent1"/>
                </a:solidFill>
              </a:rPr>
              <a:t>Kyrgyz Trans Avia Airlines</a:t>
            </a:r>
          </a:p>
          <a:p>
            <a:r>
              <a:rPr lang="en-US" sz="1600" dirty="0">
                <a:solidFill>
                  <a:schemeClr val="accent1"/>
                </a:solidFill>
              </a:rPr>
              <a:t>Mahan Air</a:t>
            </a:r>
          </a:p>
          <a:p>
            <a:r>
              <a:rPr lang="es-ES" sz="1600" dirty="0">
                <a:solidFill>
                  <a:schemeClr val="accent1"/>
                </a:solidFill>
              </a:rPr>
              <a:t>Mantenimiento, </a:t>
            </a:r>
            <a:r>
              <a:rPr lang="es-ES" sz="1600" dirty="0" err="1">
                <a:solidFill>
                  <a:schemeClr val="accent1"/>
                </a:solidFill>
              </a:rPr>
              <a:t>Aeronautica</a:t>
            </a:r>
            <a:r>
              <a:rPr lang="es-ES" sz="1600" dirty="0">
                <a:solidFill>
                  <a:schemeClr val="accent1"/>
                </a:solidFill>
              </a:rPr>
              <a:t>, Transporte, Y Servicios </a:t>
            </a:r>
            <a:r>
              <a:rPr lang="es-ES" sz="1600" dirty="0" err="1">
                <a:solidFill>
                  <a:schemeClr val="accent1"/>
                </a:solidFill>
              </a:rPr>
              <a:t>Aereos</a:t>
            </a:r>
            <a:endParaRPr lang="es-ES" sz="1600" dirty="0">
              <a:solidFill>
                <a:schemeClr val="accent1"/>
              </a:solidFill>
            </a:endParaRPr>
          </a:p>
          <a:p>
            <a:r>
              <a:rPr lang="en-US" sz="1600" dirty="0" err="1">
                <a:solidFill>
                  <a:schemeClr val="accent1"/>
                </a:solidFill>
              </a:rPr>
              <a:t>Pouya</a:t>
            </a:r>
            <a:r>
              <a:rPr lang="en-US" sz="1600" dirty="0">
                <a:solidFill>
                  <a:schemeClr val="accent1"/>
                </a:solidFill>
              </a:rPr>
              <a:t> Airlines</a:t>
            </a:r>
          </a:p>
          <a:p>
            <a:r>
              <a:rPr lang="en-US" sz="1600" dirty="0">
                <a:solidFill>
                  <a:schemeClr val="accent1"/>
                </a:solidFill>
              </a:rPr>
              <a:t>Sky Blue Airlines</a:t>
            </a:r>
          </a:p>
          <a:p>
            <a:r>
              <a:rPr lang="en-US" sz="1600" dirty="0">
                <a:solidFill>
                  <a:schemeClr val="accent1"/>
                </a:solidFill>
              </a:rPr>
              <a:t>Syrian Air Force Intelligence</a:t>
            </a:r>
          </a:p>
          <a:p>
            <a:r>
              <a:rPr lang="en-US" sz="1600" dirty="0">
                <a:solidFill>
                  <a:schemeClr val="accent1"/>
                </a:solidFill>
              </a:rPr>
              <a:t>Syrian Airlines</a:t>
            </a:r>
          </a:p>
          <a:p>
            <a:r>
              <a:rPr lang="en-US" sz="1600" dirty="0">
                <a:solidFill>
                  <a:schemeClr val="accent1"/>
                </a:solidFill>
              </a:rPr>
              <a:t>TAE Avia </a:t>
            </a:r>
          </a:p>
          <a:p>
            <a:r>
              <a:rPr lang="en-US" sz="1600" dirty="0" err="1">
                <a:solidFill>
                  <a:schemeClr val="accent1"/>
                </a:solidFill>
              </a:rPr>
              <a:t>Yasair</a:t>
            </a:r>
            <a:r>
              <a:rPr lang="en-US" sz="1600" dirty="0">
                <a:solidFill>
                  <a:schemeClr val="accent1"/>
                </a:solidFill>
              </a:rPr>
              <a:t> Cargo Airline</a:t>
            </a:r>
          </a:p>
          <a:p>
            <a:endParaRPr lang="en-US" sz="1600" dirty="0">
              <a:solidFill>
                <a:schemeClr val="accent1"/>
              </a:solidFill>
            </a:endParaRPr>
          </a:p>
        </p:txBody>
      </p:sp>
    </p:spTree>
    <p:extLst>
      <p:ext uri="{BB962C8B-B14F-4D97-AF65-F5344CB8AC3E}">
        <p14:creationId xmlns:p14="http://schemas.microsoft.com/office/powerpoint/2010/main" val="36048222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FAD1E3DB-1D48-40C9-AD19-0E9DE7380CF2}"/>
              </a:ext>
            </a:extLst>
          </p:cNvPr>
          <p:cNvSpPr>
            <a:spLocks noGrp="1"/>
          </p:cNvSpPr>
          <p:nvPr>
            <p:ph type="title"/>
          </p:nvPr>
        </p:nvSpPr>
        <p:spPr/>
        <p:txBody>
          <a:bodyPr>
            <a:normAutofit/>
          </a:bodyPr>
          <a:lstStyle/>
          <a:p>
            <a:r>
              <a:rPr lang="en-US" dirty="0"/>
              <a:t>Sectoral Sanctions and Specially Designated Nationals (SDNs) Lists </a:t>
            </a:r>
          </a:p>
        </p:txBody>
      </p:sp>
      <p:sp>
        <p:nvSpPr>
          <p:cNvPr id="11" name="Content Placeholder 10">
            <a:extLst>
              <a:ext uri="{FF2B5EF4-FFF2-40B4-BE49-F238E27FC236}">
                <a16:creationId xmlns:a16="http://schemas.microsoft.com/office/drawing/2014/main" id="{846EA7C5-2AEC-4E5B-BE99-6D1435830232}"/>
              </a:ext>
            </a:extLst>
          </p:cNvPr>
          <p:cNvSpPr>
            <a:spLocks noGrp="1"/>
          </p:cNvSpPr>
          <p:nvPr>
            <p:ph idx="1"/>
          </p:nvPr>
        </p:nvSpPr>
        <p:spPr/>
        <p:txBody>
          <a:bodyPr>
            <a:normAutofit fontScale="92500"/>
          </a:bodyPr>
          <a:lstStyle/>
          <a:p>
            <a:r>
              <a:rPr lang="en-US" dirty="0"/>
              <a:t>Persons on the Sectoral Sanctions List or the Specially Designated Nationals (SDNs) List are blocked</a:t>
            </a:r>
          </a:p>
          <a:p>
            <a:endParaRPr lang="en-US" dirty="0"/>
          </a:p>
          <a:p>
            <a:r>
              <a:rPr lang="en-US" dirty="0"/>
              <a:t>Blocked:</a:t>
            </a:r>
          </a:p>
          <a:p>
            <a:pPr lvl="1"/>
            <a:r>
              <a:rPr lang="en-US" dirty="0"/>
              <a:t> a U.S. person may not procure goods, services, or technology from, or engage in transactions with, a blocked person directly or indirectly (including through a third-party intermediary)</a:t>
            </a:r>
          </a:p>
          <a:p>
            <a:pPr lvl="1"/>
            <a:endParaRPr lang="en-US" dirty="0"/>
          </a:p>
          <a:p>
            <a:pPr lvl="1"/>
            <a:r>
              <a:rPr lang="en-US" dirty="0"/>
              <a:t>This typically means no exports and no imports with blocked parties</a:t>
            </a:r>
          </a:p>
          <a:p>
            <a:pPr lvl="1"/>
            <a:r>
              <a:rPr lang="en-US" dirty="0"/>
              <a:t>It also means no acceptance of funds from (or payments to) a blocked party</a:t>
            </a:r>
          </a:p>
          <a:p>
            <a:pPr lvl="1"/>
            <a:r>
              <a:rPr lang="en-US" i="1" dirty="0"/>
              <a:t>In all cases, an OFAC license can help overcome these impediments</a:t>
            </a:r>
          </a:p>
        </p:txBody>
      </p:sp>
      <p:sp>
        <p:nvSpPr>
          <p:cNvPr id="2" name="Date Placeholder 1">
            <a:extLst>
              <a:ext uri="{FF2B5EF4-FFF2-40B4-BE49-F238E27FC236}">
                <a16:creationId xmlns:a16="http://schemas.microsoft.com/office/drawing/2014/main" id="{3F56154F-42F3-4CA1-8FAF-D3B40C1DF408}"/>
              </a:ext>
            </a:extLst>
          </p:cNvPr>
          <p:cNvSpPr>
            <a:spLocks noGrp="1"/>
          </p:cNvSpPr>
          <p:nvPr>
            <p:ph type="dt" sz="half" idx="10"/>
          </p:nvPr>
        </p:nvSpPr>
        <p:spPr/>
        <p:txBody>
          <a:bodyPr/>
          <a:lstStyle/>
          <a:p>
            <a:r>
              <a:rPr lang="en-US"/>
              <a:t>ACPC Export Compliance</a:t>
            </a:r>
            <a:endParaRPr lang="en-US" dirty="0"/>
          </a:p>
        </p:txBody>
      </p:sp>
      <p:sp>
        <p:nvSpPr>
          <p:cNvPr id="8" name="Footer Placeholder 7">
            <a:extLst>
              <a:ext uri="{FF2B5EF4-FFF2-40B4-BE49-F238E27FC236}">
                <a16:creationId xmlns:a16="http://schemas.microsoft.com/office/drawing/2014/main" id="{819745C8-17BF-4013-B793-7BD9D5D3C4C6}"/>
              </a:ext>
            </a:extLst>
          </p:cNvPr>
          <p:cNvSpPr>
            <a:spLocks noGrp="1"/>
          </p:cNvSpPr>
          <p:nvPr>
            <p:ph type="ftr" sz="quarter" idx="11"/>
          </p:nvPr>
        </p:nvSpPr>
        <p:spPr/>
        <p:txBody>
          <a:bodyPr/>
          <a:lstStyle/>
          <a:p>
            <a:r>
              <a:rPr lang="en-US"/>
              <a:t>August 31, 2026</a:t>
            </a:r>
            <a:endParaRPr lang="en-US" dirty="0"/>
          </a:p>
        </p:txBody>
      </p:sp>
      <p:sp>
        <p:nvSpPr>
          <p:cNvPr id="9" name="Slide Number Placeholder 8">
            <a:extLst>
              <a:ext uri="{FF2B5EF4-FFF2-40B4-BE49-F238E27FC236}">
                <a16:creationId xmlns:a16="http://schemas.microsoft.com/office/drawing/2014/main" id="{6F55E7E1-DA52-4653-BEB2-FFDEB4A159E9}"/>
              </a:ext>
            </a:extLst>
          </p:cNvPr>
          <p:cNvSpPr>
            <a:spLocks noGrp="1"/>
          </p:cNvSpPr>
          <p:nvPr>
            <p:ph type="sldNum" sz="quarter" idx="12"/>
          </p:nvPr>
        </p:nvSpPr>
        <p:spPr/>
        <p:txBody>
          <a:bodyPr/>
          <a:lstStyle/>
          <a:p>
            <a:fld id="{D0DD2322-01AD-4802-AECD-673054E570D1}" type="slidenum">
              <a:rPr lang="en-US" smtClean="0"/>
              <a:t>11</a:t>
            </a:fld>
            <a:endParaRPr lang="en-US"/>
          </a:p>
        </p:txBody>
      </p:sp>
    </p:spTree>
    <p:extLst>
      <p:ext uri="{BB962C8B-B14F-4D97-AF65-F5344CB8AC3E}">
        <p14:creationId xmlns:p14="http://schemas.microsoft.com/office/powerpoint/2010/main" val="10671944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0007F9F4-5E73-4446-B5AF-28A96EA7B03E}"/>
              </a:ext>
            </a:extLst>
          </p:cNvPr>
          <p:cNvSpPr>
            <a:spLocks noGrp="1"/>
          </p:cNvSpPr>
          <p:nvPr>
            <p:ph type="title"/>
          </p:nvPr>
        </p:nvSpPr>
        <p:spPr/>
        <p:txBody>
          <a:bodyPr/>
          <a:lstStyle/>
          <a:p>
            <a:r>
              <a:rPr lang="en-US" dirty="0"/>
              <a:t>Can I sell to a Subsidiary?</a:t>
            </a:r>
          </a:p>
        </p:txBody>
      </p:sp>
      <p:sp>
        <p:nvSpPr>
          <p:cNvPr id="11" name="Content Placeholder 10">
            <a:extLst>
              <a:ext uri="{FF2B5EF4-FFF2-40B4-BE49-F238E27FC236}">
                <a16:creationId xmlns:a16="http://schemas.microsoft.com/office/drawing/2014/main" id="{A891DC04-59E4-48CC-93DB-1B1707E11D8E}"/>
              </a:ext>
            </a:extLst>
          </p:cNvPr>
          <p:cNvSpPr>
            <a:spLocks noGrp="1"/>
          </p:cNvSpPr>
          <p:nvPr>
            <p:ph idx="1"/>
          </p:nvPr>
        </p:nvSpPr>
        <p:spPr/>
        <p:txBody>
          <a:bodyPr>
            <a:normAutofit fontScale="92500" lnSpcReduction="20000"/>
          </a:bodyPr>
          <a:lstStyle/>
          <a:p>
            <a:r>
              <a:rPr lang="en-US" b="1" dirty="0"/>
              <a:t>ISSUE: The parent company is on the OFAC sanctions list, but the subsidiary is not. Can I sell to the subsidiary?</a:t>
            </a:r>
          </a:p>
          <a:p>
            <a:endParaRPr lang="en-US" dirty="0"/>
          </a:p>
          <a:p>
            <a:r>
              <a:rPr lang="en-US" dirty="0"/>
              <a:t>If a blocked person owns or controls another entity, then that entity is blocked as well</a:t>
            </a:r>
          </a:p>
          <a:p>
            <a:pPr lvl="1"/>
            <a:r>
              <a:rPr lang="en-US" dirty="0"/>
              <a:t>Example: </a:t>
            </a:r>
            <a:r>
              <a:rPr lang="en-US" dirty="0" err="1"/>
              <a:t>Rostec</a:t>
            </a:r>
            <a:r>
              <a:rPr lang="en-US" dirty="0"/>
              <a:t> was sanctioned under the Ukraine/Russia related sanctions in 2014.  They own most of United Engine Corp.  United Engine Corp. was not on the OFAC sanctions list, but it was still treated as a blocked party because of the ownership.</a:t>
            </a:r>
          </a:p>
          <a:p>
            <a:pPr lvl="1"/>
            <a:r>
              <a:rPr lang="en-US" b="1" i="1" dirty="0"/>
              <a:t>NOTE</a:t>
            </a:r>
            <a:r>
              <a:rPr lang="en-US" i="1" dirty="0"/>
              <a:t>: United Engine Corp. was added two years later; United Engine Corp. is also on the BIS entity and MEU lists.</a:t>
            </a:r>
            <a:endParaRPr lang="en-US" dirty="0"/>
          </a:p>
          <a:p>
            <a:r>
              <a:rPr lang="en-US" dirty="0"/>
              <a:t>If two or more blocked persons own 50% or more of another entity, then the owned entity is also blocked (</a:t>
            </a:r>
            <a:r>
              <a:rPr lang="en-US" i="1" dirty="0"/>
              <a:t>substantial control is assumed</a:t>
            </a:r>
            <a:r>
              <a:rPr lang="en-US" dirty="0"/>
              <a:t>)</a:t>
            </a:r>
          </a:p>
        </p:txBody>
      </p:sp>
      <p:sp>
        <p:nvSpPr>
          <p:cNvPr id="2" name="Date Placeholder 1">
            <a:extLst>
              <a:ext uri="{FF2B5EF4-FFF2-40B4-BE49-F238E27FC236}">
                <a16:creationId xmlns:a16="http://schemas.microsoft.com/office/drawing/2014/main" id="{136DE8A7-0B10-4967-B527-ED5C403A3A79}"/>
              </a:ext>
            </a:extLst>
          </p:cNvPr>
          <p:cNvSpPr>
            <a:spLocks noGrp="1"/>
          </p:cNvSpPr>
          <p:nvPr>
            <p:ph type="dt" sz="half" idx="10"/>
          </p:nvPr>
        </p:nvSpPr>
        <p:spPr/>
        <p:txBody>
          <a:bodyPr/>
          <a:lstStyle/>
          <a:p>
            <a:r>
              <a:rPr lang="en-US"/>
              <a:t>ACPC Export Compliance</a:t>
            </a:r>
            <a:endParaRPr lang="en-US" dirty="0"/>
          </a:p>
        </p:txBody>
      </p:sp>
      <p:sp>
        <p:nvSpPr>
          <p:cNvPr id="8" name="Footer Placeholder 7">
            <a:extLst>
              <a:ext uri="{FF2B5EF4-FFF2-40B4-BE49-F238E27FC236}">
                <a16:creationId xmlns:a16="http://schemas.microsoft.com/office/drawing/2014/main" id="{319DF026-1B99-49E2-BC99-9F1EAE47A16E}"/>
              </a:ext>
            </a:extLst>
          </p:cNvPr>
          <p:cNvSpPr>
            <a:spLocks noGrp="1"/>
          </p:cNvSpPr>
          <p:nvPr>
            <p:ph type="ftr" sz="quarter" idx="11"/>
          </p:nvPr>
        </p:nvSpPr>
        <p:spPr/>
        <p:txBody>
          <a:bodyPr/>
          <a:lstStyle/>
          <a:p>
            <a:r>
              <a:rPr lang="en-US"/>
              <a:t>August 31, 2026</a:t>
            </a:r>
            <a:endParaRPr lang="en-US" dirty="0"/>
          </a:p>
        </p:txBody>
      </p:sp>
      <p:sp>
        <p:nvSpPr>
          <p:cNvPr id="9" name="Slide Number Placeholder 8">
            <a:extLst>
              <a:ext uri="{FF2B5EF4-FFF2-40B4-BE49-F238E27FC236}">
                <a16:creationId xmlns:a16="http://schemas.microsoft.com/office/drawing/2014/main" id="{A53F90A5-8B61-440A-9769-DF013183C0FA}"/>
              </a:ext>
            </a:extLst>
          </p:cNvPr>
          <p:cNvSpPr>
            <a:spLocks noGrp="1"/>
          </p:cNvSpPr>
          <p:nvPr>
            <p:ph type="sldNum" sz="quarter" idx="12"/>
          </p:nvPr>
        </p:nvSpPr>
        <p:spPr/>
        <p:txBody>
          <a:bodyPr/>
          <a:lstStyle/>
          <a:p>
            <a:fld id="{D0DD2322-01AD-4802-AECD-673054E570D1}" type="slidenum">
              <a:rPr lang="en-US" smtClean="0"/>
              <a:t>12</a:t>
            </a:fld>
            <a:endParaRPr lang="en-US"/>
          </a:p>
        </p:txBody>
      </p:sp>
    </p:spTree>
    <p:extLst>
      <p:ext uri="{BB962C8B-B14F-4D97-AF65-F5344CB8AC3E}">
        <p14:creationId xmlns:p14="http://schemas.microsoft.com/office/powerpoint/2010/main" val="2837492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041854" y="365125"/>
            <a:ext cx="8574094" cy="1325563"/>
          </a:xfrm>
        </p:spPr>
        <p:txBody>
          <a:bodyPr>
            <a:normAutofit/>
          </a:bodyPr>
          <a:lstStyle/>
          <a:p>
            <a:r>
              <a:rPr lang="en-US" altLang="en-US" dirty="0"/>
              <a:t>OFAC Sanctions Programs by Country</a:t>
            </a:r>
            <a:br>
              <a:rPr lang="en-US" altLang="en-US" sz="1600" dirty="0"/>
            </a:br>
            <a:r>
              <a:rPr lang="en-US" altLang="en-US" sz="1600" i="1" dirty="0"/>
              <a:t>Current as of May 18, 2026</a:t>
            </a:r>
          </a:p>
        </p:txBody>
      </p:sp>
      <p:sp>
        <p:nvSpPr>
          <p:cNvPr id="8195" name="Rectangle 3"/>
          <p:cNvSpPr>
            <a:spLocks noGrp="1" noChangeArrowheads="1"/>
          </p:cNvSpPr>
          <p:nvPr>
            <p:ph sz="half" idx="1"/>
          </p:nvPr>
        </p:nvSpPr>
        <p:spPr/>
        <p:txBody>
          <a:bodyPr>
            <a:normAutofit fontScale="92500" lnSpcReduction="20000"/>
          </a:bodyPr>
          <a:lstStyle/>
          <a:p>
            <a:pPr>
              <a:spcBef>
                <a:spcPct val="0"/>
              </a:spcBef>
            </a:pPr>
            <a:r>
              <a:rPr lang="en-US" altLang="en-US" sz="2600" dirty="0"/>
              <a:t>Afghanistan</a:t>
            </a:r>
          </a:p>
          <a:p>
            <a:pPr>
              <a:spcBef>
                <a:spcPct val="0"/>
              </a:spcBef>
            </a:pPr>
            <a:r>
              <a:rPr lang="en-US" altLang="en-US" sz="2600" dirty="0"/>
              <a:t>Balkans</a:t>
            </a:r>
          </a:p>
          <a:p>
            <a:pPr>
              <a:spcBef>
                <a:spcPct val="0"/>
              </a:spcBef>
            </a:pPr>
            <a:r>
              <a:rPr lang="en-US" altLang="en-US" sz="2600" dirty="0"/>
              <a:t>Belarus </a:t>
            </a:r>
          </a:p>
          <a:p>
            <a:pPr>
              <a:spcBef>
                <a:spcPct val="0"/>
              </a:spcBef>
            </a:pPr>
            <a:r>
              <a:rPr lang="en-US" altLang="en-US" sz="2600" dirty="0"/>
              <a:t>Burma (Myanmar)</a:t>
            </a:r>
          </a:p>
          <a:p>
            <a:pPr>
              <a:spcBef>
                <a:spcPct val="0"/>
              </a:spcBef>
            </a:pPr>
            <a:r>
              <a:rPr lang="en-US" altLang="en-US" sz="2600" dirty="0"/>
              <a:t>Central African Republic</a:t>
            </a:r>
          </a:p>
          <a:p>
            <a:pPr>
              <a:spcBef>
                <a:spcPct val="0"/>
              </a:spcBef>
            </a:pPr>
            <a:r>
              <a:rPr lang="en-US" altLang="en-US" sz="2600" dirty="0"/>
              <a:t>China (incl. Hong Kong)</a:t>
            </a:r>
          </a:p>
          <a:p>
            <a:pPr>
              <a:spcBef>
                <a:spcPct val="0"/>
              </a:spcBef>
            </a:pPr>
            <a:r>
              <a:rPr lang="en-US" altLang="en-US" sz="2600" dirty="0"/>
              <a:t>Congo (Dem. Rep.) </a:t>
            </a:r>
          </a:p>
          <a:p>
            <a:pPr>
              <a:spcBef>
                <a:spcPct val="0"/>
              </a:spcBef>
            </a:pPr>
            <a:r>
              <a:rPr lang="en-US" altLang="en-US" sz="2600" dirty="0"/>
              <a:t>Cuba </a:t>
            </a:r>
          </a:p>
          <a:p>
            <a:pPr>
              <a:spcBef>
                <a:spcPct val="0"/>
              </a:spcBef>
            </a:pPr>
            <a:r>
              <a:rPr lang="en-US" altLang="en-US" sz="2600" dirty="0"/>
              <a:t>Ethiopia</a:t>
            </a:r>
          </a:p>
          <a:p>
            <a:pPr>
              <a:spcBef>
                <a:spcPct val="0"/>
              </a:spcBef>
            </a:pPr>
            <a:r>
              <a:rPr lang="en-US" altLang="en-US" sz="2600" dirty="0"/>
              <a:t>“The International Criminal Court”</a:t>
            </a:r>
          </a:p>
          <a:p>
            <a:pPr>
              <a:spcBef>
                <a:spcPct val="0"/>
              </a:spcBef>
            </a:pPr>
            <a:r>
              <a:rPr lang="en-US" altLang="en-US" sz="2600" dirty="0"/>
              <a:t>Iran </a:t>
            </a:r>
          </a:p>
          <a:p>
            <a:pPr>
              <a:spcBef>
                <a:spcPct val="0"/>
              </a:spcBef>
            </a:pPr>
            <a:r>
              <a:rPr lang="en-US" altLang="en-US" sz="2600" dirty="0"/>
              <a:t>Iraq</a:t>
            </a:r>
          </a:p>
          <a:p>
            <a:pPr>
              <a:spcBef>
                <a:spcPct val="0"/>
              </a:spcBef>
            </a:pPr>
            <a:r>
              <a:rPr lang="en-US" sz="2600" dirty="0"/>
              <a:t>Lebanon</a:t>
            </a:r>
          </a:p>
          <a:p>
            <a:pPr>
              <a:spcBef>
                <a:spcPct val="0"/>
              </a:spcBef>
            </a:pPr>
            <a:r>
              <a:rPr lang="en-US" sz="2600" dirty="0"/>
              <a:t>Libya</a:t>
            </a:r>
          </a:p>
          <a:p>
            <a:pPr>
              <a:spcBef>
                <a:spcPct val="0"/>
              </a:spcBef>
            </a:pPr>
            <a:r>
              <a:rPr lang="en-US" sz="2600" dirty="0"/>
              <a:t>Mali</a:t>
            </a:r>
          </a:p>
        </p:txBody>
      </p:sp>
      <p:sp>
        <p:nvSpPr>
          <p:cNvPr id="8196" name="Rectangle 4"/>
          <p:cNvSpPr>
            <a:spLocks noGrp="1" noChangeArrowheads="1"/>
          </p:cNvSpPr>
          <p:nvPr>
            <p:ph sz="half" idx="2"/>
          </p:nvPr>
        </p:nvSpPr>
        <p:spPr/>
        <p:txBody>
          <a:bodyPr>
            <a:normAutofit fontScale="92500" lnSpcReduction="20000"/>
          </a:bodyPr>
          <a:lstStyle/>
          <a:p>
            <a:pPr>
              <a:spcBef>
                <a:spcPct val="0"/>
              </a:spcBef>
            </a:pPr>
            <a:r>
              <a:rPr lang="en-US" sz="2600" dirty="0"/>
              <a:t>Nicaragua</a:t>
            </a:r>
          </a:p>
          <a:p>
            <a:pPr>
              <a:spcBef>
                <a:spcPct val="0"/>
              </a:spcBef>
            </a:pPr>
            <a:r>
              <a:rPr lang="en-US" sz="2600" dirty="0"/>
              <a:t>North Korea</a:t>
            </a:r>
          </a:p>
          <a:p>
            <a:pPr>
              <a:spcBef>
                <a:spcPct val="0"/>
              </a:spcBef>
            </a:pPr>
            <a:r>
              <a:rPr lang="en-US" sz="2600" dirty="0"/>
              <a:t>Russia </a:t>
            </a:r>
          </a:p>
          <a:p>
            <a:pPr>
              <a:spcBef>
                <a:spcPct val="0"/>
              </a:spcBef>
            </a:pPr>
            <a:r>
              <a:rPr lang="en-US" sz="2600" dirty="0"/>
              <a:t>Somalia</a:t>
            </a:r>
          </a:p>
          <a:p>
            <a:pPr>
              <a:spcBef>
                <a:spcPct val="0"/>
              </a:spcBef>
            </a:pPr>
            <a:r>
              <a:rPr lang="en-US" sz="2600" dirty="0"/>
              <a:t>Sudan and Darfur </a:t>
            </a:r>
          </a:p>
          <a:p>
            <a:pPr>
              <a:spcBef>
                <a:spcPct val="0"/>
              </a:spcBef>
            </a:pPr>
            <a:r>
              <a:rPr lang="en-US" sz="2600" dirty="0"/>
              <a:t>South Sudan</a:t>
            </a:r>
          </a:p>
          <a:p>
            <a:pPr>
              <a:spcBef>
                <a:spcPct val="0"/>
              </a:spcBef>
            </a:pPr>
            <a:r>
              <a:rPr lang="en-US" sz="2600" dirty="0"/>
              <a:t>Syria (</a:t>
            </a:r>
            <a:r>
              <a:rPr lang="en-US" sz="2600" i="1" dirty="0"/>
              <a:t>changed to Assad and related parties in 2025</a:t>
            </a:r>
            <a:r>
              <a:rPr lang="en-US" sz="2600" dirty="0"/>
              <a:t>)</a:t>
            </a:r>
          </a:p>
          <a:p>
            <a:pPr>
              <a:spcBef>
                <a:spcPct val="0"/>
              </a:spcBef>
            </a:pPr>
            <a:r>
              <a:rPr lang="en-US" sz="2600" dirty="0"/>
              <a:t>Ukraine/Crimea/Russia </a:t>
            </a:r>
          </a:p>
          <a:p>
            <a:pPr>
              <a:spcBef>
                <a:spcPct val="0"/>
              </a:spcBef>
            </a:pPr>
            <a:r>
              <a:rPr lang="en-US" sz="2600" dirty="0"/>
              <a:t>Venezuela </a:t>
            </a:r>
          </a:p>
          <a:p>
            <a:pPr>
              <a:spcBef>
                <a:spcPct val="0"/>
              </a:spcBef>
            </a:pPr>
            <a:r>
              <a:rPr lang="en-US" sz="2600" dirty="0"/>
              <a:t>Yemen</a:t>
            </a:r>
          </a:p>
        </p:txBody>
      </p:sp>
      <p:sp>
        <p:nvSpPr>
          <p:cNvPr id="4" name="Date Placeholder 3">
            <a:extLst>
              <a:ext uri="{FF2B5EF4-FFF2-40B4-BE49-F238E27FC236}">
                <a16:creationId xmlns:a16="http://schemas.microsoft.com/office/drawing/2014/main" id="{7E223AAC-C490-47E8-AC8D-F38C84BAB94E}"/>
              </a:ext>
            </a:extLst>
          </p:cNvPr>
          <p:cNvSpPr>
            <a:spLocks noGrp="1"/>
          </p:cNvSpPr>
          <p:nvPr>
            <p:ph type="dt" sz="half" idx="10"/>
          </p:nvPr>
        </p:nvSpPr>
        <p:spPr/>
        <p:txBody>
          <a:bodyPr/>
          <a:lstStyle/>
          <a:p>
            <a:r>
              <a:rPr lang="en-US"/>
              <a:t>ACPC Export Compliance</a:t>
            </a:r>
            <a:endParaRPr lang="en-US" dirty="0"/>
          </a:p>
        </p:txBody>
      </p:sp>
      <p:sp>
        <p:nvSpPr>
          <p:cNvPr id="3" name="Footer Placeholder 2">
            <a:extLst>
              <a:ext uri="{FF2B5EF4-FFF2-40B4-BE49-F238E27FC236}">
                <a16:creationId xmlns:a16="http://schemas.microsoft.com/office/drawing/2014/main" id="{BE75AAE3-57C4-43CD-AC22-6B0C6B59F07A}"/>
              </a:ext>
            </a:extLst>
          </p:cNvPr>
          <p:cNvSpPr>
            <a:spLocks noGrp="1"/>
          </p:cNvSpPr>
          <p:nvPr>
            <p:ph type="ftr" sz="quarter" idx="11"/>
          </p:nvPr>
        </p:nvSpPr>
        <p:spPr/>
        <p:txBody>
          <a:bodyPr/>
          <a:lstStyle/>
          <a:p>
            <a:r>
              <a:rPr lang="en-US"/>
              <a:t>August 31, 2026</a:t>
            </a:r>
          </a:p>
        </p:txBody>
      </p:sp>
      <p:sp>
        <p:nvSpPr>
          <p:cNvPr id="8198"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8295B0DF-7863-48BE-B3EC-1911EA1B9D32}" type="slidenum">
              <a:rPr lang="en-US" altLang="en-US" sz="1400">
                <a:solidFill>
                  <a:srgbClr val="FFFF00"/>
                </a:solidFill>
              </a:rPr>
              <a:pPr eaLnBrk="1" hangingPunct="1"/>
              <a:t>13</a:t>
            </a:fld>
            <a:endParaRPr lang="en-US" altLang="en-US" sz="1400">
              <a:solidFill>
                <a:srgbClr val="FFFF00"/>
              </a:solidFill>
            </a:endParaRPr>
          </a:p>
        </p:txBody>
      </p:sp>
      <p:sp>
        <p:nvSpPr>
          <p:cNvPr id="2" name="TextBox 1">
            <a:extLst>
              <a:ext uri="{FF2B5EF4-FFF2-40B4-BE49-F238E27FC236}">
                <a16:creationId xmlns:a16="http://schemas.microsoft.com/office/drawing/2014/main" id="{1A6BF530-F552-D196-2C1B-3E3CB402CCD5}"/>
              </a:ext>
            </a:extLst>
          </p:cNvPr>
          <p:cNvSpPr txBox="1"/>
          <p:nvPr/>
        </p:nvSpPr>
        <p:spPr>
          <a:xfrm>
            <a:off x="2543277" y="5024284"/>
            <a:ext cx="6194323" cy="923330"/>
          </a:xfrm>
          <a:prstGeom prst="rect">
            <a:avLst/>
          </a:prstGeom>
          <a:noFill/>
        </p:spPr>
        <p:txBody>
          <a:bodyPr wrap="square" rtlCol="0">
            <a:spAutoFit/>
          </a:bodyPr>
          <a:lstStyle/>
          <a:p>
            <a:pPr algn="ctr"/>
            <a:r>
              <a:rPr lang="en-US" i="1" dirty="0"/>
              <a:t>Most of these programs authorize sanctions against person and/or entities, which is why it is so important to check for sanctioned business partners</a:t>
            </a:r>
          </a:p>
        </p:txBody>
      </p:sp>
    </p:spTree>
    <p:extLst>
      <p:ext uri="{BB962C8B-B14F-4D97-AF65-F5344CB8AC3E}">
        <p14:creationId xmlns:p14="http://schemas.microsoft.com/office/powerpoint/2010/main" val="4233725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dirty="0"/>
              <a:t>Exception: Treasury Licenses</a:t>
            </a:r>
          </a:p>
        </p:txBody>
      </p:sp>
      <p:sp>
        <p:nvSpPr>
          <p:cNvPr id="15363" name="Rectangle 3"/>
          <p:cNvSpPr>
            <a:spLocks noGrp="1" noChangeArrowheads="1"/>
          </p:cNvSpPr>
          <p:nvPr>
            <p:ph idx="1"/>
          </p:nvPr>
        </p:nvSpPr>
        <p:spPr/>
        <p:txBody>
          <a:bodyPr>
            <a:noAutofit/>
          </a:bodyPr>
          <a:lstStyle/>
          <a:p>
            <a:pPr>
              <a:lnSpc>
                <a:spcPct val="90000"/>
              </a:lnSpc>
              <a:spcBef>
                <a:spcPct val="50000"/>
              </a:spcBef>
            </a:pPr>
            <a:r>
              <a:rPr lang="en-US" sz="2400" dirty="0"/>
              <a:t>A </a:t>
            </a:r>
            <a:r>
              <a:rPr lang="en-US" sz="2400" u="sng" dirty="0"/>
              <a:t>general</a:t>
            </a:r>
            <a:r>
              <a:rPr lang="en-US" sz="2400" dirty="0"/>
              <a:t> OFAC license authorizes certain transactions without the filing of an application with OFAC</a:t>
            </a:r>
          </a:p>
          <a:p>
            <a:pPr lvl="1">
              <a:spcBef>
                <a:spcPct val="50000"/>
              </a:spcBef>
            </a:pPr>
            <a:r>
              <a:rPr lang="en-US" dirty="0"/>
              <a:t>Example: Russia general license 40B permits exporting aircraft parts to certain Russian manufacturers/lessors for their civil aircraft registered outside of Russia</a:t>
            </a:r>
          </a:p>
          <a:p>
            <a:pPr>
              <a:lnSpc>
                <a:spcPct val="90000"/>
              </a:lnSpc>
              <a:spcBef>
                <a:spcPct val="50000"/>
              </a:spcBef>
            </a:pPr>
            <a:r>
              <a:rPr lang="en-US" sz="2400" dirty="0"/>
              <a:t>A </a:t>
            </a:r>
            <a:r>
              <a:rPr lang="en-US" sz="2400" u="sng" dirty="0"/>
              <a:t>specific</a:t>
            </a:r>
            <a:r>
              <a:rPr lang="en-US" sz="2400" dirty="0"/>
              <a:t> OFAC license is issued on a case-by-case basis, and authorizes an activity that would otherwise be prohibited by the embargo or sanctions program</a:t>
            </a:r>
          </a:p>
          <a:p>
            <a:pPr lvl="1"/>
            <a:r>
              <a:rPr lang="en-US" dirty="0"/>
              <a:t>Example: 31 C.F.R. § 560.528 permits licenses on a case-by-case basis to support safety of civil aviation</a:t>
            </a:r>
          </a:p>
        </p:txBody>
      </p:sp>
      <p:sp>
        <p:nvSpPr>
          <p:cNvPr id="3" name="Date Placeholder 2">
            <a:extLst>
              <a:ext uri="{FF2B5EF4-FFF2-40B4-BE49-F238E27FC236}">
                <a16:creationId xmlns:a16="http://schemas.microsoft.com/office/drawing/2014/main" id="{49BB6552-A682-4448-8757-0E8697F27512}"/>
              </a:ext>
            </a:extLst>
          </p:cNvPr>
          <p:cNvSpPr>
            <a:spLocks noGrp="1"/>
          </p:cNvSpPr>
          <p:nvPr>
            <p:ph type="dt" sz="half" idx="10"/>
          </p:nvPr>
        </p:nvSpPr>
        <p:spPr/>
        <p:txBody>
          <a:bodyPr/>
          <a:lstStyle/>
          <a:p>
            <a:r>
              <a:rPr lang="en-US"/>
              <a:t>ACPC Export Compliance</a:t>
            </a:r>
            <a:endParaRPr lang="en-US" dirty="0"/>
          </a:p>
        </p:txBody>
      </p:sp>
      <p:sp>
        <p:nvSpPr>
          <p:cNvPr id="2" name="Footer Placeholder 1">
            <a:extLst>
              <a:ext uri="{FF2B5EF4-FFF2-40B4-BE49-F238E27FC236}">
                <a16:creationId xmlns:a16="http://schemas.microsoft.com/office/drawing/2014/main" id="{B969E551-3D62-4872-9E29-222BCA81D608}"/>
              </a:ext>
            </a:extLst>
          </p:cNvPr>
          <p:cNvSpPr>
            <a:spLocks noGrp="1"/>
          </p:cNvSpPr>
          <p:nvPr>
            <p:ph type="ftr" sz="quarter" idx="11"/>
          </p:nvPr>
        </p:nvSpPr>
        <p:spPr/>
        <p:txBody>
          <a:bodyPr/>
          <a:lstStyle/>
          <a:p>
            <a:r>
              <a:rPr lang="en-US"/>
              <a:t>August 31, 2026</a:t>
            </a:r>
          </a:p>
        </p:txBody>
      </p:sp>
      <p:sp>
        <p:nvSpPr>
          <p:cNvPr id="6" name="Slide Number Placeholder 5"/>
          <p:cNvSpPr>
            <a:spLocks noGrp="1"/>
          </p:cNvSpPr>
          <p:nvPr>
            <p:ph type="sldNum" sz="quarter" idx="12"/>
          </p:nvPr>
        </p:nvSpPr>
        <p:spPr/>
        <p:txBody>
          <a:bodyPr/>
          <a:lstStyle/>
          <a:p>
            <a:fld id="{C574DC93-7031-4ED1-ABE3-4B4A5DF62998}" type="slidenum">
              <a:rPr lang="en-US" smtClean="0"/>
              <a:t>14</a:t>
            </a:fld>
            <a:endParaRPr lang="en-US"/>
          </a:p>
        </p:txBody>
      </p:sp>
    </p:spTree>
    <p:extLst>
      <p:ext uri="{BB962C8B-B14F-4D97-AF65-F5344CB8AC3E}">
        <p14:creationId xmlns:p14="http://schemas.microsoft.com/office/powerpoint/2010/main" val="14812681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42221-C581-4488-84F3-40317CB71C96}"/>
              </a:ext>
            </a:extLst>
          </p:cNvPr>
          <p:cNvSpPr>
            <a:spLocks noGrp="1"/>
          </p:cNvSpPr>
          <p:nvPr>
            <p:ph type="title"/>
          </p:nvPr>
        </p:nvSpPr>
        <p:spPr/>
        <p:txBody>
          <a:bodyPr/>
          <a:lstStyle/>
          <a:p>
            <a:r>
              <a:rPr lang="en-US" dirty="0"/>
              <a:t>Practical Advice – OFAC Compliance</a:t>
            </a:r>
          </a:p>
        </p:txBody>
      </p:sp>
      <p:sp>
        <p:nvSpPr>
          <p:cNvPr id="3" name="Content Placeholder 2">
            <a:extLst>
              <a:ext uri="{FF2B5EF4-FFF2-40B4-BE49-F238E27FC236}">
                <a16:creationId xmlns:a16="http://schemas.microsoft.com/office/drawing/2014/main" id="{2049A0F6-BF75-49CA-ACB1-A145F3B9DB68}"/>
              </a:ext>
            </a:extLst>
          </p:cNvPr>
          <p:cNvSpPr>
            <a:spLocks noGrp="1"/>
          </p:cNvSpPr>
          <p:nvPr>
            <p:ph idx="1"/>
          </p:nvPr>
        </p:nvSpPr>
        <p:spPr/>
        <p:txBody>
          <a:bodyPr>
            <a:normAutofit/>
          </a:bodyPr>
          <a:lstStyle/>
          <a:p>
            <a:r>
              <a:rPr lang="en-US" dirty="0"/>
              <a:t>Gather information – do not be willfully blind to the facts</a:t>
            </a:r>
          </a:p>
          <a:p>
            <a:r>
              <a:rPr lang="en-US" dirty="0"/>
              <a:t>Consider ownership interests and flow-down of sanctions</a:t>
            </a:r>
          </a:p>
          <a:p>
            <a:r>
              <a:rPr lang="en-US" dirty="0"/>
              <a:t>Always check your export business partners on the consolidated screening list and the OFAC sanctions list for every transaction</a:t>
            </a:r>
          </a:p>
          <a:p>
            <a:r>
              <a:rPr lang="en-US" dirty="0"/>
              <a:t>If you identify a party who appears to be blocked, then do not engage in any transaction without first identifying your compliance path</a:t>
            </a:r>
          </a:p>
          <a:p>
            <a:pPr lvl="1"/>
            <a:r>
              <a:rPr lang="en-US" dirty="0"/>
              <a:t>Consult with a lawyer!</a:t>
            </a:r>
          </a:p>
          <a:p>
            <a:pPr lvl="1"/>
            <a:r>
              <a:rPr lang="en-US" dirty="0"/>
              <a:t>Remember that there may be a compliance path, including through licensing, if the proposed transaction does not conflict with U.S. interests</a:t>
            </a:r>
          </a:p>
        </p:txBody>
      </p:sp>
      <p:sp>
        <p:nvSpPr>
          <p:cNvPr id="7" name="Date Placeholder 6">
            <a:extLst>
              <a:ext uri="{FF2B5EF4-FFF2-40B4-BE49-F238E27FC236}">
                <a16:creationId xmlns:a16="http://schemas.microsoft.com/office/drawing/2014/main" id="{A5D92870-3285-40A4-B125-387125A997F6}"/>
              </a:ext>
            </a:extLst>
          </p:cNvPr>
          <p:cNvSpPr>
            <a:spLocks noGrp="1"/>
          </p:cNvSpPr>
          <p:nvPr>
            <p:ph type="dt" sz="half" idx="10"/>
          </p:nvPr>
        </p:nvSpPr>
        <p:spPr/>
        <p:txBody>
          <a:bodyPr/>
          <a:lstStyle/>
          <a:p>
            <a:r>
              <a:rPr lang="en-US"/>
              <a:t>ACPC Export Compliance</a:t>
            </a:r>
            <a:endParaRPr lang="en-US" dirty="0"/>
          </a:p>
        </p:txBody>
      </p:sp>
      <p:sp>
        <p:nvSpPr>
          <p:cNvPr id="5" name="Footer Placeholder 4">
            <a:extLst>
              <a:ext uri="{FF2B5EF4-FFF2-40B4-BE49-F238E27FC236}">
                <a16:creationId xmlns:a16="http://schemas.microsoft.com/office/drawing/2014/main" id="{625576BE-971E-4618-87EB-FBB77ADEF96A}"/>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FF04C840-1C40-4229-92DD-18121A10C361}"/>
              </a:ext>
            </a:extLst>
          </p:cNvPr>
          <p:cNvSpPr>
            <a:spLocks noGrp="1"/>
          </p:cNvSpPr>
          <p:nvPr>
            <p:ph type="sldNum" sz="quarter" idx="12"/>
          </p:nvPr>
        </p:nvSpPr>
        <p:spPr/>
        <p:txBody>
          <a:bodyPr/>
          <a:lstStyle/>
          <a:p>
            <a:fld id="{D0DD2322-01AD-4802-AECD-673054E570D1}" type="slidenum">
              <a:rPr lang="en-US" smtClean="0"/>
              <a:t>15</a:t>
            </a:fld>
            <a:endParaRPr lang="en-US"/>
          </a:p>
        </p:txBody>
      </p:sp>
    </p:spTree>
    <p:extLst>
      <p:ext uri="{BB962C8B-B14F-4D97-AF65-F5344CB8AC3E}">
        <p14:creationId xmlns:p14="http://schemas.microsoft.com/office/powerpoint/2010/main" val="27070807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dirty="0"/>
              <a:t>Steps to Compliance</a:t>
            </a:r>
          </a:p>
        </p:txBody>
      </p:sp>
      <p:sp>
        <p:nvSpPr>
          <p:cNvPr id="9219" name="Rectangle 3"/>
          <p:cNvSpPr>
            <a:spLocks noGrp="1" noChangeArrowheads="1"/>
          </p:cNvSpPr>
          <p:nvPr>
            <p:ph sz="half" idx="1"/>
          </p:nvPr>
        </p:nvSpPr>
        <p:spPr/>
        <p:txBody>
          <a:bodyPr>
            <a:normAutofit/>
          </a:bodyPr>
          <a:lstStyle/>
          <a:p>
            <a:r>
              <a:rPr lang="en-US" sz="2400" dirty="0"/>
              <a:t>Look at Treasury restrictions</a:t>
            </a:r>
          </a:p>
          <a:p>
            <a:r>
              <a:rPr lang="en-US" sz="2400" dirty="0"/>
              <a:t>Identify whether the article is State or Commerce restricted </a:t>
            </a:r>
          </a:p>
        </p:txBody>
      </p:sp>
      <p:graphicFrame>
        <p:nvGraphicFramePr>
          <p:cNvPr id="9" name="Content Placeholder 8"/>
          <p:cNvGraphicFramePr>
            <a:graphicFrameLocks noGrp="1"/>
          </p:cNvGraphicFramePr>
          <p:nvPr>
            <p:ph sz="half" idx="2"/>
          </p:nvPr>
        </p:nvGraphicFramePr>
        <p:xfrm>
          <a:off x="5867400" y="1647825"/>
          <a:ext cx="4572000" cy="4478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ate Placeholder 2">
            <a:extLst>
              <a:ext uri="{FF2B5EF4-FFF2-40B4-BE49-F238E27FC236}">
                <a16:creationId xmlns:a16="http://schemas.microsoft.com/office/drawing/2014/main" id="{1F5CB909-F3A1-4AE1-B24F-C16FCB25C9B4}"/>
              </a:ext>
            </a:extLst>
          </p:cNvPr>
          <p:cNvSpPr>
            <a:spLocks noGrp="1"/>
          </p:cNvSpPr>
          <p:nvPr>
            <p:ph type="dt" sz="half" idx="10"/>
          </p:nvPr>
        </p:nvSpPr>
        <p:spPr/>
        <p:txBody>
          <a:bodyPr/>
          <a:lstStyle/>
          <a:p>
            <a:r>
              <a:rPr lang="en-US"/>
              <a:t>ACPC Export Compliance</a:t>
            </a:r>
            <a:endParaRPr lang="en-US" dirty="0"/>
          </a:p>
        </p:txBody>
      </p:sp>
      <p:sp>
        <p:nvSpPr>
          <p:cNvPr id="2" name="Footer Placeholder 1">
            <a:extLst>
              <a:ext uri="{FF2B5EF4-FFF2-40B4-BE49-F238E27FC236}">
                <a16:creationId xmlns:a16="http://schemas.microsoft.com/office/drawing/2014/main" id="{B077D946-8393-4A06-BCC2-4435F12ADDF1}"/>
              </a:ext>
            </a:extLst>
          </p:cNvPr>
          <p:cNvSpPr>
            <a:spLocks noGrp="1"/>
          </p:cNvSpPr>
          <p:nvPr>
            <p:ph type="ftr" sz="quarter" idx="11"/>
          </p:nvPr>
        </p:nvSpPr>
        <p:spPr/>
        <p:txBody>
          <a:bodyPr/>
          <a:lstStyle/>
          <a:p>
            <a:r>
              <a:rPr lang="en-US"/>
              <a:t>August 31, 2026</a:t>
            </a:r>
          </a:p>
        </p:txBody>
      </p:sp>
      <p:sp>
        <p:nvSpPr>
          <p:cNvPr id="11" name="Slide Number Placeholder 10"/>
          <p:cNvSpPr>
            <a:spLocks noGrp="1"/>
          </p:cNvSpPr>
          <p:nvPr>
            <p:ph type="sldNum" sz="quarter" idx="12"/>
          </p:nvPr>
        </p:nvSpPr>
        <p:spPr/>
        <p:txBody>
          <a:bodyPr/>
          <a:lstStyle/>
          <a:p>
            <a:fld id="{C574DC93-7031-4ED1-ABE3-4B4A5DF62998}" type="slidenum">
              <a:rPr lang="en-US" smtClean="0"/>
              <a:t>16</a:t>
            </a:fld>
            <a:endParaRPr lang="en-US"/>
          </a:p>
        </p:txBody>
      </p:sp>
    </p:spTree>
    <p:extLst>
      <p:ext uri="{BB962C8B-B14F-4D97-AF65-F5344CB8AC3E}">
        <p14:creationId xmlns:p14="http://schemas.microsoft.com/office/powerpoint/2010/main" val="31395245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normAutofit/>
          </a:bodyPr>
          <a:lstStyle/>
          <a:p>
            <a:pPr eaLnBrk="1" hangingPunct="1"/>
            <a:r>
              <a:rPr lang="en-US" sz="4000" dirty="0"/>
              <a:t>Distinguishing the Primary Agency With Export Jurisdiction</a:t>
            </a:r>
          </a:p>
        </p:txBody>
      </p:sp>
      <p:sp>
        <p:nvSpPr>
          <p:cNvPr id="17411" name="Rectangle 3"/>
          <p:cNvSpPr>
            <a:spLocks noGrp="1" noChangeArrowheads="1"/>
          </p:cNvSpPr>
          <p:nvPr>
            <p:ph idx="1"/>
          </p:nvPr>
        </p:nvSpPr>
        <p:spPr>
          <a:xfrm>
            <a:off x="1981200" y="2286001"/>
            <a:ext cx="8229600" cy="3840163"/>
          </a:xfrm>
        </p:spPr>
        <p:txBody>
          <a:bodyPr>
            <a:normAutofit/>
          </a:bodyPr>
          <a:lstStyle/>
          <a:p>
            <a:pPr eaLnBrk="1" hangingPunct="1"/>
            <a:r>
              <a:rPr lang="en-US" dirty="0"/>
              <a:t>Distinguish the U.S. Department with jurisdiction</a:t>
            </a:r>
          </a:p>
          <a:p>
            <a:pPr lvl="1" eaLnBrk="1" hangingPunct="1"/>
            <a:r>
              <a:rPr lang="en-US" dirty="0"/>
              <a:t>Is it a US Munitions List Item?  </a:t>
            </a:r>
          </a:p>
          <a:p>
            <a:pPr lvl="2" eaLnBrk="1" hangingPunct="1"/>
            <a:r>
              <a:rPr lang="en-US" dirty="0"/>
              <a:t>Defense articles (many dual-use items have been removed from the USML)</a:t>
            </a:r>
          </a:p>
          <a:p>
            <a:pPr lvl="2" eaLnBrk="1" hangingPunct="1"/>
            <a:r>
              <a:rPr lang="en-US" dirty="0"/>
              <a:t>Check ITARs</a:t>
            </a:r>
          </a:p>
          <a:p>
            <a:pPr lvl="2" eaLnBrk="1" hangingPunct="1"/>
            <a:r>
              <a:rPr lang="en-US" dirty="0"/>
              <a:t>State has export jurisdiction</a:t>
            </a:r>
          </a:p>
          <a:p>
            <a:pPr lvl="1" eaLnBrk="1" hangingPunct="1"/>
            <a:r>
              <a:rPr lang="en-US" dirty="0"/>
              <a:t>Otherwise subject to BIS restrictions  </a:t>
            </a:r>
          </a:p>
          <a:p>
            <a:pPr lvl="2" eaLnBrk="1" hangingPunct="1"/>
            <a:r>
              <a:rPr lang="en-US" dirty="0"/>
              <a:t>Identify the ECCN</a:t>
            </a:r>
          </a:p>
          <a:p>
            <a:pPr lvl="2"/>
            <a:r>
              <a:rPr lang="en-US" dirty="0"/>
              <a:t>Check BIS export administration regulations </a:t>
            </a:r>
          </a:p>
          <a:p>
            <a:pPr lvl="2" eaLnBrk="1" hangingPunct="1"/>
            <a:r>
              <a:rPr lang="en-US" dirty="0"/>
              <a:t>Commerce has export jurisdiction</a:t>
            </a:r>
          </a:p>
        </p:txBody>
      </p:sp>
      <p:sp>
        <p:nvSpPr>
          <p:cNvPr id="7" name="Date Placeholder 6">
            <a:extLst>
              <a:ext uri="{FF2B5EF4-FFF2-40B4-BE49-F238E27FC236}">
                <a16:creationId xmlns:a16="http://schemas.microsoft.com/office/drawing/2014/main" id="{A83CAF94-260C-4AA5-9C4C-A373A3C63F2F}"/>
              </a:ext>
            </a:extLst>
          </p:cNvPr>
          <p:cNvSpPr>
            <a:spLocks noGrp="1"/>
          </p:cNvSpPr>
          <p:nvPr>
            <p:ph type="dt" sz="half" idx="10"/>
          </p:nvPr>
        </p:nvSpPr>
        <p:spPr/>
        <p:txBody>
          <a:bodyPr/>
          <a:lstStyle/>
          <a:p>
            <a:r>
              <a:rPr lang="en-US"/>
              <a:t>ACPC Export Compliance</a:t>
            </a:r>
            <a:endParaRPr lang="en-US" dirty="0"/>
          </a:p>
        </p:txBody>
      </p:sp>
      <p:sp>
        <p:nvSpPr>
          <p:cNvPr id="6" name="Footer Placeholder 5">
            <a:extLst>
              <a:ext uri="{FF2B5EF4-FFF2-40B4-BE49-F238E27FC236}">
                <a16:creationId xmlns:a16="http://schemas.microsoft.com/office/drawing/2014/main" id="{579E102C-4913-49F5-AFF1-D5DC8DE22919}"/>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17</a:t>
            </a:fld>
            <a:endParaRPr lang="en-US"/>
          </a:p>
        </p:txBody>
      </p:sp>
      <p:sp>
        <p:nvSpPr>
          <p:cNvPr id="2" name="Arrow: Right 1">
            <a:extLst>
              <a:ext uri="{FF2B5EF4-FFF2-40B4-BE49-F238E27FC236}">
                <a16:creationId xmlns:a16="http://schemas.microsoft.com/office/drawing/2014/main" id="{62E7DED7-B078-0BC6-BC01-558FD50EB8B9}"/>
              </a:ext>
            </a:extLst>
          </p:cNvPr>
          <p:cNvSpPr/>
          <p:nvPr/>
        </p:nvSpPr>
        <p:spPr>
          <a:xfrm>
            <a:off x="663388" y="3227294"/>
            <a:ext cx="1918447" cy="9233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ITAR</a:t>
            </a:r>
          </a:p>
        </p:txBody>
      </p:sp>
      <p:sp>
        <p:nvSpPr>
          <p:cNvPr id="8" name="Arrow: Right 7">
            <a:extLst>
              <a:ext uri="{FF2B5EF4-FFF2-40B4-BE49-F238E27FC236}">
                <a16:creationId xmlns:a16="http://schemas.microsoft.com/office/drawing/2014/main" id="{B52FEFA7-EFC4-5259-F97E-E4BFB804892B}"/>
              </a:ext>
            </a:extLst>
          </p:cNvPr>
          <p:cNvSpPr/>
          <p:nvPr/>
        </p:nvSpPr>
        <p:spPr>
          <a:xfrm>
            <a:off x="663388" y="4600529"/>
            <a:ext cx="1918447" cy="9233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EAR</a:t>
            </a:r>
          </a:p>
        </p:txBody>
      </p:sp>
    </p:spTree>
    <p:extLst>
      <p:ext uri="{BB962C8B-B14F-4D97-AF65-F5344CB8AC3E}">
        <p14:creationId xmlns:p14="http://schemas.microsoft.com/office/powerpoint/2010/main" val="14339782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dirty="0"/>
              <a:t>Most Civil Aircraft Parts ARE NOT Covered Under the ITARs</a:t>
            </a:r>
          </a:p>
        </p:txBody>
      </p:sp>
      <p:sp>
        <p:nvSpPr>
          <p:cNvPr id="8" name="Content Placeholder 7"/>
          <p:cNvSpPr>
            <a:spLocks noGrp="1"/>
          </p:cNvSpPr>
          <p:nvPr>
            <p:ph idx="1"/>
          </p:nvPr>
        </p:nvSpPr>
        <p:spPr/>
        <p:txBody>
          <a:bodyPr>
            <a:normAutofit/>
          </a:bodyPr>
          <a:lstStyle/>
          <a:p>
            <a:r>
              <a:rPr lang="en-US" dirty="0"/>
              <a:t>Effective October 15, 2013 many aircraft articles were removed from the ITAR and moved into the Commerce Department’s regulations</a:t>
            </a:r>
          </a:p>
          <a:p>
            <a:pPr lvl="1"/>
            <a:r>
              <a:rPr lang="en-US" dirty="0"/>
              <a:t>Most dual use items were transferred to Commerce</a:t>
            </a:r>
          </a:p>
          <a:p>
            <a:pPr lvl="1"/>
            <a:r>
              <a:rPr lang="en-US" dirty="0"/>
              <a:t>Transferred items typically were assigned to “600” series ECCNs</a:t>
            </a:r>
          </a:p>
          <a:p>
            <a:pPr lvl="1"/>
            <a:r>
              <a:rPr lang="en-US" dirty="0"/>
              <a:t>This is for parts and articles; most completed defense aircraft remain on the USML and are subject to ITAR</a:t>
            </a:r>
          </a:p>
          <a:p>
            <a:r>
              <a:rPr lang="en-US" dirty="0"/>
              <a:t>This was accomplished across the USML in the 2012-2013 timeframe</a:t>
            </a:r>
          </a:p>
        </p:txBody>
      </p:sp>
      <p:sp>
        <p:nvSpPr>
          <p:cNvPr id="3" name="Date Placeholder 2">
            <a:extLst>
              <a:ext uri="{FF2B5EF4-FFF2-40B4-BE49-F238E27FC236}">
                <a16:creationId xmlns:a16="http://schemas.microsoft.com/office/drawing/2014/main" id="{450F315D-5C7E-4EAD-A7CE-85E255D26747}"/>
              </a:ext>
            </a:extLst>
          </p:cNvPr>
          <p:cNvSpPr>
            <a:spLocks noGrp="1"/>
          </p:cNvSpPr>
          <p:nvPr>
            <p:ph type="dt" sz="half" idx="10"/>
          </p:nvPr>
        </p:nvSpPr>
        <p:spPr>
          <a:xfrm>
            <a:off x="838200" y="6362700"/>
            <a:ext cx="2743200" cy="365125"/>
          </a:xfrm>
        </p:spPr>
        <p:txBody>
          <a:bodyPr/>
          <a:lstStyle/>
          <a:p>
            <a:r>
              <a:rPr lang="en-US"/>
              <a:t>ACPC Export Compliance</a:t>
            </a:r>
            <a:endParaRPr lang="en-US" dirty="0"/>
          </a:p>
        </p:txBody>
      </p:sp>
      <p:sp>
        <p:nvSpPr>
          <p:cNvPr id="2" name="Footer Placeholder 1">
            <a:extLst>
              <a:ext uri="{FF2B5EF4-FFF2-40B4-BE49-F238E27FC236}">
                <a16:creationId xmlns:a16="http://schemas.microsoft.com/office/drawing/2014/main" id="{DC471A5C-3798-4891-8977-4F714E4D5A29}"/>
              </a:ext>
            </a:extLst>
          </p:cNvPr>
          <p:cNvSpPr>
            <a:spLocks noGrp="1"/>
          </p:cNvSpPr>
          <p:nvPr>
            <p:ph type="ftr" sz="quarter" idx="11"/>
          </p:nvPr>
        </p:nvSpPr>
        <p:spPr/>
        <p:txBody>
          <a:bodyPr/>
          <a:lstStyle/>
          <a:p>
            <a:r>
              <a:rPr lang="en-US"/>
              <a:t>August 31, 2026</a:t>
            </a:r>
          </a:p>
        </p:txBody>
      </p:sp>
      <p:sp>
        <p:nvSpPr>
          <p:cNvPr id="6" name="Slide Number Placeholder 5"/>
          <p:cNvSpPr>
            <a:spLocks noGrp="1"/>
          </p:cNvSpPr>
          <p:nvPr>
            <p:ph type="sldNum" sz="quarter" idx="12"/>
          </p:nvPr>
        </p:nvSpPr>
        <p:spPr/>
        <p:txBody>
          <a:bodyPr/>
          <a:lstStyle/>
          <a:p>
            <a:fld id="{A2565360-1C7F-4955-A92E-50F62B4BB1A1}" type="slidenum">
              <a:rPr lang="en-US" smtClean="0"/>
              <a:t>18</a:t>
            </a:fld>
            <a:endParaRPr lang="en-US"/>
          </a:p>
        </p:txBody>
      </p:sp>
    </p:spTree>
    <p:extLst>
      <p:ext uri="{BB962C8B-B14F-4D97-AF65-F5344CB8AC3E}">
        <p14:creationId xmlns:p14="http://schemas.microsoft.com/office/powerpoint/2010/main" val="7682734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dirty="0"/>
              <a:t>Examples of USML Aircraft Articles</a:t>
            </a:r>
          </a:p>
        </p:txBody>
      </p:sp>
      <p:sp>
        <p:nvSpPr>
          <p:cNvPr id="20483" name="Rectangle 3"/>
          <p:cNvSpPr>
            <a:spLocks noGrp="1" noChangeArrowheads="1"/>
          </p:cNvSpPr>
          <p:nvPr>
            <p:ph idx="1"/>
          </p:nvPr>
        </p:nvSpPr>
        <p:spPr/>
        <p:txBody>
          <a:bodyPr>
            <a:normAutofit/>
          </a:bodyPr>
          <a:lstStyle/>
          <a:p>
            <a:pPr marL="0" indent="0">
              <a:buNone/>
            </a:pPr>
            <a:r>
              <a:rPr lang="en-US" dirty="0"/>
              <a:t>Certain articles (and their subcomponents) that are specially designed for USML/9A610-controlled aircraft:</a:t>
            </a:r>
          </a:p>
          <a:p>
            <a:pPr lvl="2"/>
            <a:r>
              <a:rPr lang="en-US" dirty="0"/>
              <a:t>Inertial Navigation Systems (INS)</a:t>
            </a:r>
          </a:p>
          <a:p>
            <a:pPr lvl="2"/>
            <a:r>
              <a:rPr lang="en-US" dirty="0"/>
              <a:t>Inertial Measurement Units (IMUs)</a:t>
            </a:r>
          </a:p>
          <a:p>
            <a:pPr lvl="2"/>
            <a:r>
              <a:rPr lang="en-US" dirty="0"/>
              <a:t>Attitude and Heading Reference Systems (AHRS) </a:t>
            </a:r>
          </a:p>
          <a:p>
            <a:pPr lvl="1"/>
            <a:r>
              <a:rPr lang="en-US" dirty="0"/>
              <a:t>Parts for DoD-funded developmental aircraft</a:t>
            </a:r>
          </a:p>
          <a:p>
            <a:pPr lvl="1"/>
            <a:r>
              <a:rPr lang="en-US" dirty="0"/>
              <a:t>Parts for B-1B, B-2, B-21, F-15SE, F/A-18E/F/G [</a:t>
            </a:r>
            <a:r>
              <a:rPr lang="en-US" i="1" dirty="0"/>
              <a:t>parts for earlier models are subject to the EAR</a:t>
            </a:r>
            <a:r>
              <a:rPr lang="en-US" dirty="0"/>
              <a:t>], F-22, F-35, F-117</a:t>
            </a:r>
          </a:p>
          <a:p>
            <a:pPr lvl="1"/>
            <a:r>
              <a:rPr lang="en-US" dirty="0"/>
              <a:t>Parts found in a </a:t>
            </a:r>
            <a:r>
              <a:rPr lang="en-US" u="sng" dirty="0"/>
              <a:t>positive list</a:t>
            </a:r>
            <a:r>
              <a:rPr lang="en-US" dirty="0"/>
              <a:t> </a:t>
            </a:r>
          </a:p>
          <a:p>
            <a:pPr lvl="2"/>
            <a:r>
              <a:rPr lang="en-US" dirty="0"/>
              <a:t>Published at 22 C.F.R. 121.1 - VIII(h)</a:t>
            </a:r>
          </a:p>
          <a:p>
            <a:pPr lvl="2"/>
            <a:r>
              <a:rPr lang="en-US" dirty="0"/>
              <a:t>Articles with defense-specific purposes, like threat-adaptive flight control systems, wing folding systems, etc.</a:t>
            </a:r>
          </a:p>
        </p:txBody>
      </p:sp>
      <p:sp>
        <p:nvSpPr>
          <p:cNvPr id="5" name="Date Placeholder 4">
            <a:extLst>
              <a:ext uri="{FF2B5EF4-FFF2-40B4-BE49-F238E27FC236}">
                <a16:creationId xmlns:a16="http://schemas.microsoft.com/office/drawing/2014/main" id="{57EECF00-1DF8-47FF-894B-05672226FE8A}"/>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0263D894-32BC-4A20-BC05-0ECEF4925FE7}"/>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19</a:t>
            </a:fld>
            <a:endParaRPr lang="en-US"/>
          </a:p>
        </p:txBody>
      </p:sp>
    </p:spTree>
    <p:extLst>
      <p:ext uri="{BB962C8B-B14F-4D97-AF65-F5344CB8AC3E}">
        <p14:creationId xmlns:p14="http://schemas.microsoft.com/office/powerpoint/2010/main" val="3091112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0571D-B74E-404D-E8EE-9A7B2EC36226}"/>
              </a:ext>
            </a:extLst>
          </p:cNvPr>
          <p:cNvSpPr>
            <a:spLocks noGrp="1"/>
          </p:cNvSpPr>
          <p:nvPr>
            <p:ph type="title"/>
          </p:nvPr>
        </p:nvSpPr>
        <p:spPr/>
        <p:txBody>
          <a:bodyPr/>
          <a:lstStyle/>
          <a:p>
            <a:r>
              <a:rPr lang="en-US" dirty="0"/>
              <a:t>What if it is DDTC-Controlled?</a:t>
            </a:r>
          </a:p>
        </p:txBody>
      </p:sp>
      <p:sp>
        <p:nvSpPr>
          <p:cNvPr id="3" name="Content Placeholder 2">
            <a:extLst>
              <a:ext uri="{FF2B5EF4-FFF2-40B4-BE49-F238E27FC236}">
                <a16:creationId xmlns:a16="http://schemas.microsoft.com/office/drawing/2014/main" id="{8A22C056-2D5D-788D-2D39-3302F252DA6E}"/>
              </a:ext>
            </a:extLst>
          </p:cNvPr>
          <p:cNvSpPr>
            <a:spLocks noGrp="1"/>
          </p:cNvSpPr>
          <p:nvPr>
            <p:ph idx="1"/>
          </p:nvPr>
        </p:nvSpPr>
        <p:spPr/>
        <p:txBody>
          <a:bodyPr/>
          <a:lstStyle/>
          <a:p>
            <a:r>
              <a:rPr lang="en-US" dirty="0"/>
              <a:t>First, register with DDTC</a:t>
            </a:r>
          </a:p>
          <a:p>
            <a:r>
              <a:rPr lang="en-US" dirty="0"/>
              <a:t>Second, obtain Licenses</a:t>
            </a:r>
          </a:p>
          <a:p>
            <a:pPr lvl="1"/>
            <a:r>
              <a:rPr lang="en-US" dirty="0"/>
              <a:t>There are some license exceptions but most DDTC-controlled transactions require a license</a:t>
            </a:r>
          </a:p>
        </p:txBody>
      </p:sp>
      <p:sp>
        <p:nvSpPr>
          <p:cNvPr id="4" name="Date Placeholder 3">
            <a:extLst>
              <a:ext uri="{FF2B5EF4-FFF2-40B4-BE49-F238E27FC236}">
                <a16:creationId xmlns:a16="http://schemas.microsoft.com/office/drawing/2014/main" id="{4EDCB6F4-3BC0-5C59-882A-BDD4198A31E7}"/>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1C7C791D-FD11-C0A2-80FF-E4C549F7C7D4}"/>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93D54378-92EB-66FC-44E2-85AFBF430937}"/>
              </a:ext>
            </a:extLst>
          </p:cNvPr>
          <p:cNvSpPr>
            <a:spLocks noGrp="1"/>
          </p:cNvSpPr>
          <p:nvPr>
            <p:ph type="sldNum" sz="quarter" idx="12"/>
          </p:nvPr>
        </p:nvSpPr>
        <p:spPr/>
        <p:txBody>
          <a:bodyPr/>
          <a:lstStyle/>
          <a:p>
            <a:fld id="{A2565360-1C7F-4955-A92E-50F62B4BB1A1}" type="slidenum">
              <a:rPr lang="en-US" smtClean="0"/>
              <a:t>20</a:t>
            </a:fld>
            <a:endParaRPr lang="en-US"/>
          </a:p>
        </p:txBody>
      </p:sp>
    </p:spTree>
    <p:extLst>
      <p:ext uri="{BB962C8B-B14F-4D97-AF65-F5344CB8AC3E}">
        <p14:creationId xmlns:p14="http://schemas.microsoft.com/office/powerpoint/2010/main" val="8939154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noAutofit/>
          </a:bodyPr>
          <a:lstStyle/>
          <a:p>
            <a:pPr>
              <a:lnSpc>
                <a:spcPct val="107000"/>
              </a:lnSpc>
              <a:spcBef>
                <a:spcPts val="0"/>
              </a:spcBef>
              <a:spcAft>
                <a:spcPts val="800"/>
              </a:spcAft>
            </a:pPr>
            <a:r>
              <a:rPr lang="en-US" sz="4800" b="1" dirty="0"/>
              <a:t>Export Compliance for BIS-Controlled Articles</a:t>
            </a:r>
            <a:endParaRPr lang="en-US" sz="4800" b="1" dirty="0">
              <a:effectLst/>
              <a:ea typeface="Calibri" panose="020F0502020204030204" pitchFamily="34" charset="0"/>
              <a:cs typeface="Times New Roman" panose="02020603050405020304" pitchFamily="18" charset="0"/>
            </a:endParaRPr>
          </a:p>
        </p:txBody>
      </p:sp>
      <p:sp>
        <p:nvSpPr>
          <p:cNvPr id="6" name="Subtitle 5"/>
          <p:cNvSpPr>
            <a:spLocks noGrp="1"/>
          </p:cNvSpPr>
          <p:nvPr>
            <p:ph type="subTitle" idx="1"/>
          </p:nvPr>
        </p:nvSpPr>
        <p:spPr/>
        <p:txBody>
          <a:bodyPr>
            <a:normAutofit/>
          </a:bodyPr>
          <a:lstStyle/>
          <a:p>
            <a:pPr>
              <a:lnSpc>
                <a:spcPct val="107000"/>
              </a:lnSpc>
              <a:spcBef>
                <a:spcPts val="0"/>
              </a:spcBef>
              <a:spcAft>
                <a:spcPts val="800"/>
              </a:spcAft>
            </a:pPr>
            <a:r>
              <a:rPr lang="en-US" dirty="0"/>
              <a:t>Most civil aircraft parts transactions are controlled under the BIS regulations</a:t>
            </a:r>
          </a:p>
        </p:txBody>
      </p:sp>
    </p:spTree>
    <p:extLst>
      <p:ext uri="{BB962C8B-B14F-4D97-AF65-F5344CB8AC3E}">
        <p14:creationId xmlns:p14="http://schemas.microsoft.com/office/powerpoint/2010/main" val="2069672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normAutofit/>
          </a:bodyPr>
          <a:lstStyle/>
          <a:p>
            <a:r>
              <a:rPr lang="en-US" sz="4000"/>
              <a:t>Is it Regulated by the Commerce Department?</a:t>
            </a:r>
          </a:p>
        </p:txBody>
      </p:sp>
      <p:sp>
        <p:nvSpPr>
          <p:cNvPr id="48131" name="Rectangle 3"/>
          <p:cNvSpPr>
            <a:spLocks noGrp="1" noChangeArrowheads="1"/>
          </p:cNvSpPr>
          <p:nvPr>
            <p:ph idx="1"/>
          </p:nvPr>
        </p:nvSpPr>
        <p:spPr>
          <a:xfrm>
            <a:off x="1828800" y="1981200"/>
            <a:ext cx="8610600" cy="4114800"/>
          </a:xfrm>
        </p:spPr>
        <p:txBody>
          <a:bodyPr>
            <a:normAutofit/>
          </a:bodyPr>
          <a:lstStyle/>
          <a:p>
            <a:pPr>
              <a:lnSpc>
                <a:spcPct val="90000"/>
              </a:lnSpc>
            </a:pPr>
            <a:r>
              <a:rPr lang="en-US" dirty="0"/>
              <a:t>What am I exporting? Is it classified under the Commerce Control List (CCL)?  </a:t>
            </a:r>
          </a:p>
          <a:p>
            <a:pPr lvl="1">
              <a:lnSpc>
                <a:spcPct val="90000"/>
              </a:lnSpc>
            </a:pPr>
            <a:r>
              <a:rPr lang="en-US" dirty="0">
                <a:solidFill>
                  <a:srgbClr val="00B0F0"/>
                </a:solidFill>
                <a:hlinkClick r:id="rId2">
                  <a:extLst>
                    <a:ext uri="{A12FA001-AC4F-418D-AE19-62706E023703}">
                      <ahyp:hlinkClr xmlns:ahyp="http://schemas.microsoft.com/office/drawing/2018/hyperlinkcolor" val="tx"/>
                    </a:ext>
                  </a:extLst>
                </a:hlinkClick>
              </a:rPr>
              <a:t>https://www.bis.doc.gov/index.php/regulations/commerce-control-list-ccl</a:t>
            </a:r>
            <a:endParaRPr lang="en-US" dirty="0">
              <a:solidFill>
                <a:srgbClr val="00B0F0"/>
              </a:solidFill>
            </a:endParaRPr>
          </a:p>
          <a:p>
            <a:r>
              <a:rPr lang="en-US" dirty="0"/>
              <a:t>Examples:</a:t>
            </a:r>
          </a:p>
          <a:p>
            <a:pPr lvl="1">
              <a:lnSpc>
                <a:spcPct val="90000"/>
              </a:lnSpc>
            </a:pPr>
            <a:r>
              <a:rPr lang="en-US" i="1" dirty="0"/>
              <a:t>CCL 2 - Material processing (e.g., bearings, certain testing equipment, etc.)</a:t>
            </a:r>
          </a:p>
          <a:p>
            <a:pPr lvl="1">
              <a:lnSpc>
                <a:spcPct val="90000"/>
              </a:lnSpc>
            </a:pPr>
            <a:r>
              <a:rPr lang="en-US" i="1" dirty="0"/>
              <a:t>CCL 3 - Electronics</a:t>
            </a:r>
            <a:r>
              <a:rPr lang="en-US" dirty="0"/>
              <a:t> </a:t>
            </a:r>
          </a:p>
          <a:p>
            <a:pPr lvl="1">
              <a:lnSpc>
                <a:spcPct val="90000"/>
              </a:lnSpc>
            </a:pPr>
            <a:r>
              <a:rPr lang="en-US" i="1" dirty="0"/>
              <a:t>CCL 7 - Avionics</a:t>
            </a:r>
          </a:p>
          <a:p>
            <a:pPr lvl="1">
              <a:lnSpc>
                <a:spcPct val="90000"/>
              </a:lnSpc>
            </a:pPr>
            <a:r>
              <a:rPr lang="en-US" i="1" dirty="0"/>
              <a:t>CCL 9 - Aerospace and Propulsion</a:t>
            </a:r>
          </a:p>
        </p:txBody>
      </p:sp>
      <p:sp>
        <p:nvSpPr>
          <p:cNvPr id="5" name="Date Placeholder 4">
            <a:extLst>
              <a:ext uri="{FF2B5EF4-FFF2-40B4-BE49-F238E27FC236}">
                <a16:creationId xmlns:a16="http://schemas.microsoft.com/office/drawing/2014/main" id="{5CAAF2FB-EB8C-479D-94CE-81D30D39470A}"/>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8CF95C7C-7C5A-454F-BB4A-8C6FEE4E08C8}"/>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22</a:t>
            </a:fld>
            <a:endParaRPr lang="en-US"/>
          </a:p>
        </p:txBody>
      </p:sp>
    </p:spTree>
    <p:extLst>
      <p:ext uri="{BB962C8B-B14F-4D97-AF65-F5344CB8AC3E}">
        <p14:creationId xmlns:p14="http://schemas.microsoft.com/office/powerpoint/2010/main" val="6557507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normAutofit/>
          </a:bodyPr>
          <a:lstStyle/>
          <a:p>
            <a:r>
              <a:rPr lang="en-US" sz="4000" dirty="0"/>
              <a:t>Export Control Classification Numbers (for items on the CCL)</a:t>
            </a:r>
          </a:p>
        </p:txBody>
      </p:sp>
      <p:sp>
        <p:nvSpPr>
          <p:cNvPr id="49155" name="Rectangle 3"/>
          <p:cNvSpPr>
            <a:spLocks noGrp="1" noChangeArrowheads="1"/>
          </p:cNvSpPr>
          <p:nvPr>
            <p:ph idx="1"/>
          </p:nvPr>
        </p:nvSpPr>
        <p:spPr>
          <a:xfrm>
            <a:off x="1905000" y="1981200"/>
            <a:ext cx="8305800" cy="4114800"/>
          </a:xfrm>
        </p:spPr>
        <p:txBody>
          <a:bodyPr>
            <a:normAutofit/>
          </a:bodyPr>
          <a:lstStyle/>
          <a:p>
            <a:pPr>
              <a:lnSpc>
                <a:spcPct val="90000"/>
              </a:lnSpc>
              <a:spcBef>
                <a:spcPct val="0"/>
              </a:spcBef>
            </a:pPr>
            <a:r>
              <a:rPr lang="en-US" dirty="0"/>
              <a:t>Determine ECCN</a:t>
            </a:r>
          </a:p>
          <a:p>
            <a:pPr lvl="1">
              <a:lnSpc>
                <a:spcPct val="90000"/>
              </a:lnSpc>
            </a:pPr>
            <a:r>
              <a:rPr lang="en-US" dirty="0"/>
              <a:t>Peruse the CCLs for ECCNs that describe your export</a:t>
            </a:r>
          </a:p>
          <a:p>
            <a:pPr lvl="1">
              <a:lnSpc>
                <a:spcPct val="90000"/>
              </a:lnSpc>
            </a:pPr>
            <a:r>
              <a:rPr lang="en-US" dirty="0"/>
              <a:t>Alphabetical index to the CCL provides some help:</a:t>
            </a:r>
          </a:p>
          <a:p>
            <a:pPr marL="457200" lvl="1" indent="0">
              <a:lnSpc>
                <a:spcPct val="90000"/>
              </a:lnSpc>
              <a:buNone/>
            </a:pPr>
            <a:r>
              <a:rPr lang="en-US" dirty="0">
                <a:solidFill>
                  <a:srgbClr val="00B0F0"/>
                </a:solidFill>
                <a:hlinkClick r:id="rId2">
                  <a:extLst>
                    <a:ext uri="{A12FA001-AC4F-418D-AE19-62706E023703}">
                      <ahyp:hlinkClr xmlns:ahyp="http://schemas.microsoft.com/office/drawing/2018/hyperlinkcolor" val="tx"/>
                    </a:ext>
                  </a:extLst>
                </a:hlinkClick>
              </a:rPr>
              <a:t>https://www.bis.doc.gov/index.php/documents/regulations-docs/13-commerce-control-list-index/file</a:t>
            </a:r>
            <a:endParaRPr lang="en-US" dirty="0">
              <a:solidFill>
                <a:srgbClr val="00B0F0"/>
              </a:solidFill>
            </a:endParaRPr>
          </a:p>
          <a:p>
            <a:pPr lvl="1">
              <a:lnSpc>
                <a:spcPct val="90000"/>
              </a:lnSpc>
            </a:pPr>
            <a:r>
              <a:rPr lang="en-US" dirty="0"/>
              <a:t>Ask the manufacturer</a:t>
            </a:r>
          </a:p>
          <a:p>
            <a:pPr lvl="1">
              <a:lnSpc>
                <a:spcPct val="90000"/>
              </a:lnSpc>
            </a:pPr>
            <a:r>
              <a:rPr lang="en-US" dirty="0"/>
              <a:t>Online via the </a:t>
            </a:r>
            <a:r>
              <a:rPr lang="en-US" u="sng" dirty="0"/>
              <a:t>S</a:t>
            </a:r>
            <a:r>
              <a:rPr lang="en-US" dirty="0"/>
              <a:t>implified </a:t>
            </a:r>
            <a:r>
              <a:rPr lang="en-US" u="sng" dirty="0"/>
              <a:t>N</a:t>
            </a:r>
            <a:r>
              <a:rPr lang="en-US" dirty="0"/>
              <a:t>etwork </a:t>
            </a:r>
            <a:r>
              <a:rPr lang="en-US" u="sng" dirty="0"/>
              <a:t>A</a:t>
            </a:r>
            <a:r>
              <a:rPr lang="en-US" dirty="0"/>
              <a:t>pplication </a:t>
            </a:r>
            <a:r>
              <a:rPr lang="en-US" u="sng" dirty="0"/>
              <a:t>P</a:t>
            </a:r>
            <a:r>
              <a:rPr lang="en-US" dirty="0"/>
              <a:t>rocess:</a:t>
            </a:r>
          </a:p>
          <a:p>
            <a:pPr marL="457200" lvl="1" indent="0">
              <a:lnSpc>
                <a:spcPct val="90000"/>
              </a:lnSpc>
              <a:buNone/>
            </a:pPr>
            <a:r>
              <a:rPr lang="en-US" dirty="0">
                <a:solidFill>
                  <a:srgbClr val="00B0F0"/>
                </a:solidFill>
                <a:hlinkClick r:id="rId3">
                  <a:extLst>
                    <a:ext uri="{A12FA001-AC4F-418D-AE19-62706E023703}">
                      <ahyp:hlinkClr xmlns:ahyp="http://schemas.microsoft.com/office/drawing/2018/hyperlinkcolor" val="tx"/>
                    </a:ext>
                  </a:extLst>
                </a:hlinkClick>
              </a:rPr>
              <a:t>https://www.bis.doc.gov/index.php/licensing/simplified-network-application-process-redesign-snap-r</a:t>
            </a:r>
            <a:endParaRPr lang="en-US" dirty="0">
              <a:solidFill>
                <a:srgbClr val="00B0F0"/>
              </a:solidFill>
            </a:endParaRPr>
          </a:p>
          <a:p>
            <a:pPr lvl="1">
              <a:lnSpc>
                <a:spcPct val="90000"/>
              </a:lnSpc>
            </a:pPr>
            <a:endParaRPr lang="en-US" dirty="0"/>
          </a:p>
        </p:txBody>
      </p:sp>
      <p:sp>
        <p:nvSpPr>
          <p:cNvPr id="5" name="Date Placeholder 4">
            <a:extLst>
              <a:ext uri="{FF2B5EF4-FFF2-40B4-BE49-F238E27FC236}">
                <a16:creationId xmlns:a16="http://schemas.microsoft.com/office/drawing/2014/main" id="{740D2553-77D5-49C9-9010-0176392459B3}"/>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91DDDB08-3D6F-4C87-93F9-D6F4B41984D0}"/>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23</a:t>
            </a:fld>
            <a:endParaRPr lang="en-US"/>
          </a:p>
        </p:txBody>
      </p:sp>
    </p:spTree>
    <p:extLst>
      <p:ext uri="{BB962C8B-B14F-4D97-AF65-F5344CB8AC3E}">
        <p14:creationId xmlns:p14="http://schemas.microsoft.com/office/powerpoint/2010/main" val="5766699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5E463-FD61-F3CD-EC95-23BEE83DCF2E}"/>
              </a:ext>
            </a:extLst>
          </p:cNvPr>
          <p:cNvSpPr>
            <a:spLocks noGrp="1"/>
          </p:cNvSpPr>
          <p:nvPr>
            <p:ph type="title"/>
          </p:nvPr>
        </p:nvSpPr>
        <p:spPr/>
        <p:txBody>
          <a:bodyPr/>
          <a:lstStyle/>
          <a:p>
            <a:r>
              <a:rPr lang="en-US" dirty="0"/>
              <a:t>Some Common Aviation ECCNs</a:t>
            </a:r>
          </a:p>
        </p:txBody>
      </p:sp>
      <p:sp>
        <p:nvSpPr>
          <p:cNvPr id="7" name="Content Placeholder 6">
            <a:extLst>
              <a:ext uri="{FF2B5EF4-FFF2-40B4-BE49-F238E27FC236}">
                <a16:creationId xmlns:a16="http://schemas.microsoft.com/office/drawing/2014/main" id="{DD116CA7-5CBA-57C9-4CF5-3DF1F91FC377}"/>
              </a:ext>
            </a:extLst>
          </p:cNvPr>
          <p:cNvSpPr>
            <a:spLocks noGrp="1"/>
          </p:cNvSpPr>
          <p:nvPr>
            <p:ph sz="half" idx="1"/>
          </p:nvPr>
        </p:nvSpPr>
        <p:spPr>
          <a:xfrm>
            <a:off x="1055298" y="1825625"/>
            <a:ext cx="2297502" cy="4351338"/>
          </a:xfrm>
        </p:spPr>
        <p:txBody>
          <a:bodyPr/>
          <a:lstStyle/>
          <a:p>
            <a:r>
              <a:rPr lang="en-US" dirty="0"/>
              <a:t>7A103</a:t>
            </a:r>
          </a:p>
          <a:p>
            <a:r>
              <a:rPr lang="en-US" dirty="0"/>
              <a:t>7A994</a:t>
            </a:r>
          </a:p>
          <a:p>
            <a:r>
              <a:rPr lang="en-US" dirty="0"/>
              <a:t>9A610</a:t>
            </a:r>
          </a:p>
          <a:p>
            <a:r>
              <a:rPr lang="en-US" dirty="0"/>
              <a:t>9A619</a:t>
            </a:r>
          </a:p>
          <a:p>
            <a:r>
              <a:rPr lang="en-US" dirty="0"/>
              <a:t>9A991</a:t>
            </a:r>
          </a:p>
        </p:txBody>
      </p:sp>
      <p:sp>
        <p:nvSpPr>
          <p:cNvPr id="8" name="Content Placeholder 7">
            <a:extLst>
              <a:ext uri="{FF2B5EF4-FFF2-40B4-BE49-F238E27FC236}">
                <a16:creationId xmlns:a16="http://schemas.microsoft.com/office/drawing/2014/main" id="{FAC189DE-F222-D0FC-17D1-8CF2AA6F71A0}"/>
              </a:ext>
            </a:extLst>
          </p:cNvPr>
          <p:cNvSpPr>
            <a:spLocks noGrp="1"/>
          </p:cNvSpPr>
          <p:nvPr>
            <p:ph sz="half" idx="2"/>
          </p:nvPr>
        </p:nvSpPr>
        <p:spPr>
          <a:xfrm>
            <a:off x="3352800" y="1825625"/>
            <a:ext cx="7783902" cy="4351338"/>
          </a:xfrm>
        </p:spPr>
        <p:txBody>
          <a:bodyPr/>
          <a:lstStyle/>
          <a:p>
            <a:r>
              <a:rPr lang="en-US" dirty="0"/>
              <a:t>Certain Inertial Reference Units</a:t>
            </a:r>
          </a:p>
          <a:p>
            <a:r>
              <a:rPr lang="en-US" dirty="0"/>
              <a:t>Certain Avionics</a:t>
            </a:r>
          </a:p>
          <a:p>
            <a:r>
              <a:rPr lang="en-US" dirty="0"/>
              <a:t>Certain Articles for Defense Airframes</a:t>
            </a:r>
          </a:p>
          <a:p>
            <a:r>
              <a:rPr lang="en-US" dirty="0"/>
              <a:t>Certain Articles for Defense Engines</a:t>
            </a:r>
          </a:p>
          <a:p>
            <a:r>
              <a:rPr lang="en-US" dirty="0"/>
              <a:t>Certain Articles for Commercial Aircraft</a:t>
            </a:r>
          </a:p>
        </p:txBody>
      </p:sp>
      <p:sp>
        <p:nvSpPr>
          <p:cNvPr id="4" name="Date Placeholder 3">
            <a:extLst>
              <a:ext uri="{FF2B5EF4-FFF2-40B4-BE49-F238E27FC236}">
                <a16:creationId xmlns:a16="http://schemas.microsoft.com/office/drawing/2014/main" id="{F541CD61-6DBE-969A-57C3-9F29315B2FC6}"/>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6B9BBAA2-693B-88F1-6C85-CF6BEA83A6A8}"/>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412CE9DC-1C48-965C-75FE-FCA55C477DA0}"/>
              </a:ext>
            </a:extLst>
          </p:cNvPr>
          <p:cNvSpPr>
            <a:spLocks noGrp="1"/>
          </p:cNvSpPr>
          <p:nvPr>
            <p:ph type="sldNum" sz="quarter" idx="12"/>
          </p:nvPr>
        </p:nvSpPr>
        <p:spPr/>
        <p:txBody>
          <a:bodyPr/>
          <a:lstStyle/>
          <a:p>
            <a:fld id="{D0DD2322-01AD-4802-AECD-673054E570D1}" type="slidenum">
              <a:rPr lang="en-US" smtClean="0"/>
              <a:t>24</a:t>
            </a:fld>
            <a:endParaRPr lang="en-US"/>
          </a:p>
        </p:txBody>
      </p:sp>
    </p:spTree>
    <p:extLst>
      <p:ext uri="{BB962C8B-B14F-4D97-AF65-F5344CB8AC3E}">
        <p14:creationId xmlns:p14="http://schemas.microsoft.com/office/powerpoint/2010/main" val="34090067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normAutofit/>
          </a:bodyPr>
          <a:lstStyle/>
          <a:p>
            <a:r>
              <a:rPr lang="en-US" sz="4000" dirty="0"/>
              <a:t>Export Control Classification Numbers</a:t>
            </a:r>
          </a:p>
        </p:txBody>
      </p:sp>
      <p:sp>
        <p:nvSpPr>
          <p:cNvPr id="50179" name="Rectangle 3"/>
          <p:cNvSpPr>
            <a:spLocks noGrp="1" noChangeArrowheads="1"/>
          </p:cNvSpPr>
          <p:nvPr>
            <p:ph idx="1"/>
          </p:nvPr>
        </p:nvSpPr>
        <p:spPr>
          <a:xfrm>
            <a:off x="1905000" y="1981200"/>
            <a:ext cx="8305800" cy="4114800"/>
          </a:xfrm>
        </p:spPr>
        <p:txBody>
          <a:bodyPr>
            <a:normAutofit/>
          </a:bodyPr>
          <a:lstStyle/>
          <a:p>
            <a:pPr>
              <a:lnSpc>
                <a:spcPct val="90000"/>
              </a:lnSpc>
            </a:pPr>
            <a:r>
              <a:rPr lang="en-US" dirty="0"/>
              <a:t>General item default for unlisted articles is EAR99</a:t>
            </a:r>
          </a:p>
          <a:p>
            <a:pPr lvl="1">
              <a:lnSpc>
                <a:spcPct val="90000"/>
              </a:lnSpc>
            </a:pPr>
            <a:r>
              <a:rPr lang="en-US" u="sng" dirty="0"/>
              <a:t>But</a:t>
            </a:r>
            <a:r>
              <a:rPr lang="en-US" dirty="0"/>
              <a:t> aircraft part default is 9A991 when the part is “specially designed” for civil aircraft</a:t>
            </a:r>
          </a:p>
          <a:p>
            <a:pPr lvl="1">
              <a:lnSpc>
                <a:spcPct val="90000"/>
              </a:lnSpc>
            </a:pPr>
            <a:r>
              <a:rPr lang="en-US" dirty="0"/>
              <a:t>Many avionics default to 7A994</a:t>
            </a:r>
          </a:p>
          <a:p>
            <a:pPr lvl="1"/>
            <a:r>
              <a:rPr lang="en-US" dirty="0"/>
              <a:t>Civil avionics calibration and test equipment tends to be 7B001 or 7B994</a:t>
            </a:r>
          </a:p>
          <a:p>
            <a:r>
              <a:rPr lang="en-US" dirty="0"/>
              <a:t>If it is not in the CCL (e.g. if it is EAR99), then a license may be unnecessary to most destinations</a:t>
            </a:r>
          </a:p>
          <a:p>
            <a:pPr lvl="1"/>
            <a:r>
              <a:rPr lang="en-US" u="sng" dirty="0"/>
              <a:t>But</a:t>
            </a:r>
            <a:r>
              <a:rPr lang="en-US" dirty="0"/>
              <a:t> certain limits like sanctions, denied parties or a controlled usage may still impose licensing obligations</a:t>
            </a:r>
            <a:endParaRPr lang="en-US" sz="2800" dirty="0"/>
          </a:p>
        </p:txBody>
      </p:sp>
      <p:sp>
        <p:nvSpPr>
          <p:cNvPr id="5" name="Date Placeholder 4">
            <a:extLst>
              <a:ext uri="{FF2B5EF4-FFF2-40B4-BE49-F238E27FC236}">
                <a16:creationId xmlns:a16="http://schemas.microsoft.com/office/drawing/2014/main" id="{50C4BE38-C417-4886-957D-3999E3157FC4}"/>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09663B66-78DA-49E4-83EF-F68CA7F45EA8}"/>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25</a:t>
            </a:fld>
            <a:endParaRPr lang="en-US"/>
          </a:p>
        </p:txBody>
      </p:sp>
    </p:spTree>
    <p:extLst>
      <p:ext uri="{BB962C8B-B14F-4D97-AF65-F5344CB8AC3E}">
        <p14:creationId xmlns:p14="http://schemas.microsoft.com/office/powerpoint/2010/main" val="3658088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dirty="0"/>
              <a:t>Steps to Compliance</a:t>
            </a:r>
          </a:p>
        </p:txBody>
      </p:sp>
      <p:sp>
        <p:nvSpPr>
          <p:cNvPr id="9219" name="Rectangle 3"/>
          <p:cNvSpPr>
            <a:spLocks noGrp="1" noChangeArrowheads="1"/>
          </p:cNvSpPr>
          <p:nvPr>
            <p:ph sz="half" idx="1"/>
          </p:nvPr>
        </p:nvSpPr>
        <p:spPr/>
        <p:txBody>
          <a:bodyPr>
            <a:normAutofit/>
          </a:bodyPr>
          <a:lstStyle/>
          <a:p>
            <a:r>
              <a:rPr lang="en-US" sz="2400" dirty="0"/>
              <a:t>Look at Treasury restrictions</a:t>
            </a:r>
          </a:p>
          <a:p>
            <a:r>
              <a:rPr lang="en-US" sz="2400" dirty="0"/>
              <a:t>Identify whether the article is State or Commerce restricted </a:t>
            </a:r>
          </a:p>
          <a:p>
            <a:r>
              <a:rPr lang="en-US" sz="2400" dirty="0"/>
              <a:t>Examine appropriate destination restrictions</a:t>
            </a:r>
          </a:p>
        </p:txBody>
      </p:sp>
      <p:graphicFrame>
        <p:nvGraphicFramePr>
          <p:cNvPr id="9" name="Content Placeholder 8"/>
          <p:cNvGraphicFramePr>
            <a:graphicFrameLocks noGrp="1"/>
          </p:cNvGraphicFramePr>
          <p:nvPr>
            <p:ph sz="half" idx="2"/>
          </p:nvPr>
        </p:nvGraphicFramePr>
        <p:xfrm>
          <a:off x="5867400" y="1647825"/>
          <a:ext cx="4572000" cy="4478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ate Placeholder 2">
            <a:extLst>
              <a:ext uri="{FF2B5EF4-FFF2-40B4-BE49-F238E27FC236}">
                <a16:creationId xmlns:a16="http://schemas.microsoft.com/office/drawing/2014/main" id="{C3179681-D25A-4F9F-B382-3284325E91F6}"/>
              </a:ext>
            </a:extLst>
          </p:cNvPr>
          <p:cNvSpPr>
            <a:spLocks noGrp="1"/>
          </p:cNvSpPr>
          <p:nvPr>
            <p:ph type="dt" sz="half" idx="10"/>
          </p:nvPr>
        </p:nvSpPr>
        <p:spPr/>
        <p:txBody>
          <a:bodyPr/>
          <a:lstStyle/>
          <a:p>
            <a:r>
              <a:rPr lang="en-US"/>
              <a:t>ACPC Export Compliance</a:t>
            </a:r>
            <a:endParaRPr lang="en-US" dirty="0"/>
          </a:p>
        </p:txBody>
      </p:sp>
      <p:sp>
        <p:nvSpPr>
          <p:cNvPr id="2" name="Footer Placeholder 1">
            <a:extLst>
              <a:ext uri="{FF2B5EF4-FFF2-40B4-BE49-F238E27FC236}">
                <a16:creationId xmlns:a16="http://schemas.microsoft.com/office/drawing/2014/main" id="{26CDAE84-92FF-4CD5-8041-BCB6EC6A6998}"/>
              </a:ext>
            </a:extLst>
          </p:cNvPr>
          <p:cNvSpPr>
            <a:spLocks noGrp="1"/>
          </p:cNvSpPr>
          <p:nvPr>
            <p:ph type="ftr" sz="quarter" idx="11"/>
          </p:nvPr>
        </p:nvSpPr>
        <p:spPr/>
        <p:txBody>
          <a:bodyPr/>
          <a:lstStyle/>
          <a:p>
            <a:r>
              <a:rPr lang="en-US"/>
              <a:t>August 31, 2026</a:t>
            </a:r>
          </a:p>
        </p:txBody>
      </p:sp>
      <p:sp>
        <p:nvSpPr>
          <p:cNvPr id="11" name="Slide Number Placeholder 10"/>
          <p:cNvSpPr>
            <a:spLocks noGrp="1"/>
          </p:cNvSpPr>
          <p:nvPr>
            <p:ph type="sldNum" sz="quarter" idx="12"/>
          </p:nvPr>
        </p:nvSpPr>
        <p:spPr/>
        <p:txBody>
          <a:bodyPr/>
          <a:lstStyle/>
          <a:p>
            <a:fld id="{C574DC93-7031-4ED1-ABE3-4B4A5DF62998}" type="slidenum">
              <a:rPr lang="en-US" smtClean="0"/>
              <a:t>26</a:t>
            </a:fld>
            <a:endParaRPr lang="en-US"/>
          </a:p>
        </p:txBody>
      </p:sp>
    </p:spTree>
    <p:extLst>
      <p:ext uri="{BB962C8B-B14F-4D97-AF65-F5344CB8AC3E}">
        <p14:creationId xmlns:p14="http://schemas.microsoft.com/office/powerpoint/2010/main" val="38816942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US" dirty="0"/>
              <a:t>Destination Restrictions</a:t>
            </a:r>
          </a:p>
        </p:txBody>
      </p:sp>
      <p:sp>
        <p:nvSpPr>
          <p:cNvPr id="52227" name="Rectangle 3"/>
          <p:cNvSpPr>
            <a:spLocks noGrp="1" noChangeArrowheads="1"/>
          </p:cNvSpPr>
          <p:nvPr>
            <p:ph sz="half" idx="1"/>
          </p:nvPr>
        </p:nvSpPr>
        <p:spPr>
          <a:xfrm>
            <a:off x="1920096" y="1976001"/>
            <a:ext cx="7772400" cy="4678362"/>
          </a:xfrm>
        </p:spPr>
        <p:txBody>
          <a:bodyPr>
            <a:normAutofit/>
          </a:bodyPr>
          <a:lstStyle/>
          <a:p>
            <a:pPr>
              <a:lnSpc>
                <a:spcPct val="90000"/>
              </a:lnSpc>
            </a:pPr>
            <a:r>
              <a:rPr lang="en-US" dirty="0"/>
              <a:t>The reasons for control associated with the ECCN identify destination restrictions.</a:t>
            </a:r>
          </a:p>
          <a:p>
            <a:pPr>
              <a:lnSpc>
                <a:spcPct val="90000"/>
              </a:lnSpc>
            </a:pPr>
            <a:r>
              <a:rPr lang="en-US" dirty="0"/>
              <a:t>Exports to certain destinations may require a license; if the policy is to deny licenses, then this may be a </a:t>
            </a:r>
            <a:r>
              <a:rPr lang="en-US" i="1" dirty="0"/>
              <a:t>de facto</a:t>
            </a:r>
            <a:r>
              <a:rPr lang="en-US" dirty="0"/>
              <a:t> prohibition on exports.</a:t>
            </a:r>
          </a:p>
          <a:p>
            <a:pPr>
              <a:lnSpc>
                <a:spcPct val="90000"/>
              </a:lnSpc>
            </a:pPr>
            <a:r>
              <a:rPr lang="en-US" dirty="0"/>
              <a:t>We use the Commerce Control List ECCN and the cross-referenced Commerce Country Chart to determine reasons for control (e.g., NS1, RS1) which can lead to license requirements</a:t>
            </a:r>
          </a:p>
        </p:txBody>
      </p:sp>
      <p:sp>
        <p:nvSpPr>
          <p:cNvPr id="5" name="Date Placeholder 4">
            <a:extLst>
              <a:ext uri="{FF2B5EF4-FFF2-40B4-BE49-F238E27FC236}">
                <a16:creationId xmlns:a16="http://schemas.microsoft.com/office/drawing/2014/main" id="{4FD6D4AC-2DB9-4930-8A1C-0956257FA6E5}"/>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BA66BBBE-DBF3-4EAF-8FA5-BDB9DA8CFA99}"/>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27</a:t>
            </a:fld>
            <a:endParaRPr lang="en-US"/>
          </a:p>
        </p:txBody>
      </p:sp>
    </p:spTree>
    <p:extLst>
      <p:ext uri="{BB962C8B-B14F-4D97-AF65-F5344CB8AC3E}">
        <p14:creationId xmlns:p14="http://schemas.microsoft.com/office/powerpoint/2010/main" val="29717730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C9830-ED88-D3C3-3721-5152650F1769}"/>
              </a:ext>
            </a:extLst>
          </p:cNvPr>
          <p:cNvSpPr>
            <a:spLocks noGrp="1"/>
          </p:cNvSpPr>
          <p:nvPr>
            <p:ph type="title"/>
          </p:nvPr>
        </p:nvSpPr>
        <p:spPr/>
        <p:txBody>
          <a:bodyPr/>
          <a:lstStyle/>
          <a:p>
            <a:r>
              <a:rPr lang="en-US" dirty="0"/>
              <a:t>Finding the Resources</a:t>
            </a:r>
          </a:p>
        </p:txBody>
      </p:sp>
      <p:sp>
        <p:nvSpPr>
          <p:cNvPr id="3" name="Content Placeholder 2">
            <a:extLst>
              <a:ext uri="{FF2B5EF4-FFF2-40B4-BE49-F238E27FC236}">
                <a16:creationId xmlns:a16="http://schemas.microsoft.com/office/drawing/2014/main" id="{1AF0B8AE-FD79-7D10-CBC1-84A5B48992E8}"/>
              </a:ext>
            </a:extLst>
          </p:cNvPr>
          <p:cNvSpPr>
            <a:spLocks noGrp="1"/>
          </p:cNvSpPr>
          <p:nvPr>
            <p:ph sz="half" idx="1"/>
          </p:nvPr>
        </p:nvSpPr>
        <p:spPr/>
        <p:txBody>
          <a:bodyPr>
            <a:normAutofit lnSpcReduction="10000"/>
          </a:bodyPr>
          <a:lstStyle/>
          <a:p>
            <a:r>
              <a:rPr lang="en-US" u="sng" dirty="0"/>
              <a:t>Commerce Control List (CCL)</a:t>
            </a:r>
          </a:p>
          <a:p>
            <a:endParaRPr lang="en-US" dirty="0"/>
          </a:p>
          <a:p>
            <a:r>
              <a:rPr lang="en-US" dirty="0"/>
              <a:t>Supplement No. 1 to Part 774</a:t>
            </a:r>
          </a:p>
          <a:p>
            <a:endParaRPr lang="en-US" dirty="0"/>
          </a:p>
          <a:p>
            <a:r>
              <a:rPr lang="en-US" dirty="0">
                <a:hlinkClick r:id="rId2"/>
              </a:rPr>
              <a:t>https://www.ecfr.gov/current/title-15/subtitle-B/chapter-VII/subchapter-C/part-774/appendix-Supplement%20No.%201%20to%20Part%20774</a:t>
            </a:r>
            <a:endParaRPr lang="en-US" dirty="0"/>
          </a:p>
        </p:txBody>
      </p:sp>
      <p:sp>
        <p:nvSpPr>
          <p:cNvPr id="4" name="Content Placeholder 3">
            <a:extLst>
              <a:ext uri="{FF2B5EF4-FFF2-40B4-BE49-F238E27FC236}">
                <a16:creationId xmlns:a16="http://schemas.microsoft.com/office/drawing/2014/main" id="{6713208E-6F4B-12B0-6209-E2A8F33BDB6C}"/>
              </a:ext>
            </a:extLst>
          </p:cNvPr>
          <p:cNvSpPr>
            <a:spLocks noGrp="1"/>
          </p:cNvSpPr>
          <p:nvPr>
            <p:ph sz="half" idx="2"/>
          </p:nvPr>
        </p:nvSpPr>
        <p:spPr/>
        <p:txBody>
          <a:bodyPr>
            <a:normAutofit lnSpcReduction="10000"/>
          </a:bodyPr>
          <a:lstStyle/>
          <a:p>
            <a:r>
              <a:rPr lang="en-US" u="sng" dirty="0"/>
              <a:t>Commerce Country Chart</a:t>
            </a:r>
          </a:p>
          <a:p>
            <a:endParaRPr lang="en-US" dirty="0"/>
          </a:p>
          <a:p>
            <a:r>
              <a:rPr lang="en-US" dirty="0"/>
              <a:t>Supplement No. 1 to Part 738</a:t>
            </a:r>
          </a:p>
          <a:p>
            <a:endParaRPr lang="en-US" dirty="0"/>
          </a:p>
          <a:p>
            <a:r>
              <a:rPr lang="en-US" dirty="0">
                <a:hlinkClick r:id="rId3"/>
              </a:rPr>
              <a:t>https://www.ecfr.gov/current/title-15/part-738/appendix-Supplement%20No.%201%20to%20Part%20738</a:t>
            </a:r>
            <a:endParaRPr lang="en-US" dirty="0"/>
          </a:p>
        </p:txBody>
      </p:sp>
      <p:sp>
        <p:nvSpPr>
          <p:cNvPr id="5" name="Date Placeholder 4">
            <a:extLst>
              <a:ext uri="{FF2B5EF4-FFF2-40B4-BE49-F238E27FC236}">
                <a16:creationId xmlns:a16="http://schemas.microsoft.com/office/drawing/2014/main" id="{15FBCCD3-52DA-2E07-C40B-2AE48BBF8B82}"/>
              </a:ext>
            </a:extLst>
          </p:cNvPr>
          <p:cNvSpPr>
            <a:spLocks noGrp="1"/>
          </p:cNvSpPr>
          <p:nvPr>
            <p:ph type="dt" sz="half" idx="10"/>
          </p:nvPr>
        </p:nvSpPr>
        <p:spPr/>
        <p:txBody>
          <a:bodyPr/>
          <a:lstStyle/>
          <a:p>
            <a:r>
              <a:rPr lang="en-US"/>
              <a:t>ACPC Export Compliance</a:t>
            </a:r>
          </a:p>
        </p:txBody>
      </p:sp>
      <p:sp>
        <p:nvSpPr>
          <p:cNvPr id="6" name="Footer Placeholder 5">
            <a:extLst>
              <a:ext uri="{FF2B5EF4-FFF2-40B4-BE49-F238E27FC236}">
                <a16:creationId xmlns:a16="http://schemas.microsoft.com/office/drawing/2014/main" id="{C63951BA-C8A8-26BD-6964-BC8BDADB9C7A}"/>
              </a:ext>
            </a:extLst>
          </p:cNvPr>
          <p:cNvSpPr>
            <a:spLocks noGrp="1"/>
          </p:cNvSpPr>
          <p:nvPr>
            <p:ph type="ftr" sz="quarter" idx="11"/>
          </p:nvPr>
        </p:nvSpPr>
        <p:spPr/>
        <p:txBody>
          <a:bodyPr/>
          <a:lstStyle/>
          <a:p>
            <a:r>
              <a:rPr lang="en-US"/>
              <a:t>August 31, 2026</a:t>
            </a:r>
          </a:p>
        </p:txBody>
      </p:sp>
      <p:sp>
        <p:nvSpPr>
          <p:cNvPr id="7" name="Slide Number Placeholder 6">
            <a:extLst>
              <a:ext uri="{FF2B5EF4-FFF2-40B4-BE49-F238E27FC236}">
                <a16:creationId xmlns:a16="http://schemas.microsoft.com/office/drawing/2014/main" id="{FFEBF65F-7067-C192-C202-EC490BD4482D}"/>
              </a:ext>
            </a:extLst>
          </p:cNvPr>
          <p:cNvSpPr>
            <a:spLocks noGrp="1"/>
          </p:cNvSpPr>
          <p:nvPr>
            <p:ph type="sldNum" sz="quarter" idx="12"/>
          </p:nvPr>
        </p:nvSpPr>
        <p:spPr/>
        <p:txBody>
          <a:bodyPr/>
          <a:lstStyle/>
          <a:p>
            <a:fld id="{D0DD2322-01AD-4802-AECD-673054E570D1}" type="slidenum">
              <a:rPr lang="en-US" smtClean="0"/>
              <a:t>28</a:t>
            </a:fld>
            <a:endParaRPr lang="en-US"/>
          </a:p>
        </p:txBody>
      </p:sp>
    </p:spTree>
    <p:extLst>
      <p:ext uri="{BB962C8B-B14F-4D97-AF65-F5344CB8AC3E}">
        <p14:creationId xmlns:p14="http://schemas.microsoft.com/office/powerpoint/2010/main" val="7096508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CA76161A-AE6A-4CD2-BFD2-A550EE476F73}"/>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D8FB1E98-CB40-48C1-863E-BE8C329C3822}"/>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29</a:t>
            </a:fld>
            <a:endParaRPr lang="en-US"/>
          </a:p>
        </p:txBody>
      </p:sp>
      <p:sp>
        <p:nvSpPr>
          <p:cNvPr id="13" name="Rectangle 12">
            <a:extLst>
              <a:ext uri="{FF2B5EF4-FFF2-40B4-BE49-F238E27FC236}">
                <a16:creationId xmlns:a16="http://schemas.microsoft.com/office/drawing/2014/main" id="{0243922D-0DC5-62E4-2924-0CF61BB6D463}"/>
              </a:ext>
            </a:extLst>
          </p:cNvPr>
          <p:cNvSpPr/>
          <p:nvPr/>
        </p:nvSpPr>
        <p:spPr>
          <a:xfrm>
            <a:off x="5335398" y="436228"/>
            <a:ext cx="587230" cy="5820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shot of a computer screen">
            <a:extLst>
              <a:ext uri="{FF2B5EF4-FFF2-40B4-BE49-F238E27FC236}">
                <a16:creationId xmlns:a16="http://schemas.microsoft.com/office/drawing/2014/main" id="{D390A388-0AA8-7D60-F447-6CABFB5425F4}"/>
              </a:ext>
            </a:extLst>
          </p:cNvPr>
          <p:cNvPicPr>
            <a:picLocks noChangeAspect="1"/>
          </p:cNvPicPr>
          <p:nvPr/>
        </p:nvPicPr>
        <p:blipFill rotWithShape="1">
          <a:blip r:embed="rId2">
            <a:extLst>
              <a:ext uri="{28A0092B-C50C-407E-A947-70E740481C1C}">
                <a14:useLocalDpi xmlns:a14="http://schemas.microsoft.com/office/drawing/2010/main" val="0"/>
              </a:ext>
            </a:extLst>
          </a:blip>
          <a:srcRect l="32578" t="4556" r="32188"/>
          <a:stretch/>
        </p:blipFill>
        <p:spPr>
          <a:xfrm>
            <a:off x="2495550" y="101935"/>
            <a:ext cx="5049059" cy="6254415"/>
          </a:xfrm>
          <a:prstGeom prst="rect">
            <a:avLst/>
          </a:prstGeom>
        </p:spPr>
      </p:pic>
      <p:sp>
        <p:nvSpPr>
          <p:cNvPr id="9" name="Oval 8">
            <a:extLst>
              <a:ext uri="{FF2B5EF4-FFF2-40B4-BE49-F238E27FC236}">
                <a16:creationId xmlns:a16="http://schemas.microsoft.com/office/drawing/2014/main" id="{0AE2B203-9226-5EB0-7163-F0B9176379F3}"/>
              </a:ext>
            </a:extLst>
          </p:cNvPr>
          <p:cNvSpPr/>
          <p:nvPr/>
        </p:nvSpPr>
        <p:spPr>
          <a:xfrm>
            <a:off x="2733675" y="101935"/>
            <a:ext cx="1162050" cy="53624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690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1C09412E-D49E-FA75-21A4-07321B1647DD}"/>
              </a:ext>
            </a:extLst>
          </p:cNvPr>
          <p:cNvSpPr>
            <a:spLocks noGrp="1"/>
          </p:cNvSpPr>
          <p:nvPr>
            <p:ph sz="half" idx="1"/>
          </p:nvPr>
        </p:nvSpPr>
        <p:spPr>
          <a:xfrm>
            <a:off x="4395019" y="1825625"/>
            <a:ext cx="6741683" cy="4351338"/>
          </a:xfrm>
        </p:spPr>
        <p:txBody>
          <a:bodyPr/>
          <a:lstStyle/>
          <a:p>
            <a:r>
              <a:rPr lang="en-US" dirty="0"/>
              <a:t>Reasons for control</a:t>
            </a:r>
          </a:p>
          <a:p>
            <a:pPr lvl="1"/>
            <a:r>
              <a:rPr lang="en-US" dirty="0"/>
              <a:t>NS: National Security</a:t>
            </a:r>
          </a:p>
          <a:p>
            <a:pPr lvl="1"/>
            <a:r>
              <a:rPr lang="en-US" dirty="0"/>
              <a:t>RS: Regional Stability</a:t>
            </a:r>
          </a:p>
          <a:p>
            <a:pPr lvl="1"/>
            <a:r>
              <a:rPr lang="en-US" dirty="0"/>
              <a:t>MT: Missile Technology</a:t>
            </a:r>
          </a:p>
          <a:p>
            <a:pPr lvl="1"/>
            <a:r>
              <a:rPr lang="en-US" dirty="0"/>
              <a:t>AT: Anti-Terrorism</a:t>
            </a:r>
          </a:p>
          <a:p>
            <a:pPr lvl="1"/>
            <a:r>
              <a:rPr lang="en-US" dirty="0"/>
              <a:t>UN: UN Sanctions</a:t>
            </a:r>
          </a:p>
        </p:txBody>
      </p:sp>
      <p:sp>
        <p:nvSpPr>
          <p:cNvPr id="6" name="Date Placeholder 5">
            <a:extLst>
              <a:ext uri="{FF2B5EF4-FFF2-40B4-BE49-F238E27FC236}">
                <a16:creationId xmlns:a16="http://schemas.microsoft.com/office/drawing/2014/main" id="{AE42FA72-5602-4455-9696-1BB65311DB33}"/>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A9744192-A783-4112-BF1C-1B8767C4EE19}"/>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30</a:t>
            </a:fld>
            <a:endParaRPr lang="en-US"/>
          </a:p>
        </p:txBody>
      </p:sp>
      <p:pic>
        <p:nvPicPr>
          <p:cNvPr id="9" name="Picture 8" descr="A close-up of a document&#10;&#10;Description automatically generated">
            <a:extLst>
              <a:ext uri="{FF2B5EF4-FFF2-40B4-BE49-F238E27FC236}">
                <a16:creationId xmlns:a16="http://schemas.microsoft.com/office/drawing/2014/main" id="{C57776F1-4162-E4DF-E98C-1189BA1B4A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081" y="0"/>
            <a:ext cx="3617013" cy="6858000"/>
          </a:xfrm>
          <a:prstGeom prst="rect">
            <a:avLst/>
          </a:prstGeom>
        </p:spPr>
      </p:pic>
      <p:sp>
        <p:nvSpPr>
          <p:cNvPr id="13" name="Oval 12">
            <a:extLst>
              <a:ext uri="{FF2B5EF4-FFF2-40B4-BE49-F238E27FC236}">
                <a16:creationId xmlns:a16="http://schemas.microsoft.com/office/drawing/2014/main" id="{FB64A1AB-0F05-2927-5D58-0FC04A42E0FE}"/>
              </a:ext>
            </a:extLst>
          </p:cNvPr>
          <p:cNvSpPr/>
          <p:nvPr/>
        </p:nvSpPr>
        <p:spPr>
          <a:xfrm>
            <a:off x="305781" y="0"/>
            <a:ext cx="1162050" cy="53624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32505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normAutofit/>
          </a:bodyPr>
          <a:lstStyle/>
          <a:p>
            <a:r>
              <a:rPr lang="en-US" sz="4000"/>
              <a:t>Do You Need a Commerce Department License?</a:t>
            </a:r>
          </a:p>
        </p:txBody>
      </p:sp>
      <p:sp>
        <p:nvSpPr>
          <p:cNvPr id="55299" name="Rectangle 3"/>
          <p:cNvSpPr>
            <a:spLocks noGrp="1" noChangeArrowheads="1"/>
          </p:cNvSpPr>
          <p:nvPr>
            <p:ph idx="1"/>
          </p:nvPr>
        </p:nvSpPr>
        <p:spPr/>
        <p:txBody>
          <a:bodyPr>
            <a:normAutofit/>
          </a:bodyPr>
          <a:lstStyle/>
          <a:p>
            <a:pPr>
              <a:lnSpc>
                <a:spcPct val="80000"/>
              </a:lnSpc>
            </a:pPr>
            <a:r>
              <a:rPr lang="en-US" dirty="0"/>
              <a:t>Check the specific reasons for control in CCL. Read it in its entirety; some reasons for control have special provisions or restrictions.</a:t>
            </a:r>
          </a:p>
          <a:p>
            <a:pPr>
              <a:lnSpc>
                <a:spcPct val="80000"/>
              </a:lnSpc>
            </a:pPr>
            <a:endParaRPr lang="en-US" dirty="0"/>
          </a:p>
          <a:p>
            <a:pPr>
              <a:lnSpc>
                <a:spcPct val="80000"/>
              </a:lnSpc>
            </a:pPr>
            <a:r>
              <a:rPr lang="en-US" dirty="0"/>
              <a:t>Check the Commerce Country Chart (cross reference </a:t>
            </a:r>
            <a:r>
              <a:rPr lang="en-US" i="1" dirty="0"/>
              <a:t>country </a:t>
            </a:r>
            <a:r>
              <a:rPr lang="en-US" dirty="0"/>
              <a:t>against the </a:t>
            </a:r>
            <a:r>
              <a:rPr lang="en-US" i="1" dirty="0"/>
              <a:t>reason for control</a:t>
            </a:r>
            <a:r>
              <a:rPr lang="en-US" dirty="0"/>
              <a:t>):</a:t>
            </a:r>
          </a:p>
          <a:p>
            <a:pPr lvl="1">
              <a:lnSpc>
                <a:spcPct val="80000"/>
              </a:lnSpc>
            </a:pPr>
            <a:r>
              <a:rPr lang="en-US" dirty="0">
                <a:hlinkClick r:id="rId3"/>
              </a:rPr>
              <a:t>https://www.ecfr.gov/current/title-15/subtitle-B/chapter-VII/subchapter-C/part-738/appendix-Supplement%20No.%201%20to%20Part%20738</a:t>
            </a:r>
            <a:endParaRPr lang="en-US" dirty="0"/>
          </a:p>
          <a:p>
            <a:pPr lvl="1">
              <a:lnSpc>
                <a:spcPct val="80000"/>
              </a:lnSpc>
            </a:pPr>
            <a:r>
              <a:rPr lang="en-US" dirty="0"/>
              <a:t>If there is an “X” in the cross-reference, then you need a BIS license (or license exception) for export</a:t>
            </a:r>
          </a:p>
          <a:p>
            <a:pPr lvl="1">
              <a:lnSpc>
                <a:spcPct val="80000"/>
              </a:lnSpc>
            </a:pPr>
            <a:r>
              <a:rPr lang="en-US" dirty="0"/>
              <a:t>Also be sure to read the notes when indicated by a superscripted number after the country name</a:t>
            </a:r>
          </a:p>
          <a:p>
            <a:pPr>
              <a:lnSpc>
                <a:spcPct val="80000"/>
              </a:lnSpc>
            </a:pPr>
            <a:endParaRPr lang="en-US" dirty="0"/>
          </a:p>
        </p:txBody>
      </p:sp>
      <p:sp>
        <p:nvSpPr>
          <p:cNvPr id="5" name="Date Placeholder 4">
            <a:extLst>
              <a:ext uri="{FF2B5EF4-FFF2-40B4-BE49-F238E27FC236}">
                <a16:creationId xmlns:a16="http://schemas.microsoft.com/office/drawing/2014/main" id="{9E39EC86-43DC-44EF-8FF2-77DF5F4B89A7}"/>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08E67284-9C43-4FE1-A55A-7524FD5D93FB}"/>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31</a:t>
            </a:fld>
            <a:endParaRPr lang="en-US"/>
          </a:p>
        </p:txBody>
      </p:sp>
    </p:spTree>
    <p:extLst>
      <p:ext uri="{BB962C8B-B14F-4D97-AF65-F5344CB8AC3E}">
        <p14:creationId xmlns:p14="http://schemas.microsoft.com/office/powerpoint/2010/main" val="18148920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25EC7-3CAC-CCFF-9986-9DC7E9C77CED}"/>
              </a:ext>
            </a:extLst>
          </p:cNvPr>
          <p:cNvSpPr>
            <a:spLocks noGrp="1"/>
          </p:cNvSpPr>
          <p:nvPr>
            <p:ph type="title"/>
          </p:nvPr>
        </p:nvSpPr>
        <p:spPr/>
        <p:txBody>
          <a:bodyPr/>
          <a:lstStyle/>
          <a:p>
            <a:r>
              <a:rPr lang="en-US" dirty="0"/>
              <a:t>Hypothetical</a:t>
            </a:r>
          </a:p>
        </p:txBody>
      </p:sp>
      <p:sp>
        <p:nvSpPr>
          <p:cNvPr id="3" name="Content Placeholder 2">
            <a:extLst>
              <a:ext uri="{FF2B5EF4-FFF2-40B4-BE49-F238E27FC236}">
                <a16:creationId xmlns:a16="http://schemas.microsoft.com/office/drawing/2014/main" id="{0F43D5BA-8EEA-D044-503C-B83CA77B71EE}"/>
              </a:ext>
            </a:extLst>
          </p:cNvPr>
          <p:cNvSpPr>
            <a:spLocks noGrp="1"/>
          </p:cNvSpPr>
          <p:nvPr>
            <p:ph idx="1"/>
          </p:nvPr>
        </p:nvSpPr>
        <p:spPr/>
        <p:txBody>
          <a:bodyPr/>
          <a:lstStyle/>
          <a:p>
            <a:r>
              <a:rPr lang="en-US" dirty="0"/>
              <a:t>We are exporting two sets of identical aircrew safety equipment controlled under 9A610.g</a:t>
            </a:r>
          </a:p>
          <a:p>
            <a:pPr lvl="1"/>
            <a:r>
              <a:rPr lang="en-US" dirty="0"/>
              <a:t>Reasons for control?</a:t>
            </a:r>
          </a:p>
          <a:p>
            <a:r>
              <a:rPr lang="en-US" dirty="0"/>
              <a:t>One set is going to Afghanistan</a:t>
            </a:r>
          </a:p>
          <a:p>
            <a:r>
              <a:rPr lang="en-US" dirty="0"/>
              <a:t>One set is going to Australia</a:t>
            </a:r>
          </a:p>
          <a:p>
            <a:endParaRPr lang="en-US" dirty="0"/>
          </a:p>
          <a:p>
            <a:r>
              <a:rPr lang="en-US" dirty="0"/>
              <a:t>Do we need licenses based (solely) on destination?</a:t>
            </a:r>
          </a:p>
        </p:txBody>
      </p:sp>
      <p:sp>
        <p:nvSpPr>
          <p:cNvPr id="4" name="Date Placeholder 3">
            <a:extLst>
              <a:ext uri="{FF2B5EF4-FFF2-40B4-BE49-F238E27FC236}">
                <a16:creationId xmlns:a16="http://schemas.microsoft.com/office/drawing/2014/main" id="{201C9475-553B-6176-1055-1D6D1A3E6D37}"/>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F4D9AD3E-52CC-6AB5-8660-FF6225EBAC80}"/>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A2BA6721-BF3D-8224-C657-04D749A95101}"/>
              </a:ext>
            </a:extLst>
          </p:cNvPr>
          <p:cNvSpPr>
            <a:spLocks noGrp="1"/>
          </p:cNvSpPr>
          <p:nvPr>
            <p:ph type="sldNum" sz="quarter" idx="12"/>
          </p:nvPr>
        </p:nvSpPr>
        <p:spPr/>
        <p:txBody>
          <a:bodyPr/>
          <a:lstStyle/>
          <a:p>
            <a:fld id="{A2565360-1C7F-4955-A92E-50F62B4BB1A1}" type="slidenum">
              <a:rPr lang="en-US" smtClean="0"/>
              <a:t>32</a:t>
            </a:fld>
            <a:endParaRPr lang="en-US"/>
          </a:p>
        </p:txBody>
      </p:sp>
    </p:spTree>
    <p:extLst>
      <p:ext uri="{BB962C8B-B14F-4D97-AF65-F5344CB8AC3E}">
        <p14:creationId xmlns:p14="http://schemas.microsoft.com/office/powerpoint/2010/main" val="29400312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EE6C5E-A920-F67A-5BBD-6FBDDBD6220B}"/>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219BE093-5D68-5DC8-0C40-10EA83498566}"/>
              </a:ext>
            </a:extLst>
          </p:cNvPr>
          <p:cNvSpPr>
            <a:spLocks noGrp="1"/>
          </p:cNvSpPr>
          <p:nvPr>
            <p:ph sz="half" idx="1"/>
          </p:nvPr>
        </p:nvSpPr>
        <p:spPr>
          <a:xfrm>
            <a:off x="4395019" y="1825625"/>
            <a:ext cx="6741683" cy="4351338"/>
          </a:xfrm>
        </p:spPr>
        <p:txBody>
          <a:bodyPr/>
          <a:lstStyle/>
          <a:p>
            <a:r>
              <a:rPr lang="en-US" dirty="0"/>
              <a:t>9A610.g reasons for control</a:t>
            </a:r>
          </a:p>
          <a:p>
            <a:pPr lvl="1"/>
            <a:r>
              <a:rPr lang="en-US" dirty="0"/>
              <a:t>NS: National Security (applies)</a:t>
            </a:r>
          </a:p>
          <a:p>
            <a:pPr lvl="1"/>
            <a:r>
              <a:rPr lang="en-US" dirty="0"/>
              <a:t>RS: Regional Stability (applies)</a:t>
            </a:r>
          </a:p>
          <a:p>
            <a:pPr lvl="1"/>
            <a:r>
              <a:rPr lang="en-US" dirty="0"/>
              <a:t>MT: Missile Technology (not to 9A610.g)</a:t>
            </a:r>
          </a:p>
          <a:p>
            <a:pPr lvl="1"/>
            <a:r>
              <a:rPr lang="en-US" dirty="0"/>
              <a:t>AT: Anti-Terrorism (applies)</a:t>
            </a:r>
          </a:p>
          <a:p>
            <a:pPr lvl="1"/>
            <a:r>
              <a:rPr lang="en-US" dirty="0"/>
              <a:t>UN: UN Sanctions (doesn’t apply to Australia  nor Afghanistan, we’ll get to that list in a moment)</a:t>
            </a:r>
          </a:p>
        </p:txBody>
      </p:sp>
      <p:sp>
        <p:nvSpPr>
          <p:cNvPr id="6" name="Date Placeholder 5">
            <a:extLst>
              <a:ext uri="{FF2B5EF4-FFF2-40B4-BE49-F238E27FC236}">
                <a16:creationId xmlns:a16="http://schemas.microsoft.com/office/drawing/2014/main" id="{1D531448-85A7-A1D4-278A-128DC06C0882}"/>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22FDA2E3-78DC-84C9-D98B-B3BEBB06F6B0}"/>
              </a:ext>
            </a:extLst>
          </p:cNvPr>
          <p:cNvSpPr>
            <a:spLocks noGrp="1"/>
          </p:cNvSpPr>
          <p:nvPr>
            <p:ph type="ftr" sz="quarter" idx="11"/>
          </p:nvPr>
        </p:nvSpPr>
        <p:spPr/>
        <p:txBody>
          <a:bodyPr/>
          <a:lstStyle/>
          <a:p>
            <a:r>
              <a:rPr lang="en-US"/>
              <a:t>August 31, 2026</a:t>
            </a:r>
          </a:p>
        </p:txBody>
      </p:sp>
      <p:sp>
        <p:nvSpPr>
          <p:cNvPr id="3" name="Slide Number Placeholder 2">
            <a:extLst>
              <a:ext uri="{FF2B5EF4-FFF2-40B4-BE49-F238E27FC236}">
                <a16:creationId xmlns:a16="http://schemas.microsoft.com/office/drawing/2014/main" id="{EBA67807-CBC8-0DDB-2C73-76DA4DA53083}"/>
              </a:ext>
            </a:extLst>
          </p:cNvPr>
          <p:cNvSpPr>
            <a:spLocks noGrp="1"/>
          </p:cNvSpPr>
          <p:nvPr>
            <p:ph type="sldNum" sz="quarter" idx="12"/>
          </p:nvPr>
        </p:nvSpPr>
        <p:spPr/>
        <p:txBody>
          <a:bodyPr/>
          <a:lstStyle/>
          <a:p>
            <a:fld id="{A2565360-1C7F-4955-A92E-50F62B4BB1A1}" type="slidenum">
              <a:rPr lang="en-US" smtClean="0"/>
              <a:t>33</a:t>
            </a:fld>
            <a:endParaRPr lang="en-US"/>
          </a:p>
        </p:txBody>
      </p:sp>
      <p:pic>
        <p:nvPicPr>
          <p:cNvPr id="9" name="Picture 8" descr="A close-up of a document&#10;&#10;Description automatically generated">
            <a:extLst>
              <a:ext uri="{FF2B5EF4-FFF2-40B4-BE49-F238E27FC236}">
                <a16:creationId xmlns:a16="http://schemas.microsoft.com/office/drawing/2014/main" id="{325CB9F7-11C0-5105-1071-8081D4C1B7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081" y="0"/>
            <a:ext cx="3617013" cy="6858000"/>
          </a:xfrm>
          <a:prstGeom prst="rect">
            <a:avLst/>
          </a:prstGeom>
        </p:spPr>
      </p:pic>
      <p:sp>
        <p:nvSpPr>
          <p:cNvPr id="2" name="Oval 1">
            <a:extLst>
              <a:ext uri="{FF2B5EF4-FFF2-40B4-BE49-F238E27FC236}">
                <a16:creationId xmlns:a16="http://schemas.microsoft.com/office/drawing/2014/main" id="{160B7AEF-E9E3-E476-FF14-8085FE76A4B6}"/>
              </a:ext>
            </a:extLst>
          </p:cNvPr>
          <p:cNvSpPr/>
          <p:nvPr/>
        </p:nvSpPr>
        <p:spPr>
          <a:xfrm>
            <a:off x="2802194" y="2163097"/>
            <a:ext cx="1120877" cy="471948"/>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65CBBCAE-08D9-E050-9E2E-B3B7CF0AF9B6}"/>
              </a:ext>
            </a:extLst>
          </p:cNvPr>
          <p:cNvSpPr/>
          <p:nvPr/>
        </p:nvSpPr>
        <p:spPr>
          <a:xfrm>
            <a:off x="2802193" y="3429000"/>
            <a:ext cx="1120877" cy="471948"/>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631102F7-B616-DA6E-77DE-D1F8FD2B9009}"/>
              </a:ext>
            </a:extLst>
          </p:cNvPr>
          <p:cNvSpPr/>
          <p:nvPr/>
        </p:nvSpPr>
        <p:spPr>
          <a:xfrm>
            <a:off x="2809379" y="5940989"/>
            <a:ext cx="1120877" cy="471948"/>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747358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D7B2ACF0-95D2-4955-B58F-335017FC4E3C}"/>
              </a:ext>
            </a:extLst>
          </p:cNvPr>
          <p:cNvSpPr>
            <a:spLocks noGrp="1"/>
          </p:cNvSpPr>
          <p:nvPr>
            <p:ph type="dt" sz="half" idx="10"/>
          </p:nvPr>
        </p:nvSpPr>
        <p:spPr/>
        <p:txBody>
          <a:bodyPr/>
          <a:lstStyle/>
          <a:p>
            <a:pPr>
              <a:defRPr/>
            </a:pPr>
            <a:r>
              <a:rPr lang="en-US"/>
              <a:t>ACPC Export Compliance</a:t>
            </a:r>
            <a:endParaRPr lang="en-US" dirty="0"/>
          </a:p>
        </p:txBody>
      </p:sp>
      <p:sp>
        <p:nvSpPr>
          <p:cNvPr id="4" name="Footer Placeholder 3">
            <a:extLst>
              <a:ext uri="{FF2B5EF4-FFF2-40B4-BE49-F238E27FC236}">
                <a16:creationId xmlns:a16="http://schemas.microsoft.com/office/drawing/2014/main" id="{3E9EB798-8D51-4A08-8D5A-6579286400BF}"/>
              </a:ext>
            </a:extLst>
          </p:cNvPr>
          <p:cNvSpPr>
            <a:spLocks noGrp="1"/>
          </p:cNvSpPr>
          <p:nvPr>
            <p:ph type="ftr" sz="quarter" idx="11"/>
          </p:nvPr>
        </p:nvSpPr>
        <p:spPr/>
        <p:txBody>
          <a:bodyPr/>
          <a:lstStyle/>
          <a:p>
            <a:pPr>
              <a:defRPr/>
            </a:pPr>
            <a:r>
              <a:rPr lang="en-US"/>
              <a:t>August 31, 2026</a:t>
            </a:r>
          </a:p>
        </p:txBody>
      </p:sp>
      <p:sp>
        <p:nvSpPr>
          <p:cNvPr id="3" name="Slide Number Placeholder 2"/>
          <p:cNvSpPr>
            <a:spLocks noGrp="1"/>
          </p:cNvSpPr>
          <p:nvPr>
            <p:ph type="sldNum" sz="quarter" idx="12"/>
          </p:nvPr>
        </p:nvSpPr>
        <p:spPr/>
        <p:txBody>
          <a:bodyPr/>
          <a:lstStyle/>
          <a:p>
            <a:pPr>
              <a:defRPr/>
            </a:pPr>
            <a:fld id="{6EBAC065-C5A0-4BC6-92CD-A97C4E5E3CFE}" type="slidenum">
              <a:rPr lang="en-US" smtClean="0"/>
              <a:pPr>
                <a:defRPr/>
              </a:pPr>
              <a:t>34</a:t>
            </a:fld>
            <a:endParaRPr lang="en-US"/>
          </a:p>
        </p:txBody>
      </p:sp>
      <p:pic>
        <p:nvPicPr>
          <p:cNvPr id="8" name="Picture 7" descr="A screenshot of a computer">
            <a:extLst>
              <a:ext uri="{FF2B5EF4-FFF2-40B4-BE49-F238E27FC236}">
                <a16:creationId xmlns:a16="http://schemas.microsoft.com/office/drawing/2014/main" id="{FCFFA123-FED6-896C-793B-D7146B3056BB}"/>
              </a:ext>
            </a:extLst>
          </p:cNvPr>
          <p:cNvPicPr>
            <a:picLocks noChangeAspect="1"/>
          </p:cNvPicPr>
          <p:nvPr/>
        </p:nvPicPr>
        <p:blipFill rotWithShape="1">
          <a:blip r:embed="rId2">
            <a:extLst>
              <a:ext uri="{28A0092B-C50C-407E-A947-70E740481C1C}">
                <a14:useLocalDpi xmlns:a14="http://schemas.microsoft.com/office/drawing/2010/main" val="0"/>
              </a:ext>
            </a:extLst>
          </a:blip>
          <a:srcRect l="5000" t="8542" r="5235" b="10174"/>
          <a:stretch/>
        </p:blipFill>
        <p:spPr>
          <a:xfrm>
            <a:off x="0" y="-1"/>
            <a:ext cx="12192000" cy="5284261"/>
          </a:xfrm>
          <a:prstGeom prst="rect">
            <a:avLst/>
          </a:prstGeom>
        </p:spPr>
      </p:pic>
    </p:spTree>
    <p:extLst>
      <p:ext uri="{BB962C8B-B14F-4D97-AF65-F5344CB8AC3E}">
        <p14:creationId xmlns:p14="http://schemas.microsoft.com/office/powerpoint/2010/main" val="32055048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D7B2ACF0-95D2-4955-B58F-335017FC4E3C}"/>
              </a:ext>
            </a:extLst>
          </p:cNvPr>
          <p:cNvSpPr>
            <a:spLocks noGrp="1"/>
          </p:cNvSpPr>
          <p:nvPr>
            <p:ph type="dt" sz="half" idx="10"/>
          </p:nvPr>
        </p:nvSpPr>
        <p:spPr/>
        <p:txBody>
          <a:bodyPr/>
          <a:lstStyle/>
          <a:p>
            <a:pPr>
              <a:defRPr/>
            </a:pPr>
            <a:r>
              <a:rPr lang="en-US"/>
              <a:t>ACPC Export Compliance</a:t>
            </a:r>
            <a:endParaRPr lang="en-US" dirty="0"/>
          </a:p>
        </p:txBody>
      </p:sp>
      <p:sp>
        <p:nvSpPr>
          <p:cNvPr id="4" name="Footer Placeholder 3">
            <a:extLst>
              <a:ext uri="{FF2B5EF4-FFF2-40B4-BE49-F238E27FC236}">
                <a16:creationId xmlns:a16="http://schemas.microsoft.com/office/drawing/2014/main" id="{3E9EB798-8D51-4A08-8D5A-6579286400BF}"/>
              </a:ext>
            </a:extLst>
          </p:cNvPr>
          <p:cNvSpPr>
            <a:spLocks noGrp="1"/>
          </p:cNvSpPr>
          <p:nvPr>
            <p:ph type="ftr" sz="quarter" idx="11"/>
          </p:nvPr>
        </p:nvSpPr>
        <p:spPr/>
        <p:txBody>
          <a:bodyPr/>
          <a:lstStyle/>
          <a:p>
            <a:pPr>
              <a:defRPr/>
            </a:pPr>
            <a:r>
              <a:rPr lang="en-US"/>
              <a:t>August 31, 2026</a:t>
            </a:r>
          </a:p>
        </p:txBody>
      </p:sp>
      <p:sp>
        <p:nvSpPr>
          <p:cNvPr id="3" name="Slide Number Placeholder 2"/>
          <p:cNvSpPr>
            <a:spLocks noGrp="1"/>
          </p:cNvSpPr>
          <p:nvPr>
            <p:ph type="sldNum" sz="quarter" idx="12"/>
          </p:nvPr>
        </p:nvSpPr>
        <p:spPr/>
        <p:txBody>
          <a:bodyPr/>
          <a:lstStyle/>
          <a:p>
            <a:pPr>
              <a:defRPr/>
            </a:pPr>
            <a:fld id="{6EBAC065-C5A0-4BC6-92CD-A97C4E5E3CFE}" type="slidenum">
              <a:rPr lang="en-US" smtClean="0"/>
              <a:pPr>
                <a:defRPr/>
              </a:pPr>
              <a:t>35</a:t>
            </a:fld>
            <a:endParaRPr lang="en-US"/>
          </a:p>
        </p:txBody>
      </p:sp>
      <p:pic>
        <p:nvPicPr>
          <p:cNvPr id="8" name="Picture 7" descr="A screenshot of a computer">
            <a:extLst>
              <a:ext uri="{FF2B5EF4-FFF2-40B4-BE49-F238E27FC236}">
                <a16:creationId xmlns:a16="http://schemas.microsoft.com/office/drawing/2014/main" id="{FCFFA123-FED6-896C-793B-D7146B3056BB}"/>
              </a:ext>
            </a:extLst>
          </p:cNvPr>
          <p:cNvPicPr>
            <a:picLocks noChangeAspect="1"/>
          </p:cNvPicPr>
          <p:nvPr/>
        </p:nvPicPr>
        <p:blipFill rotWithShape="1">
          <a:blip r:embed="rId2">
            <a:extLst>
              <a:ext uri="{28A0092B-C50C-407E-A947-70E740481C1C}">
                <a14:useLocalDpi xmlns:a14="http://schemas.microsoft.com/office/drawing/2010/main" val="0"/>
              </a:ext>
            </a:extLst>
          </a:blip>
          <a:srcRect l="5000" t="8542" r="5235" b="10174"/>
          <a:stretch/>
        </p:blipFill>
        <p:spPr>
          <a:xfrm>
            <a:off x="0" y="-1"/>
            <a:ext cx="12192000" cy="5284261"/>
          </a:xfrm>
          <a:prstGeom prst="rect">
            <a:avLst/>
          </a:prstGeom>
        </p:spPr>
      </p:pic>
      <p:sp>
        <p:nvSpPr>
          <p:cNvPr id="9" name="Oval 8">
            <a:extLst>
              <a:ext uri="{FF2B5EF4-FFF2-40B4-BE49-F238E27FC236}">
                <a16:creationId xmlns:a16="http://schemas.microsoft.com/office/drawing/2014/main" id="{F6FFB260-9706-6618-561F-13E508185266}"/>
              </a:ext>
            </a:extLst>
          </p:cNvPr>
          <p:cNvSpPr/>
          <p:nvPr/>
        </p:nvSpPr>
        <p:spPr>
          <a:xfrm>
            <a:off x="8410575" y="105305"/>
            <a:ext cx="342900" cy="57150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2135904E-3770-97F6-2C3C-C59190DD118A}"/>
              </a:ext>
            </a:extLst>
          </p:cNvPr>
          <p:cNvSpPr/>
          <p:nvPr/>
        </p:nvSpPr>
        <p:spPr>
          <a:xfrm>
            <a:off x="7000875" y="105305"/>
            <a:ext cx="342900" cy="57150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261B0A15-2072-656E-A60F-27EA369ECE74}"/>
              </a:ext>
            </a:extLst>
          </p:cNvPr>
          <p:cNvSpPr/>
          <p:nvPr/>
        </p:nvSpPr>
        <p:spPr>
          <a:xfrm>
            <a:off x="7810501" y="105305"/>
            <a:ext cx="504824" cy="57150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A2B66B23-FDBB-549C-5E27-43038295A5E1}"/>
              </a:ext>
            </a:extLst>
          </p:cNvPr>
          <p:cNvSpPr/>
          <p:nvPr/>
        </p:nvSpPr>
        <p:spPr>
          <a:xfrm>
            <a:off x="11231592" y="105305"/>
            <a:ext cx="465108" cy="57150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87825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D7B2ACF0-95D2-4955-B58F-335017FC4E3C}"/>
              </a:ext>
            </a:extLst>
          </p:cNvPr>
          <p:cNvSpPr>
            <a:spLocks noGrp="1"/>
          </p:cNvSpPr>
          <p:nvPr>
            <p:ph type="dt" sz="half" idx="10"/>
          </p:nvPr>
        </p:nvSpPr>
        <p:spPr/>
        <p:txBody>
          <a:bodyPr/>
          <a:lstStyle/>
          <a:p>
            <a:pPr>
              <a:defRPr/>
            </a:pPr>
            <a:r>
              <a:rPr lang="en-US"/>
              <a:t>ACPC Export Compliance</a:t>
            </a:r>
            <a:endParaRPr lang="en-US" dirty="0"/>
          </a:p>
        </p:txBody>
      </p:sp>
      <p:sp>
        <p:nvSpPr>
          <p:cNvPr id="4" name="Footer Placeholder 3">
            <a:extLst>
              <a:ext uri="{FF2B5EF4-FFF2-40B4-BE49-F238E27FC236}">
                <a16:creationId xmlns:a16="http://schemas.microsoft.com/office/drawing/2014/main" id="{3E9EB798-8D51-4A08-8D5A-6579286400BF}"/>
              </a:ext>
            </a:extLst>
          </p:cNvPr>
          <p:cNvSpPr>
            <a:spLocks noGrp="1"/>
          </p:cNvSpPr>
          <p:nvPr>
            <p:ph type="ftr" sz="quarter" idx="11"/>
          </p:nvPr>
        </p:nvSpPr>
        <p:spPr/>
        <p:txBody>
          <a:bodyPr/>
          <a:lstStyle/>
          <a:p>
            <a:pPr>
              <a:defRPr/>
            </a:pPr>
            <a:r>
              <a:rPr lang="en-US"/>
              <a:t>August 31, 2026</a:t>
            </a:r>
          </a:p>
        </p:txBody>
      </p:sp>
      <p:sp>
        <p:nvSpPr>
          <p:cNvPr id="3" name="Slide Number Placeholder 2"/>
          <p:cNvSpPr>
            <a:spLocks noGrp="1"/>
          </p:cNvSpPr>
          <p:nvPr>
            <p:ph type="sldNum" sz="quarter" idx="12"/>
          </p:nvPr>
        </p:nvSpPr>
        <p:spPr/>
        <p:txBody>
          <a:bodyPr/>
          <a:lstStyle/>
          <a:p>
            <a:pPr>
              <a:defRPr/>
            </a:pPr>
            <a:fld id="{6EBAC065-C5A0-4BC6-92CD-A97C4E5E3CFE}" type="slidenum">
              <a:rPr lang="en-US" smtClean="0"/>
              <a:pPr>
                <a:defRPr/>
              </a:pPr>
              <a:t>36</a:t>
            </a:fld>
            <a:endParaRPr lang="en-US"/>
          </a:p>
        </p:txBody>
      </p:sp>
      <p:pic>
        <p:nvPicPr>
          <p:cNvPr id="8" name="Picture 7" descr="A screenshot of a computer">
            <a:extLst>
              <a:ext uri="{FF2B5EF4-FFF2-40B4-BE49-F238E27FC236}">
                <a16:creationId xmlns:a16="http://schemas.microsoft.com/office/drawing/2014/main" id="{FCFFA123-FED6-896C-793B-D7146B3056BB}"/>
              </a:ext>
            </a:extLst>
          </p:cNvPr>
          <p:cNvPicPr>
            <a:picLocks noChangeAspect="1"/>
          </p:cNvPicPr>
          <p:nvPr/>
        </p:nvPicPr>
        <p:blipFill rotWithShape="1">
          <a:blip r:embed="rId2">
            <a:extLst>
              <a:ext uri="{28A0092B-C50C-407E-A947-70E740481C1C}">
                <a14:useLocalDpi xmlns:a14="http://schemas.microsoft.com/office/drawing/2010/main" val="0"/>
              </a:ext>
            </a:extLst>
          </a:blip>
          <a:srcRect l="5000" t="8542" r="5235" b="10174"/>
          <a:stretch/>
        </p:blipFill>
        <p:spPr>
          <a:xfrm>
            <a:off x="0" y="-1"/>
            <a:ext cx="12192000" cy="5284261"/>
          </a:xfrm>
          <a:prstGeom prst="rect">
            <a:avLst/>
          </a:prstGeom>
        </p:spPr>
      </p:pic>
      <p:sp>
        <p:nvSpPr>
          <p:cNvPr id="9" name="Oval 8">
            <a:extLst>
              <a:ext uri="{FF2B5EF4-FFF2-40B4-BE49-F238E27FC236}">
                <a16:creationId xmlns:a16="http://schemas.microsoft.com/office/drawing/2014/main" id="{F6FFB260-9706-6618-561F-13E508185266}"/>
              </a:ext>
            </a:extLst>
          </p:cNvPr>
          <p:cNvSpPr/>
          <p:nvPr/>
        </p:nvSpPr>
        <p:spPr>
          <a:xfrm>
            <a:off x="8410575" y="105305"/>
            <a:ext cx="342900" cy="57150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2135904E-3770-97F6-2C3C-C59190DD118A}"/>
              </a:ext>
            </a:extLst>
          </p:cNvPr>
          <p:cNvSpPr/>
          <p:nvPr/>
        </p:nvSpPr>
        <p:spPr>
          <a:xfrm>
            <a:off x="7000875" y="105305"/>
            <a:ext cx="342900" cy="57150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261B0A15-2072-656E-A60F-27EA369ECE74}"/>
              </a:ext>
            </a:extLst>
          </p:cNvPr>
          <p:cNvSpPr/>
          <p:nvPr/>
        </p:nvSpPr>
        <p:spPr>
          <a:xfrm>
            <a:off x="7810501" y="105305"/>
            <a:ext cx="504824" cy="57150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A2B66B23-FDBB-549C-5E27-43038295A5E1}"/>
              </a:ext>
            </a:extLst>
          </p:cNvPr>
          <p:cNvSpPr/>
          <p:nvPr/>
        </p:nvSpPr>
        <p:spPr>
          <a:xfrm>
            <a:off x="11231592" y="105305"/>
            <a:ext cx="465108" cy="57150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Oval 1">
            <a:extLst>
              <a:ext uri="{FF2B5EF4-FFF2-40B4-BE49-F238E27FC236}">
                <a16:creationId xmlns:a16="http://schemas.microsoft.com/office/drawing/2014/main" id="{2FC891A1-8ADD-A1C7-4030-7E6F984CF0FC}"/>
              </a:ext>
            </a:extLst>
          </p:cNvPr>
          <p:cNvSpPr/>
          <p:nvPr/>
        </p:nvSpPr>
        <p:spPr>
          <a:xfrm>
            <a:off x="76200" y="1037694"/>
            <a:ext cx="12115800" cy="286281"/>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Rounded Corners 15">
            <a:extLst>
              <a:ext uri="{FF2B5EF4-FFF2-40B4-BE49-F238E27FC236}">
                <a16:creationId xmlns:a16="http://schemas.microsoft.com/office/drawing/2014/main" id="{2AA5084A-7250-B2AC-40A1-B67873BEFF71}"/>
              </a:ext>
            </a:extLst>
          </p:cNvPr>
          <p:cNvSpPr/>
          <p:nvPr/>
        </p:nvSpPr>
        <p:spPr>
          <a:xfrm>
            <a:off x="7000875" y="1066800"/>
            <a:ext cx="342900" cy="247650"/>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16">
            <a:extLst>
              <a:ext uri="{FF2B5EF4-FFF2-40B4-BE49-F238E27FC236}">
                <a16:creationId xmlns:a16="http://schemas.microsoft.com/office/drawing/2014/main" id="{6604CB05-9468-DF23-FC37-01AE2E63C261}"/>
              </a:ext>
            </a:extLst>
          </p:cNvPr>
          <p:cNvSpPr/>
          <p:nvPr/>
        </p:nvSpPr>
        <p:spPr>
          <a:xfrm>
            <a:off x="7915275" y="1057009"/>
            <a:ext cx="342900" cy="247650"/>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74A6466B-79A2-D7FC-879F-3E536A692560}"/>
              </a:ext>
            </a:extLst>
          </p:cNvPr>
          <p:cNvSpPr/>
          <p:nvPr/>
        </p:nvSpPr>
        <p:spPr>
          <a:xfrm>
            <a:off x="8439151" y="1066800"/>
            <a:ext cx="342900" cy="247650"/>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Rounded Corners 18">
            <a:extLst>
              <a:ext uri="{FF2B5EF4-FFF2-40B4-BE49-F238E27FC236}">
                <a16:creationId xmlns:a16="http://schemas.microsoft.com/office/drawing/2014/main" id="{D4D7D024-B123-F8AE-8C88-F3CFE06A83B0}"/>
              </a:ext>
            </a:extLst>
          </p:cNvPr>
          <p:cNvSpPr/>
          <p:nvPr/>
        </p:nvSpPr>
        <p:spPr>
          <a:xfrm>
            <a:off x="11292696" y="1037694"/>
            <a:ext cx="342900" cy="247650"/>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846198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D7B2ACF0-95D2-4955-B58F-335017FC4E3C}"/>
              </a:ext>
            </a:extLst>
          </p:cNvPr>
          <p:cNvSpPr>
            <a:spLocks noGrp="1"/>
          </p:cNvSpPr>
          <p:nvPr>
            <p:ph type="dt" sz="half" idx="10"/>
          </p:nvPr>
        </p:nvSpPr>
        <p:spPr/>
        <p:txBody>
          <a:bodyPr/>
          <a:lstStyle/>
          <a:p>
            <a:pPr>
              <a:defRPr/>
            </a:pPr>
            <a:r>
              <a:rPr lang="en-US"/>
              <a:t>ACPC Export Compliance</a:t>
            </a:r>
            <a:endParaRPr lang="en-US" dirty="0"/>
          </a:p>
        </p:txBody>
      </p:sp>
      <p:sp>
        <p:nvSpPr>
          <p:cNvPr id="4" name="Footer Placeholder 3">
            <a:extLst>
              <a:ext uri="{FF2B5EF4-FFF2-40B4-BE49-F238E27FC236}">
                <a16:creationId xmlns:a16="http://schemas.microsoft.com/office/drawing/2014/main" id="{3E9EB798-8D51-4A08-8D5A-6579286400BF}"/>
              </a:ext>
            </a:extLst>
          </p:cNvPr>
          <p:cNvSpPr>
            <a:spLocks noGrp="1"/>
          </p:cNvSpPr>
          <p:nvPr>
            <p:ph type="ftr" sz="quarter" idx="11"/>
          </p:nvPr>
        </p:nvSpPr>
        <p:spPr/>
        <p:txBody>
          <a:bodyPr/>
          <a:lstStyle/>
          <a:p>
            <a:pPr>
              <a:defRPr/>
            </a:pPr>
            <a:r>
              <a:rPr lang="en-US"/>
              <a:t>August 31, 2026</a:t>
            </a:r>
          </a:p>
        </p:txBody>
      </p:sp>
      <p:sp>
        <p:nvSpPr>
          <p:cNvPr id="3" name="Slide Number Placeholder 2"/>
          <p:cNvSpPr>
            <a:spLocks noGrp="1"/>
          </p:cNvSpPr>
          <p:nvPr>
            <p:ph type="sldNum" sz="quarter" idx="12"/>
          </p:nvPr>
        </p:nvSpPr>
        <p:spPr/>
        <p:txBody>
          <a:bodyPr/>
          <a:lstStyle/>
          <a:p>
            <a:pPr>
              <a:defRPr/>
            </a:pPr>
            <a:fld id="{6EBAC065-C5A0-4BC6-92CD-A97C4E5E3CFE}" type="slidenum">
              <a:rPr lang="en-US" smtClean="0"/>
              <a:pPr>
                <a:defRPr/>
              </a:pPr>
              <a:t>37</a:t>
            </a:fld>
            <a:endParaRPr lang="en-US"/>
          </a:p>
        </p:txBody>
      </p:sp>
      <p:pic>
        <p:nvPicPr>
          <p:cNvPr id="8" name="Picture 7" descr="A screenshot of a computer">
            <a:extLst>
              <a:ext uri="{FF2B5EF4-FFF2-40B4-BE49-F238E27FC236}">
                <a16:creationId xmlns:a16="http://schemas.microsoft.com/office/drawing/2014/main" id="{FCFFA123-FED6-896C-793B-D7146B3056BB}"/>
              </a:ext>
            </a:extLst>
          </p:cNvPr>
          <p:cNvPicPr>
            <a:picLocks noChangeAspect="1"/>
          </p:cNvPicPr>
          <p:nvPr/>
        </p:nvPicPr>
        <p:blipFill rotWithShape="1">
          <a:blip r:embed="rId2">
            <a:extLst>
              <a:ext uri="{28A0092B-C50C-407E-A947-70E740481C1C}">
                <a14:useLocalDpi xmlns:a14="http://schemas.microsoft.com/office/drawing/2010/main" val="0"/>
              </a:ext>
            </a:extLst>
          </a:blip>
          <a:srcRect l="5000" t="8542" r="5235" b="10174"/>
          <a:stretch/>
        </p:blipFill>
        <p:spPr>
          <a:xfrm>
            <a:off x="0" y="-1"/>
            <a:ext cx="12192000" cy="5284261"/>
          </a:xfrm>
          <a:prstGeom prst="rect">
            <a:avLst/>
          </a:prstGeom>
        </p:spPr>
      </p:pic>
      <p:sp>
        <p:nvSpPr>
          <p:cNvPr id="9" name="Oval 8">
            <a:extLst>
              <a:ext uri="{FF2B5EF4-FFF2-40B4-BE49-F238E27FC236}">
                <a16:creationId xmlns:a16="http://schemas.microsoft.com/office/drawing/2014/main" id="{F6FFB260-9706-6618-561F-13E508185266}"/>
              </a:ext>
            </a:extLst>
          </p:cNvPr>
          <p:cNvSpPr/>
          <p:nvPr/>
        </p:nvSpPr>
        <p:spPr>
          <a:xfrm>
            <a:off x="8410575" y="105305"/>
            <a:ext cx="342900" cy="57150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2135904E-3770-97F6-2C3C-C59190DD118A}"/>
              </a:ext>
            </a:extLst>
          </p:cNvPr>
          <p:cNvSpPr/>
          <p:nvPr/>
        </p:nvSpPr>
        <p:spPr>
          <a:xfrm>
            <a:off x="7000875" y="105305"/>
            <a:ext cx="342900" cy="57150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261B0A15-2072-656E-A60F-27EA369ECE74}"/>
              </a:ext>
            </a:extLst>
          </p:cNvPr>
          <p:cNvSpPr/>
          <p:nvPr/>
        </p:nvSpPr>
        <p:spPr>
          <a:xfrm>
            <a:off x="7810501" y="105305"/>
            <a:ext cx="504824" cy="57150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A2B66B23-FDBB-549C-5E27-43038295A5E1}"/>
              </a:ext>
            </a:extLst>
          </p:cNvPr>
          <p:cNvSpPr/>
          <p:nvPr/>
        </p:nvSpPr>
        <p:spPr>
          <a:xfrm>
            <a:off x="11231592" y="105305"/>
            <a:ext cx="465108" cy="57150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Oval 1">
            <a:extLst>
              <a:ext uri="{FF2B5EF4-FFF2-40B4-BE49-F238E27FC236}">
                <a16:creationId xmlns:a16="http://schemas.microsoft.com/office/drawing/2014/main" id="{2FC891A1-8ADD-A1C7-4030-7E6F984CF0FC}"/>
              </a:ext>
            </a:extLst>
          </p:cNvPr>
          <p:cNvSpPr/>
          <p:nvPr/>
        </p:nvSpPr>
        <p:spPr>
          <a:xfrm>
            <a:off x="38100" y="3571344"/>
            <a:ext cx="12115800" cy="286281"/>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1002C37C-260B-2B17-E70C-5AD9045846B2}"/>
              </a:ext>
            </a:extLst>
          </p:cNvPr>
          <p:cNvSpPr/>
          <p:nvPr/>
        </p:nvSpPr>
        <p:spPr>
          <a:xfrm>
            <a:off x="7000875" y="3600450"/>
            <a:ext cx="342900" cy="247650"/>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E90ED9CF-A1FF-0686-CE1B-D24138F509FE}"/>
              </a:ext>
            </a:extLst>
          </p:cNvPr>
          <p:cNvSpPr/>
          <p:nvPr/>
        </p:nvSpPr>
        <p:spPr>
          <a:xfrm>
            <a:off x="7915275" y="3590659"/>
            <a:ext cx="342900" cy="247650"/>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a:extLst>
              <a:ext uri="{FF2B5EF4-FFF2-40B4-BE49-F238E27FC236}">
                <a16:creationId xmlns:a16="http://schemas.microsoft.com/office/drawing/2014/main" id="{18DB8F19-DDFF-9D4A-23EE-4046C8BED32C}"/>
              </a:ext>
            </a:extLst>
          </p:cNvPr>
          <p:cNvSpPr/>
          <p:nvPr/>
        </p:nvSpPr>
        <p:spPr>
          <a:xfrm>
            <a:off x="8439151" y="3600450"/>
            <a:ext cx="342900" cy="247650"/>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a:extLst>
              <a:ext uri="{FF2B5EF4-FFF2-40B4-BE49-F238E27FC236}">
                <a16:creationId xmlns:a16="http://schemas.microsoft.com/office/drawing/2014/main" id="{E4F6BA2C-2EAD-95FA-FC68-5AB1D3E26001}"/>
              </a:ext>
            </a:extLst>
          </p:cNvPr>
          <p:cNvSpPr/>
          <p:nvPr/>
        </p:nvSpPr>
        <p:spPr>
          <a:xfrm>
            <a:off x="11292696" y="3571344"/>
            <a:ext cx="342900" cy="247650"/>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46836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902880-1BCB-3E2C-F268-FBC727480A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6B265D-AA0E-1AE4-7670-EA0E8DBBD6AB}"/>
              </a:ext>
            </a:extLst>
          </p:cNvPr>
          <p:cNvSpPr>
            <a:spLocks noGrp="1"/>
          </p:cNvSpPr>
          <p:nvPr>
            <p:ph type="title"/>
          </p:nvPr>
        </p:nvSpPr>
        <p:spPr/>
        <p:txBody>
          <a:bodyPr/>
          <a:lstStyle/>
          <a:p>
            <a:r>
              <a:rPr lang="en-US" dirty="0"/>
              <a:t>Answers</a:t>
            </a:r>
          </a:p>
        </p:txBody>
      </p:sp>
      <p:sp>
        <p:nvSpPr>
          <p:cNvPr id="3" name="Content Placeholder 2">
            <a:extLst>
              <a:ext uri="{FF2B5EF4-FFF2-40B4-BE49-F238E27FC236}">
                <a16:creationId xmlns:a16="http://schemas.microsoft.com/office/drawing/2014/main" id="{2DCD0699-4F10-A488-6148-4D05C8CEEF77}"/>
              </a:ext>
            </a:extLst>
          </p:cNvPr>
          <p:cNvSpPr>
            <a:spLocks noGrp="1"/>
          </p:cNvSpPr>
          <p:nvPr>
            <p:ph idx="1"/>
          </p:nvPr>
        </p:nvSpPr>
        <p:spPr/>
        <p:txBody>
          <a:bodyPr/>
          <a:lstStyle/>
          <a:p>
            <a:r>
              <a:rPr lang="en-US" dirty="0"/>
              <a:t>We are exporting two sets of identical aircrew safety equipment controlled under 9A610.g</a:t>
            </a:r>
          </a:p>
          <a:p>
            <a:pPr lvl="1"/>
            <a:r>
              <a:rPr lang="en-US" dirty="0"/>
              <a:t>Reasons for control: NS1, RS1, AT1</a:t>
            </a:r>
          </a:p>
          <a:p>
            <a:r>
              <a:rPr lang="en-US" dirty="0"/>
              <a:t>One set is going to Afghanistan – needs a license based on destination country</a:t>
            </a:r>
          </a:p>
          <a:p>
            <a:r>
              <a:rPr lang="en-US" dirty="0"/>
              <a:t>One set is going to Australia – no license needed based on destination country</a:t>
            </a:r>
          </a:p>
        </p:txBody>
      </p:sp>
      <p:sp>
        <p:nvSpPr>
          <p:cNvPr id="4" name="Date Placeholder 3">
            <a:extLst>
              <a:ext uri="{FF2B5EF4-FFF2-40B4-BE49-F238E27FC236}">
                <a16:creationId xmlns:a16="http://schemas.microsoft.com/office/drawing/2014/main" id="{E8226C86-BCE8-C6CD-DB59-25FD6B2D6406}"/>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E4B8CD80-B31B-8CD7-1F83-DC81A5A344B0}"/>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E3FA21F8-F329-C46A-89B6-F1E3775C2B1F}"/>
              </a:ext>
            </a:extLst>
          </p:cNvPr>
          <p:cNvSpPr>
            <a:spLocks noGrp="1"/>
          </p:cNvSpPr>
          <p:nvPr>
            <p:ph type="sldNum" sz="quarter" idx="12"/>
          </p:nvPr>
        </p:nvSpPr>
        <p:spPr/>
        <p:txBody>
          <a:bodyPr/>
          <a:lstStyle/>
          <a:p>
            <a:fld id="{A2565360-1C7F-4955-A92E-50F62B4BB1A1}" type="slidenum">
              <a:rPr lang="en-US" smtClean="0"/>
              <a:t>38</a:t>
            </a:fld>
            <a:endParaRPr lang="en-US"/>
          </a:p>
        </p:txBody>
      </p:sp>
    </p:spTree>
    <p:extLst>
      <p:ext uri="{BB962C8B-B14F-4D97-AF65-F5344CB8AC3E}">
        <p14:creationId xmlns:p14="http://schemas.microsoft.com/office/powerpoint/2010/main" val="9469168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US" dirty="0"/>
              <a:t>UN Destination Restrictions</a:t>
            </a:r>
          </a:p>
        </p:txBody>
      </p:sp>
      <p:sp>
        <p:nvSpPr>
          <p:cNvPr id="52227" name="Rectangle 3"/>
          <p:cNvSpPr>
            <a:spLocks noGrp="1" noChangeArrowheads="1"/>
          </p:cNvSpPr>
          <p:nvPr>
            <p:ph sz="half" idx="1"/>
          </p:nvPr>
        </p:nvSpPr>
        <p:spPr>
          <a:xfrm>
            <a:off x="2209800" y="1417638"/>
            <a:ext cx="7772400" cy="4678362"/>
          </a:xfrm>
        </p:spPr>
        <p:txBody>
          <a:bodyPr>
            <a:normAutofit/>
          </a:bodyPr>
          <a:lstStyle/>
          <a:p>
            <a:pPr>
              <a:lnSpc>
                <a:spcPct val="90000"/>
              </a:lnSpc>
            </a:pPr>
            <a:endParaRPr lang="en-US" dirty="0"/>
          </a:p>
          <a:p>
            <a:pPr>
              <a:lnSpc>
                <a:spcPct val="90000"/>
              </a:lnSpc>
            </a:pPr>
            <a:r>
              <a:rPr lang="en-US" dirty="0"/>
              <a:t>Articles controlled for reason “UN” are restricted from export to the Central African Republic, Democratic Republic of the Congo, Eritrea, Iran, Iraq, Lebanon, Libya, North Korea, Somalia, and Sudan due to UN Security Council arms embargoes (15 C.F.R. § 746.1(b)(2))</a:t>
            </a:r>
          </a:p>
          <a:p>
            <a:pPr>
              <a:lnSpc>
                <a:spcPct val="90000"/>
              </a:lnSpc>
            </a:pPr>
            <a:r>
              <a:rPr lang="en-US" dirty="0"/>
              <a:t>Demilitarized aircraft [9A991.a] are an example of something subject to “UN” controls</a:t>
            </a:r>
          </a:p>
        </p:txBody>
      </p:sp>
      <p:sp>
        <p:nvSpPr>
          <p:cNvPr id="5" name="Date Placeholder 4">
            <a:extLst>
              <a:ext uri="{FF2B5EF4-FFF2-40B4-BE49-F238E27FC236}">
                <a16:creationId xmlns:a16="http://schemas.microsoft.com/office/drawing/2014/main" id="{571F7A49-D6DD-494B-9E6F-796DEB0ABC70}"/>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CAD1A7D1-DD59-4577-AAB2-F4B509B77A09}"/>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39</a:t>
            </a:fld>
            <a:endParaRPr lang="en-US"/>
          </a:p>
        </p:txBody>
      </p:sp>
    </p:spTree>
    <p:extLst>
      <p:ext uri="{BB962C8B-B14F-4D97-AF65-F5344CB8AC3E}">
        <p14:creationId xmlns:p14="http://schemas.microsoft.com/office/powerpoint/2010/main" val="26330616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dirty="0"/>
              <a:t>Steps to Compliance</a:t>
            </a:r>
          </a:p>
        </p:txBody>
      </p:sp>
      <p:sp>
        <p:nvSpPr>
          <p:cNvPr id="9219" name="Rectangle 3"/>
          <p:cNvSpPr>
            <a:spLocks noGrp="1" noChangeArrowheads="1"/>
          </p:cNvSpPr>
          <p:nvPr>
            <p:ph sz="half" idx="1"/>
          </p:nvPr>
        </p:nvSpPr>
        <p:spPr/>
        <p:txBody>
          <a:bodyPr>
            <a:normAutofit/>
          </a:bodyPr>
          <a:lstStyle/>
          <a:p>
            <a:r>
              <a:rPr lang="en-US" sz="2400" dirty="0"/>
              <a:t>Look at Treasury restrictions</a:t>
            </a:r>
          </a:p>
          <a:p>
            <a:r>
              <a:rPr lang="en-US" sz="2400" dirty="0"/>
              <a:t>Identify whether the article is State or Commerce restricted </a:t>
            </a:r>
          </a:p>
          <a:p>
            <a:r>
              <a:rPr lang="en-US" sz="2400" dirty="0"/>
              <a:t>Examine appropriate destination restrictions</a:t>
            </a:r>
          </a:p>
          <a:p>
            <a:r>
              <a:rPr lang="en-US" sz="2400" dirty="0"/>
              <a:t>Check party-level restrictions</a:t>
            </a:r>
          </a:p>
        </p:txBody>
      </p:sp>
      <p:graphicFrame>
        <p:nvGraphicFramePr>
          <p:cNvPr id="9" name="Content Placeholder 8"/>
          <p:cNvGraphicFramePr>
            <a:graphicFrameLocks noGrp="1"/>
          </p:cNvGraphicFramePr>
          <p:nvPr>
            <p:ph sz="half" idx="2"/>
          </p:nvPr>
        </p:nvGraphicFramePr>
        <p:xfrm>
          <a:off x="5867400" y="1647825"/>
          <a:ext cx="4572000" cy="4478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ate Placeholder 2">
            <a:extLst>
              <a:ext uri="{FF2B5EF4-FFF2-40B4-BE49-F238E27FC236}">
                <a16:creationId xmlns:a16="http://schemas.microsoft.com/office/drawing/2014/main" id="{87348CAE-9859-4BB5-98E9-77026847D43E}"/>
              </a:ext>
            </a:extLst>
          </p:cNvPr>
          <p:cNvSpPr>
            <a:spLocks noGrp="1"/>
          </p:cNvSpPr>
          <p:nvPr>
            <p:ph type="dt" sz="half" idx="10"/>
          </p:nvPr>
        </p:nvSpPr>
        <p:spPr/>
        <p:txBody>
          <a:bodyPr/>
          <a:lstStyle/>
          <a:p>
            <a:r>
              <a:rPr lang="en-US"/>
              <a:t>ACPC Export Compliance</a:t>
            </a:r>
            <a:endParaRPr lang="en-US" dirty="0"/>
          </a:p>
        </p:txBody>
      </p:sp>
      <p:sp>
        <p:nvSpPr>
          <p:cNvPr id="2" name="Footer Placeholder 1">
            <a:extLst>
              <a:ext uri="{FF2B5EF4-FFF2-40B4-BE49-F238E27FC236}">
                <a16:creationId xmlns:a16="http://schemas.microsoft.com/office/drawing/2014/main" id="{0F0F772F-5495-4AB1-A67A-D84F5D1C6A30}"/>
              </a:ext>
            </a:extLst>
          </p:cNvPr>
          <p:cNvSpPr>
            <a:spLocks noGrp="1"/>
          </p:cNvSpPr>
          <p:nvPr>
            <p:ph type="ftr" sz="quarter" idx="11"/>
          </p:nvPr>
        </p:nvSpPr>
        <p:spPr/>
        <p:txBody>
          <a:bodyPr/>
          <a:lstStyle/>
          <a:p>
            <a:r>
              <a:rPr lang="en-US"/>
              <a:t>August 31, 2026</a:t>
            </a:r>
          </a:p>
        </p:txBody>
      </p:sp>
      <p:sp>
        <p:nvSpPr>
          <p:cNvPr id="11" name="Slide Number Placeholder 10"/>
          <p:cNvSpPr>
            <a:spLocks noGrp="1"/>
          </p:cNvSpPr>
          <p:nvPr>
            <p:ph type="sldNum" sz="quarter" idx="12"/>
          </p:nvPr>
        </p:nvSpPr>
        <p:spPr/>
        <p:txBody>
          <a:bodyPr/>
          <a:lstStyle/>
          <a:p>
            <a:fld id="{C574DC93-7031-4ED1-ABE3-4B4A5DF62998}" type="slidenum">
              <a:rPr lang="en-US" smtClean="0"/>
              <a:t>40</a:t>
            </a:fld>
            <a:endParaRPr lang="en-US"/>
          </a:p>
        </p:txBody>
      </p:sp>
    </p:spTree>
    <p:extLst>
      <p:ext uri="{BB962C8B-B14F-4D97-AF65-F5344CB8AC3E}">
        <p14:creationId xmlns:p14="http://schemas.microsoft.com/office/powerpoint/2010/main" val="2398636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eaLnBrk="1" hangingPunct="1"/>
            <a:r>
              <a:rPr lang="en-US" dirty="0"/>
              <a:t>BIS Forbidden Parties</a:t>
            </a:r>
          </a:p>
        </p:txBody>
      </p:sp>
      <p:sp>
        <p:nvSpPr>
          <p:cNvPr id="58371" name="Rectangle 3"/>
          <p:cNvSpPr>
            <a:spLocks noGrp="1" noChangeArrowheads="1"/>
          </p:cNvSpPr>
          <p:nvPr>
            <p:ph idx="1"/>
          </p:nvPr>
        </p:nvSpPr>
        <p:spPr/>
        <p:txBody>
          <a:bodyPr>
            <a:normAutofit/>
          </a:bodyPr>
          <a:lstStyle/>
          <a:p>
            <a:pPr eaLnBrk="1" hangingPunct="1"/>
            <a:r>
              <a:rPr lang="en-US" dirty="0"/>
              <a:t>Department of Commerce’s Bureau of Industry and Security (BIS) lists:</a:t>
            </a:r>
          </a:p>
          <a:p>
            <a:pPr lvl="1" eaLnBrk="1" hangingPunct="1"/>
            <a:r>
              <a:rPr lang="en-US" dirty="0"/>
              <a:t>Denied Persons List</a:t>
            </a:r>
          </a:p>
          <a:p>
            <a:pPr lvl="2">
              <a:lnSpc>
                <a:spcPct val="80000"/>
              </a:lnSpc>
            </a:pPr>
            <a:r>
              <a:rPr lang="en-US" dirty="0">
                <a:solidFill>
                  <a:srgbClr val="00B0F0"/>
                </a:solidFill>
                <a:hlinkClick r:id="rId3">
                  <a:extLst>
                    <a:ext uri="{A12FA001-AC4F-418D-AE19-62706E023703}">
                      <ahyp:hlinkClr xmlns:ahyp="http://schemas.microsoft.com/office/drawing/2018/hyperlinkcolor" val="tx"/>
                    </a:ext>
                  </a:extLst>
                </a:hlinkClick>
              </a:rPr>
              <a:t>https://www.bis.doc.gov/index.php/the-denied-persons-list</a:t>
            </a:r>
            <a:endParaRPr lang="en-US" dirty="0">
              <a:solidFill>
                <a:srgbClr val="00B0F0"/>
              </a:solidFill>
            </a:endParaRPr>
          </a:p>
          <a:p>
            <a:pPr lvl="1"/>
            <a:r>
              <a:rPr lang="en-US" dirty="0"/>
              <a:t>Denied Entities List</a:t>
            </a:r>
          </a:p>
          <a:p>
            <a:pPr lvl="2"/>
            <a:r>
              <a:rPr lang="en-US" dirty="0">
                <a:solidFill>
                  <a:srgbClr val="00B0F0"/>
                </a:solidFill>
                <a:hlinkClick r:id="rId4">
                  <a:extLst>
                    <a:ext uri="{A12FA001-AC4F-418D-AE19-62706E023703}">
                      <ahyp:hlinkClr xmlns:ahyp="http://schemas.microsoft.com/office/drawing/2018/hyperlinkcolor" val="tx"/>
                    </a:ext>
                  </a:extLst>
                </a:hlinkClick>
              </a:rPr>
              <a:t>https://www.bis.doc.gov/index.php/policy-guidance/lists-of-parties-of-concern/entity-list</a:t>
            </a:r>
            <a:endParaRPr lang="en-US" dirty="0">
              <a:solidFill>
                <a:srgbClr val="00B0F0"/>
              </a:solidFill>
            </a:endParaRPr>
          </a:p>
          <a:p>
            <a:pPr lvl="1"/>
            <a:r>
              <a:rPr lang="en-US" i="1" dirty="0"/>
              <a:t>You can also find them on the consolidated export screening list</a:t>
            </a:r>
          </a:p>
          <a:p>
            <a:pPr lvl="2"/>
            <a:r>
              <a:rPr lang="en-US" dirty="0">
                <a:hlinkClick r:id="rId5"/>
              </a:rPr>
              <a:t>https://www.trade.gov/data-visualization/csl-search</a:t>
            </a:r>
            <a:endParaRPr lang="en-US" dirty="0"/>
          </a:p>
          <a:p>
            <a:r>
              <a:rPr lang="en-US" b="1" dirty="0"/>
              <a:t>NEW</a:t>
            </a:r>
            <a:r>
              <a:rPr lang="en-US" dirty="0"/>
              <a:t>: BIS has started to add </a:t>
            </a:r>
            <a:r>
              <a:rPr lang="en-US" u="sng" dirty="0"/>
              <a:t>addresses</a:t>
            </a:r>
            <a:r>
              <a:rPr lang="en-US" dirty="0"/>
              <a:t> to the denied entities lists</a:t>
            </a:r>
          </a:p>
          <a:p>
            <a:pPr lvl="1"/>
            <a:r>
              <a:rPr lang="en-US" dirty="0"/>
              <a:t>Run your addresses through the consolidated list as well</a:t>
            </a:r>
          </a:p>
        </p:txBody>
      </p:sp>
      <p:sp>
        <p:nvSpPr>
          <p:cNvPr id="5" name="Date Placeholder 4">
            <a:extLst>
              <a:ext uri="{FF2B5EF4-FFF2-40B4-BE49-F238E27FC236}">
                <a16:creationId xmlns:a16="http://schemas.microsoft.com/office/drawing/2014/main" id="{8B55B792-7950-44E9-A1EE-775508A984D4}"/>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B92CCF1B-FF27-47D0-9DAB-E14B69F23A2B}"/>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41</a:t>
            </a:fld>
            <a:endParaRPr lang="en-US"/>
          </a:p>
        </p:txBody>
      </p:sp>
    </p:spTree>
    <p:extLst>
      <p:ext uri="{BB962C8B-B14F-4D97-AF65-F5344CB8AC3E}">
        <p14:creationId xmlns:p14="http://schemas.microsoft.com/office/powerpoint/2010/main" val="3002145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 screenshot of a computer">
            <a:extLst>
              <a:ext uri="{FF2B5EF4-FFF2-40B4-BE49-F238E27FC236}">
                <a16:creationId xmlns:a16="http://schemas.microsoft.com/office/drawing/2014/main" id="{9BDDA5AA-C964-A44A-EEF6-10AC435F69A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828" r="26199" b="52234"/>
          <a:stretch>
            <a:fillRect/>
          </a:stretch>
        </p:blipFill>
        <p:spPr>
          <a:xfrm>
            <a:off x="247650" y="136525"/>
            <a:ext cx="7410450" cy="6205537"/>
          </a:xfrm>
        </p:spPr>
      </p:pic>
      <p:sp>
        <p:nvSpPr>
          <p:cNvPr id="2" name="Title 1">
            <a:extLst>
              <a:ext uri="{FF2B5EF4-FFF2-40B4-BE49-F238E27FC236}">
                <a16:creationId xmlns:a16="http://schemas.microsoft.com/office/drawing/2014/main" id="{A5577A83-4355-6B59-4B3F-86A5991D1510}"/>
              </a:ext>
            </a:extLst>
          </p:cNvPr>
          <p:cNvSpPr>
            <a:spLocks noGrp="1"/>
          </p:cNvSpPr>
          <p:nvPr>
            <p:ph type="title"/>
          </p:nvPr>
        </p:nvSpPr>
        <p:spPr/>
        <p:txBody>
          <a:bodyPr/>
          <a:lstStyle/>
          <a:p>
            <a:endParaRPr lang="en-US"/>
          </a:p>
        </p:txBody>
      </p:sp>
      <p:sp>
        <p:nvSpPr>
          <p:cNvPr id="4" name="Date Placeholder 3">
            <a:extLst>
              <a:ext uri="{FF2B5EF4-FFF2-40B4-BE49-F238E27FC236}">
                <a16:creationId xmlns:a16="http://schemas.microsoft.com/office/drawing/2014/main" id="{CD401294-C3D5-6107-3248-9CB7630D8BDC}"/>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AE587819-B25C-4138-8A66-6292F660BD52}"/>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A52EE2DB-6B60-7575-DE78-96DB8AA2A091}"/>
              </a:ext>
            </a:extLst>
          </p:cNvPr>
          <p:cNvSpPr>
            <a:spLocks noGrp="1"/>
          </p:cNvSpPr>
          <p:nvPr>
            <p:ph type="sldNum" sz="quarter" idx="12"/>
          </p:nvPr>
        </p:nvSpPr>
        <p:spPr/>
        <p:txBody>
          <a:bodyPr/>
          <a:lstStyle/>
          <a:p>
            <a:fld id="{D0DD2322-01AD-4802-AECD-673054E570D1}" type="slidenum">
              <a:rPr lang="en-US" smtClean="0"/>
              <a:t>42</a:t>
            </a:fld>
            <a:endParaRPr lang="en-US"/>
          </a:p>
        </p:txBody>
      </p:sp>
      <p:sp>
        <p:nvSpPr>
          <p:cNvPr id="9" name="Speech Bubble: Oval 8">
            <a:extLst>
              <a:ext uri="{FF2B5EF4-FFF2-40B4-BE49-F238E27FC236}">
                <a16:creationId xmlns:a16="http://schemas.microsoft.com/office/drawing/2014/main" id="{BE582173-68EA-F881-98AC-2C5D19606AAA}"/>
              </a:ext>
            </a:extLst>
          </p:cNvPr>
          <p:cNvSpPr/>
          <p:nvPr/>
        </p:nvSpPr>
        <p:spPr>
          <a:xfrm>
            <a:off x="7658100" y="2143125"/>
            <a:ext cx="1695450" cy="1085850"/>
          </a:xfrm>
          <a:prstGeom prst="wedgeEllipseCallout">
            <a:avLst>
              <a:gd name="adj1" fmla="val -139934"/>
              <a:gd name="adj2" fmla="val 1425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Leave “Name” blank</a:t>
            </a:r>
          </a:p>
        </p:txBody>
      </p:sp>
      <p:sp>
        <p:nvSpPr>
          <p:cNvPr id="10" name="Speech Bubble: Oval 9">
            <a:extLst>
              <a:ext uri="{FF2B5EF4-FFF2-40B4-BE49-F238E27FC236}">
                <a16:creationId xmlns:a16="http://schemas.microsoft.com/office/drawing/2014/main" id="{F993EFF5-1970-F021-BF13-CF91B27CF1B7}"/>
              </a:ext>
            </a:extLst>
          </p:cNvPr>
          <p:cNvSpPr/>
          <p:nvPr/>
        </p:nvSpPr>
        <p:spPr>
          <a:xfrm>
            <a:off x="8039100" y="3429000"/>
            <a:ext cx="1695450" cy="1085850"/>
          </a:xfrm>
          <a:prstGeom prst="wedgeEllipseCallout">
            <a:avLst>
              <a:gd name="adj1" fmla="val -361844"/>
              <a:gd name="adj2" fmla="val -12939"/>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Set “Fuzzy Name” to ‘Off’</a:t>
            </a:r>
          </a:p>
        </p:txBody>
      </p:sp>
      <p:sp>
        <p:nvSpPr>
          <p:cNvPr id="11" name="Speech Bubble: Oval 10">
            <a:extLst>
              <a:ext uri="{FF2B5EF4-FFF2-40B4-BE49-F238E27FC236}">
                <a16:creationId xmlns:a16="http://schemas.microsoft.com/office/drawing/2014/main" id="{CEDA2F19-D68F-BF4D-5488-534303E1D74E}"/>
              </a:ext>
            </a:extLst>
          </p:cNvPr>
          <p:cNvSpPr/>
          <p:nvPr/>
        </p:nvSpPr>
        <p:spPr>
          <a:xfrm>
            <a:off x="7305674" y="4529138"/>
            <a:ext cx="3152775" cy="1085850"/>
          </a:xfrm>
          <a:prstGeom prst="wedgeEllipseCallout">
            <a:avLst>
              <a:gd name="adj1" fmla="val -156172"/>
              <a:gd name="adj2" fmla="val -67324"/>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Plug-in the Address you want to check</a:t>
            </a:r>
          </a:p>
        </p:txBody>
      </p:sp>
      <p:sp>
        <p:nvSpPr>
          <p:cNvPr id="12" name="Speech Bubble: Oval 11">
            <a:extLst>
              <a:ext uri="{FF2B5EF4-FFF2-40B4-BE49-F238E27FC236}">
                <a16:creationId xmlns:a16="http://schemas.microsoft.com/office/drawing/2014/main" id="{2E699489-C610-8905-948C-F80B1A3012BD}"/>
              </a:ext>
            </a:extLst>
          </p:cNvPr>
          <p:cNvSpPr/>
          <p:nvPr/>
        </p:nvSpPr>
        <p:spPr>
          <a:xfrm>
            <a:off x="400050" y="4933949"/>
            <a:ext cx="1262062" cy="872331"/>
          </a:xfrm>
          <a:prstGeom prst="wedgeEllipseCallout">
            <a:avLst>
              <a:gd name="adj1" fmla="val 51078"/>
              <a:gd name="adj2" fmla="val 58114"/>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Results</a:t>
            </a:r>
          </a:p>
        </p:txBody>
      </p:sp>
    </p:spTree>
    <p:extLst>
      <p:ext uri="{BB962C8B-B14F-4D97-AF65-F5344CB8AC3E}">
        <p14:creationId xmlns:p14="http://schemas.microsoft.com/office/powerpoint/2010/main" val="32762097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en-US"/>
              <a:t>What Is Denied?</a:t>
            </a:r>
          </a:p>
        </p:txBody>
      </p:sp>
      <p:sp>
        <p:nvSpPr>
          <p:cNvPr id="59395" name="Rectangle 3"/>
          <p:cNvSpPr>
            <a:spLocks noGrp="1" noChangeArrowheads="1"/>
          </p:cNvSpPr>
          <p:nvPr>
            <p:ph idx="1"/>
          </p:nvPr>
        </p:nvSpPr>
        <p:spPr/>
        <p:txBody>
          <a:bodyPr>
            <a:normAutofit lnSpcReduction="10000"/>
          </a:bodyPr>
          <a:lstStyle/>
          <a:p>
            <a:pPr>
              <a:lnSpc>
                <a:spcPct val="90000"/>
              </a:lnSpc>
            </a:pPr>
            <a:r>
              <a:rPr lang="en-US" sz="2400" dirty="0"/>
              <a:t>Denied Persons may NOT participate in any way in any transaction involving the export from the United States of any commodity, software or technology subject to Export Administration Regulations (EAR)</a:t>
            </a:r>
          </a:p>
          <a:p>
            <a:pPr lvl="1">
              <a:lnSpc>
                <a:spcPct val="90000"/>
              </a:lnSpc>
            </a:pPr>
            <a:r>
              <a:rPr lang="en-US" sz="2000" dirty="0"/>
              <a:t>No license transactions</a:t>
            </a:r>
          </a:p>
          <a:p>
            <a:pPr lvl="1">
              <a:lnSpc>
                <a:spcPct val="90000"/>
              </a:lnSpc>
            </a:pPr>
            <a:r>
              <a:rPr lang="en-US" sz="2000" dirty="0"/>
              <a:t>No negotiations</a:t>
            </a:r>
          </a:p>
          <a:p>
            <a:pPr lvl="1">
              <a:lnSpc>
                <a:spcPct val="90000"/>
              </a:lnSpc>
            </a:pPr>
            <a:r>
              <a:rPr lang="en-US" sz="2000" dirty="0"/>
              <a:t>No benefit from any export transaction</a:t>
            </a:r>
          </a:p>
          <a:p>
            <a:pPr lvl="1">
              <a:lnSpc>
                <a:spcPct val="90000"/>
              </a:lnSpc>
            </a:pPr>
            <a:r>
              <a:rPr lang="en-US" sz="2000" dirty="0"/>
              <a:t>May not be the principal nor the agent in an export transaction</a:t>
            </a:r>
          </a:p>
          <a:p>
            <a:pPr lvl="1">
              <a:lnSpc>
                <a:spcPct val="90000"/>
              </a:lnSpc>
            </a:pPr>
            <a:r>
              <a:rPr lang="en-US" sz="2000" dirty="0"/>
              <a:t>No facilitation of exports</a:t>
            </a:r>
          </a:p>
          <a:p>
            <a:pPr lvl="1">
              <a:lnSpc>
                <a:spcPct val="90000"/>
              </a:lnSpc>
            </a:pPr>
            <a:r>
              <a:rPr lang="en-US" sz="2000" dirty="0"/>
              <a:t>No facilitation of acquisition of an export item</a:t>
            </a:r>
          </a:p>
          <a:p>
            <a:pPr lvl="1">
              <a:lnSpc>
                <a:spcPct val="90000"/>
              </a:lnSpc>
            </a:pPr>
            <a:r>
              <a:rPr lang="en-US" sz="2000" dirty="0"/>
              <a:t>No procurement of items from the US for servicing</a:t>
            </a:r>
          </a:p>
          <a:p>
            <a:r>
              <a:rPr lang="en-US" sz="2400" b="1" dirty="0"/>
              <a:t>Pay special attention to Temporary Denial Orders</a:t>
            </a:r>
          </a:p>
          <a:p>
            <a:pPr lvl="1"/>
            <a:r>
              <a:rPr lang="en-US" sz="2000" dirty="0"/>
              <a:t>Some businesses, including airlines, are subject to temporary denial orders that have a broader sweep and include acquisition limits as well as export limits</a:t>
            </a:r>
          </a:p>
        </p:txBody>
      </p:sp>
      <p:sp>
        <p:nvSpPr>
          <p:cNvPr id="5" name="Date Placeholder 4">
            <a:extLst>
              <a:ext uri="{FF2B5EF4-FFF2-40B4-BE49-F238E27FC236}">
                <a16:creationId xmlns:a16="http://schemas.microsoft.com/office/drawing/2014/main" id="{9680B3F5-1283-47C0-A2C4-2FB4874DED49}"/>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E76E510D-9237-4250-BBA2-FC81FC023631}"/>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43</a:t>
            </a:fld>
            <a:endParaRPr lang="en-US"/>
          </a:p>
        </p:txBody>
      </p:sp>
    </p:spTree>
    <p:extLst>
      <p:ext uri="{BB962C8B-B14F-4D97-AF65-F5344CB8AC3E}">
        <p14:creationId xmlns:p14="http://schemas.microsoft.com/office/powerpoint/2010/main" val="38572240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50091-8FB4-9F4E-4D41-B6EB325923D3}"/>
              </a:ext>
            </a:extLst>
          </p:cNvPr>
          <p:cNvSpPr>
            <a:spLocks noGrp="1"/>
          </p:cNvSpPr>
          <p:nvPr>
            <p:ph type="title"/>
          </p:nvPr>
        </p:nvSpPr>
        <p:spPr/>
        <p:txBody>
          <a:bodyPr>
            <a:normAutofit/>
          </a:bodyPr>
          <a:lstStyle/>
          <a:p>
            <a:r>
              <a:rPr lang="en-US" dirty="0"/>
              <a:t>Temporary Denial Orders – </a:t>
            </a:r>
            <a:br>
              <a:rPr lang="en-US" dirty="0"/>
            </a:br>
            <a:r>
              <a:rPr lang="en-US" dirty="0"/>
              <a:t>Pay Special Attention (Russia)</a:t>
            </a:r>
          </a:p>
        </p:txBody>
      </p:sp>
      <p:sp>
        <p:nvSpPr>
          <p:cNvPr id="3" name="Content Placeholder 2">
            <a:extLst>
              <a:ext uri="{FF2B5EF4-FFF2-40B4-BE49-F238E27FC236}">
                <a16:creationId xmlns:a16="http://schemas.microsoft.com/office/drawing/2014/main" id="{7D36CED4-D0A0-5023-F8E5-9081DEEE027E}"/>
              </a:ext>
            </a:extLst>
          </p:cNvPr>
          <p:cNvSpPr>
            <a:spLocks noGrp="1"/>
          </p:cNvSpPr>
          <p:nvPr>
            <p:ph idx="1"/>
          </p:nvPr>
        </p:nvSpPr>
        <p:spPr>
          <a:xfrm>
            <a:off x="1061049" y="1825625"/>
            <a:ext cx="5034951" cy="4351338"/>
          </a:xfrm>
        </p:spPr>
        <p:txBody>
          <a:bodyPr anchor="ctr">
            <a:normAutofit/>
          </a:bodyPr>
          <a:lstStyle/>
          <a:p>
            <a:pPr algn="l">
              <a:lnSpc>
                <a:spcPct val="130000"/>
              </a:lnSpc>
              <a:buFont typeface="Arial" panose="020B0604020202020204" pitchFamily="34" charset="0"/>
              <a:buChar char="•"/>
            </a:pPr>
            <a:r>
              <a:rPr lang="en-US" b="0" i="0" u="none" strike="noStrike" dirty="0">
                <a:effectLst/>
                <a:latin typeface="Arial" panose="020B0604020202020204" pitchFamily="34" charset="0"/>
              </a:rPr>
              <a:t>Aeroflot</a:t>
            </a:r>
            <a:endParaRPr lang="en-US" b="0" i="0" dirty="0">
              <a:effectLst/>
              <a:latin typeface="Arial" panose="020B0604020202020204" pitchFamily="34" charset="0"/>
            </a:endParaRPr>
          </a:p>
          <a:p>
            <a:pPr algn="l">
              <a:lnSpc>
                <a:spcPct val="130000"/>
              </a:lnSpc>
              <a:buFont typeface="Arial" panose="020B0604020202020204" pitchFamily="34" charset="0"/>
              <a:buChar char="•"/>
            </a:pPr>
            <a:r>
              <a:rPr lang="en-US" b="0" i="0" u="none" strike="noStrike" dirty="0">
                <a:effectLst/>
                <a:latin typeface="Arial" panose="020B0604020202020204" pitchFamily="34" charset="0"/>
              </a:rPr>
              <a:t>Aviastar-TU</a:t>
            </a:r>
            <a:endParaRPr lang="en-US" b="0" i="0" dirty="0">
              <a:effectLst/>
              <a:latin typeface="Arial" panose="020B0604020202020204" pitchFamily="34" charset="0"/>
            </a:endParaRPr>
          </a:p>
          <a:p>
            <a:pPr algn="l">
              <a:lnSpc>
                <a:spcPct val="130000"/>
              </a:lnSpc>
              <a:buFont typeface="Arial" panose="020B0604020202020204" pitchFamily="34" charset="0"/>
              <a:buChar char="•"/>
            </a:pPr>
            <a:r>
              <a:rPr lang="en-US" b="0" i="0" u="none" strike="noStrike" dirty="0">
                <a:effectLst/>
                <a:latin typeface="Arial" panose="020B0604020202020204" pitchFamily="34" charset="0"/>
              </a:rPr>
              <a:t>Azur Air</a:t>
            </a:r>
            <a:endParaRPr lang="en-US" b="0" i="0" dirty="0">
              <a:effectLst/>
              <a:latin typeface="Arial" panose="020B0604020202020204" pitchFamily="34" charset="0"/>
            </a:endParaRPr>
          </a:p>
          <a:p>
            <a:pPr algn="l">
              <a:lnSpc>
                <a:spcPct val="130000"/>
              </a:lnSpc>
              <a:buFont typeface="Arial" panose="020B0604020202020204" pitchFamily="34" charset="0"/>
              <a:buChar char="•"/>
            </a:pPr>
            <a:r>
              <a:rPr lang="en-US" b="0" i="0" u="none" strike="noStrike" dirty="0">
                <a:effectLst/>
                <a:latin typeface="Arial" panose="020B0604020202020204" pitchFamily="34" charset="0"/>
              </a:rPr>
              <a:t>Belavia Belarusian Airlines</a:t>
            </a:r>
            <a:endParaRPr lang="en-US" b="0" i="0" dirty="0">
              <a:effectLst/>
              <a:latin typeface="Arial" panose="020B0604020202020204" pitchFamily="34" charset="0"/>
            </a:endParaRPr>
          </a:p>
          <a:p>
            <a:pPr algn="l">
              <a:lnSpc>
                <a:spcPct val="130000"/>
              </a:lnSpc>
              <a:buFont typeface="Arial" panose="020B0604020202020204" pitchFamily="34" charset="0"/>
              <a:buChar char="•"/>
            </a:pPr>
            <a:r>
              <a:rPr lang="en-US" b="0" i="0" u="none" dirty="0">
                <a:effectLst/>
                <a:latin typeface="Arial" panose="020B0604020202020204" pitchFamily="34" charset="0"/>
              </a:rPr>
              <a:t>Nordwind Airlines</a:t>
            </a:r>
            <a:endParaRPr lang="en-US" b="0" i="0" dirty="0">
              <a:effectLst/>
              <a:latin typeface="Arial" panose="020B0604020202020204" pitchFamily="34" charset="0"/>
            </a:endParaRPr>
          </a:p>
          <a:p>
            <a:pPr algn="l">
              <a:lnSpc>
                <a:spcPct val="130000"/>
              </a:lnSpc>
              <a:buFont typeface="Arial" panose="020B0604020202020204" pitchFamily="34" charset="0"/>
              <a:buChar char="•"/>
            </a:pPr>
            <a:r>
              <a:rPr lang="en-US" b="0" i="0" u="none" strike="noStrike" dirty="0">
                <a:effectLst/>
                <a:latin typeface="Arial" panose="020B0604020202020204" pitchFamily="34" charset="0"/>
              </a:rPr>
              <a:t>Pobeda Airlines</a:t>
            </a:r>
            <a:endParaRPr lang="en-US" b="0" i="0" dirty="0">
              <a:effectLst/>
              <a:latin typeface="Arial" panose="020B0604020202020204" pitchFamily="34" charset="0"/>
            </a:endParaRPr>
          </a:p>
        </p:txBody>
      </p:sp>
      <p:sp>
        <p:nvSpPr>
          <p:cNvPr id="4" name="Date Placeholder 3">
            <a:extLst>
              <a:ext uri="{FF2B5EF4-FFF2-40B4-BE49-F238E27FC236}">
                <a16:creationId xmlns:a16="http://schemas.microsoft.com/office/drawing/2014/main" id="{7C13352F-E380-A06F-88CA-63F33BEFA9CB}"/>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ACPC Export Compliance</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19E2354-971D-5AC5-55A7-1FBAE488411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August 31, 2026</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A58A9C-A347-1B82-8B43-53E51C3DB58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DD2322-01AD-4802-AECD-673054E570D1}" type="slidenum">
              <a:rPr kumimoji="0" lang="en-US"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a:extLst>
              <a:ext uri="{FF2B5EF4-FFF2-40B4-BE49-F238E27FC236}">
                <a16:creationId xmlns:a16="http://schemas.microsoft.com/office/drawing/2014/main" id="{A3602817-6422-1709-8FB7-D2148925BF04}"/>
              </a:ext>
            </a:extLst>
          </p:cNvPr>
          <p:cNvSpPr txBox="1">
            <a:spLocks/>
          </p:cNvSpPr>
          <p:nvPr/>
        </p:nvSpPr>
        <p:spPr>
          <a:xfrm>
            <a:off x="6096000" y="1687513"/>
            <a:ext cx="5034951" cy="4351338"/>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30000"/>
              </a:lnSpc>
            </a:pPr>
            <a:r>
              <a:rPr lang="en-US" dirty="0">
                <a:latin typeface="Arial" panose="020B0604020202020204" pitchFamily="34" charset="0"/>
              </a:rPr>
              <a:t>Rossiya Airlines</a:t>
            </a:r>
          </a:p>
          <a:p>
            <a:pPr>
              <a:lnSpc>
                <a:spcPct val="130000"/>
              </a:lnSpc>
            </a:pPr>
            <a:r>
              <a:rPr lang="en-US" dirty="0">
                <a:latin typeface="Arial" panose="020B0604020202020204" pitchFamily="34" charset="0"/>
              </a:rPr>
              <a:t>Siberian Airlines (S7)</a:t>
            </a:r>
          </a:p>
          <a:p>
            <a:pPr>
              <a:lnSpc>
                <a:spcPct val="130000"/>
              </a:lnSpc>
            </a:pPr>
            <a:r>
              <a:rPr lang="en-US" dirty="0">
                <a:latin typeface="Arial" panose="020B0604020202020204" pitchFamily="34" charset="0"/>
              </a:rPr>
              <a:t>Skywind International Limited</a:t>
            </a:r>
          </a:p>
          <a:p>
            <a:pPr>
              <a:lnSpc>
                <a:spcPct val="130000"/>
              </a:lnSpc>
            </a:pPr>
            <a:r>
              <a:rPr lang="en-US" dirty="0">
                <a:latin typeface="Arial" panose="020B0604020202020204" pitchFamily="34" charset="0"/>
              </a:rPr>
              <a:t>Ural Airlines</a:t>
            </a:r>
          </a:p>
          <a:p>
            <a:pPr>
              <a:lnSpc>
                <a:spcPct val="130000"/>
              </a:lnSpc>
            </a:pPr>
            <a:r>
              <a:rPr lang="en-US" dirty="0">
                <a:latin typeface="Arial" panose="020B0604020202020204" pitchFamily="34" charset="0"/>
              </a:rPr>
              <a:t>UTair Aviation</a:t>
            </a:r>
          </a:p>
        </p:txBody>
      </p:sp>
    </p:spTree>
    <p:extLst>
      <p:ext uri="{BB962C8B-B14F-4D97-AF65-F5344CB8AC3E}">
        <p14:creationId xmlns:p14="http://schemas.microsoft.com/office/powerpoint/2010/main" val="29248428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82094-018A-ECBF-9EBE-010D58DCB8F5}"/>
              </a:ext>
            </a:extLst>
          </p:cNvPr>
          <p:cNvSpPr>
            <a:spLocks noGrp="1"/>
          </p:cNvSpPr>
          <p:nvPr>
            <p:ph type="title"/>
          </p:nvPr>
        </p:nvSpPr>
        <p:spPr/>
        <p:txBody>
          <a:bodyPr>
            <a:normAutofit/>
          </a:bodyPr>
          <a:lstStyle/>
          <a:p>
            <a:r>
              <a:rPr lang="en-US" dirty="0"/>
              <a:t>Temporary Denial Orders – </a:t>
            </a:r>
            <a:br>
              <a:rPr lang="en-US" dirty="0"/>
            </a:br>
            <a:r>
              <a:rPr lang="en-US" dirty="0"/>
              <a:t>Not Just for Russia</a:t>
            </a:r>
          </a:p>
        </p:txBody>
      </p:sp>
      <p:sp>
        <p:nvSpPr>
          <p:cNvPr id="3" name="Content Placeholder 2">
            <a:extLst>
              <a:ext uri="{FF2B5EF4-FFF2-40B4-BE49-F238E27FC236}">
                <a16:creationId xmlns:a16="http://schemas.microsoft.com/office/drawing/2014/main" id="{63CC7AFC-0C6E-E7B4-158A-76EB0EF93719}"/>
              </a:ext>
            </a:extLst>
          </p:cNvPr>
          <p:cNvSpPr>
            <a:spLocks noGrp="1"/>
          </p:cNvSpPr>
          <p:nvPr>
            <p:ph idx="1"/>
          </p:nvPr>
        </p:nvSpPr>
        <p:spPr/>
        <p:txBody>
          <a:bodyPr anchor="ctr"/>
          <a:lstStyle/>
          <a:p>
            <a:r>
              <a:rPr lang="en-US" dirty="0"/>
              <a:t>Iran Air</a:t>
            </a:r>
          </a:p>
          <a:p>
            <a:r>
              <a:rPr lang="en-US" dirty="0"/>
              <a:t>Mahan Airlines (+ Qeshm Fars Air)</a:t>
            </a:r>
          </a:p>
          <a:p>
            <a:r>
              <a:rPr lang="en-US" dirty="0"/>
              <a:t>Kerman Aviation</a:t>
            </a:r>
          </a:p>
          <a:p>
            <a:r>
              <a:rPr lang="en-US" dirty="0"/>
              <a:t>Al Naser Airlines</a:t>
            </a:r>
          </a:p>
        </p:txBody>
      </p:sp>
      <p:sp>
        <p:nvSpPr>
          <p:cNvPr id="4" name="Date Placeholder 3">
            <a:extLst>
              <a:ext uri="{FF2B5EF4-FFF2-40B4-BE49-F238E27FC236}">
                <a16:creationId xmlns:a16="http://schemas.microsoft.com/office/drawing/2014/main" id="{BF078CB7-97E4-933D-A0A7-BA44070327C8}"/>
              </a:ext>
            </a:extLst>
          </p:cNvPr>
          <p:cNvSpPr>
            <a:spLocks noGrp="1"/>
          </p:cNvSpPr>
          <p:nvPr>
            <p:ph type="dt" sz="half" idx="10"/>
          </p:nvPr>
        </p:nvSpPr>
        <p:spPr/>
        <p:txBody>
          <a:bodyPr/>
          <a:lstStyle/>
          <a:p>
            <a:r>
              <a:rPr lang="en-US"/>
              <a:t>ACPC Export Compliance</a:t>
            </a:r>
            <a:endParaRPr lang="en-US" dirty="0"/>
          </a:p>
        </p:txBody>
      </p:sp>
      <p:sp>
        <p:nvSpPr>
          <p:cNvPr id="5" name="Footer Placeholder 4">
            <a:extLst>
              <a:ext uri="{FF2B5EF4-FFF2-40B4-BE49-F238E27FC236}">
                <a16:creationId xmlns:a16="http://schemas.microsoft.com/office/drawing/2014/main" id="{CE8E9F67-EA05-FDD4-8BF5-BC93506EBBDC}"/>
              </a:ext>
            </a:extLst>
          </p:cNvPr>
          <p:cNvSpPr>
            <a:spLocks noGrp="1"/>
          </p:cNvSpPr>
          <p:nvPr>
            <p:ph type="ftr" sz="quarter" idx="11"/>
          </p:nvPr>
        </p:nvSpPr>
        <p:spPr/>
        <p:txBody>
          <a:bodyPr/>
          <a:lstStyle/>
          <a:p>
            <a:r>
              <a:rPr lang="en-US"/>
              <a:t>August 31, 2026</a:t>
            </a:r>
            <a:endParaRPr lang="en-US" dirty="0"/>
          </a:p>
        </p:txBody>
      </p:sp>
      <p:sp>
        <p:nvSpPr>
          <p:cNvPr id="6" name="Slide Number Placeholder 5">
            <a:extLst>
              <a:ext uri="{FF2B5EF4-FFF2-40B4-BE49-F238E27FC236}">
                <a16:creationId xmlns:a16="http://schemas.microsoft.com/office/drawing/2014/main" id="{2852BBB3-7BA7-5835-835B-E4CDB2DDA406}"/>
              </a:ext>
            </a:extLst>
          </p:cNvPr>
          <p:cNvSpPr>
            <a:spLocks noGrp="1"/>
          </p:cNvSpPr>
          <p:nvPr>
            <p:ph type="sldNum" sz="quarter" idx="12"/>
          </p:nvPr>
        </p:nvSpPr>
        <p:spPr/>
        <p:txBody>
          <a:bodyPr/>
          <a:lstStyle/>
          <a:p>
            <a:fld id="{D0DD2322-01AD-4802-AECD-673054E570D1}" type="slidenum">
              <a:rPr lang="en-US" smtClean="0"/>
              <a:t>45</a:t>
            </a:fld>
            <a:endParaRPr lang="en-US" dirty="0"/>
          </a:p>
        </p:txBody>
      </p:sp>
    </p:spTree>
    <p:extLst>
      <p:ext uri="{BB962C8B-B14F-4D97-AF65-F5344CB8AC3E}">
        <p14:creationId xmlns:p14="http://schemas.microsoft.com/office/powerpoint/2010/main" val="13950655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50091-8FB4-9F4E-4D41-B6EB325923D3}"/>
              </a:ext>
            </a:extLst>
          </p:cNvPr>
          <p:cNvSpPr>
            <a:spLocks noGrp="1"/>
          </p:cNvSpPr>
          <p:nvPr>
            <p:ph type="title"/>
          </p:nvPr>
        </p:nvSpPr>
        <p:spPr/>
        <p:txBody>
          <a:bodyPr>
            <a:normAutofit fontScale="90000"/>
          </a:bodyPr>
          <a:lstStyle/>
          <a:p>
            <a:r>
              <a:rPr lang="en-US" dirty="0"/>
              <a:t>Temporary Denial Orders – </a:t>
            </a:r>
            <a:br>
              <a:rPr lang="en-US" dirty="0"/>
            </a:br>
            <a:r>
              <a:rPr lang="en-US" dirty="0"/>
              <a:t>Extended Application Can Include Imports</a:t>
            </a:r>
          </a:p>
        </p:txBody>
      </p:sp>
      <p:sp>
        <p:nvSpPr>
          <p:cNvPr id="3" name="Content Placeholder 2">
            <a:extLst>
              <a:ext uri="{FF2B5EF4-FFF2-40B4-BE49-F238E27FC236}">
                <a16:creationId xmlns:a16="http://schemas.microsoft.com/office/drawing/2014/main" id="{7D36CED4-D0A0-5023-F8E5-9081DEEE027E}"/>
              </a:ext>
            </a:extLst>
          </p:cNvPr>
          <p:cNvSpPr>
            <a:spLocks noGrp="1"/>
          </p:cNvSpPr>
          <p:nvPr>
            <p:ph idx="1"/>
          </p:nvPr>
        </p:nvSpPr>
        <p:spPr/>
        <p:txBody>
          <a:bodyPr>
            <a:normAutofit/>
          </a:bodyPr>
          <a:lstStyle/>
          <a:p>
            <a:r>
              <a:rPr lang="en-US" dirty="0"/>
              <a:t>It is important to read the entire TDO</a:t>
            </a:r>
          </a:p>
          <a:p>
            <a:r>
              <a:rPr lang="en-US" u="sng" dirty="0"/>
              <a:t>Acquisition </a:t>
            </a:r>
            <a:r>
              <a:rPr lang="en-US" dirty="0"/>
              <a:t>of parts from TDO parties can be illegal</a:t>
            </a:r>
          </a:p>
          <a:p>
            <a:pPr lvl="1"/>
            <a:r>
              <a:rPr lang="en-US" dirty="0"/>
              <a:t>Typically tied to exports due to the limits of BIS jurisdiction</a:t>
            </a:r>
          </a:p>
          <a:p>
            <a:pPr lvl="2"/>
            <a:r>
              <a:rPr lang="en-US" dirty="0"/>
              <a:t>Parts previously exported</a:t>
            </a:r>
          </a:p>
          <a:p>
            <a:pPr lvl="2"/>
            <a:r>
              <a:rPr lang="en-US" dirty="0"/>
              <a:t>Parts subsequently exported</a:t>
            </a:r>
          </a:p>
          <a:p>
            <a:pPr lvl="2"/>
            <a:r>
              <a:rPr lang="en-US" dirty="0"/>
              <a:t>Parts intended to be exported</a:t>
            </a:r>
          </a:p>
          <a:p>
            <a:pPr lvl="1"/>
            <a:r>
              <a:rPr lang="en-US" dirty="0"/>
              <a:t>There is an opportunity to obtain a license to support flight safety, but even then, the license is needed</a:t>
            </a:r>
          </a:p>
          <a:p>
            <a:r>
              <a:rPr lang="en-US" dirty="0"/>
              <a:t>Providing services to TDO parties can be illegal</a:t>
            </a:r>
          </a:p>
          <a:p>
            <a:pPr lvl="1"/>
            <a:r>
              <a:rPr lang="en-US" dirty="0"/>
              <a:t>This can include maintenance on parts owned by a TDO</a:t>
            </a:r>
          </a:p>
        </p:txBody>
      </p:sp>
      <p:sp>
        <p:nvSpPr>
          <p:cNvPr id="4" name="Date Placeholder 3">
            <a:extLst>
              <a:ext uri="{FF2B5EF4-FFF2-40B4-BE49-F238E27FC236}">
                <a16:creationId xmlns:a16="http://schemas.microsoft.com/office/drawing/2014/main" id="{7C13352F-E380-A06F-88CA-63F33BEFA9CB}"/>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ACPC Export Compliance</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19E2354-971D-5AC5-55A7-1FBAE488411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August 31, 2026</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A58A9C-A347-1B82-8B43-53E51C3DB58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DD2322-01AD-4802-AECD-673054E570D1}" type="slidenum">
              <a:rPr kumimoji="0" lang="en-US" sz="1200" b="0" i="0" u="none" strike="noStrike" kern="1200" cap="none" spc="0" normalizeH="0" baseline="0" noProof="0" smtClean="0">
                <a:ln>
                  <a:noFill/>
                </a:ln>
                <a:solidFill>
                  <a:prstClr val="whit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48874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dirty="0"/>
              <a:t>Steps to Compliance</a:t>
            </a:r>
          </a:p>
        </p:txBody>
      </p:sp>
      <p:sp>
        <p:nvSpPr>
          <p:cNvPr id="9219" name="Rectangle 3"/>
          <p:cNvSpPr>
            <a:spLocks noGrp="1" noChangeArrowheads="1"/>
          </p:cNvSpPr>
          <p:nvPr>
            <p:ph sz="half" idx="1"/>
          </p:nvPr>
        </p:nvSpPr>
        <p:spPr/>
        <p:txBody>
          <a:bodyPr>
            <a:normAutofit/>
          </a:bodyPr>
          <a:lstStyle/>
          <a:p>
            <a:r>
              <a:rPr lang="en-US" sz="2400" dirty="0"/>
              <a:t>Look at Treasury restrictions</a:t>
            </a:r>
          </a:p>
          <a:p>
            <a:r>
              <a:rPr lang="en-US" sz="2400" dirty="0"/>
              <a:t>Identify whether the article is State or Commerce restricted </a:t>
            </a:r>
          </a:p>
          <a:p>
            <a:r>
              <a:rPr lang="en-US" sz="2400" dirty="0"/>
              <a:t>Examine appropriate destination restrictions</a:t>
            </a:r>
          </a:p>
          <a:p>
            <a:r>
              <a:rPr lang="en-US" sz="2400" dirty="0"/>
              <a:t>Check party-level restrictions</a:t>
            </a:r>
          </a:p>
          <a:p>
            <a:r>
              <a:rPr lang="en-US" sz="2400" dirty="0"/>
              <a:t>Identify other regulatory issues</a:t>
            </a:r>
          </a:p>
        </p:txBody>
      </p:sp>
      <p:graphicFrame>
        <p:nvGraphicFramePr>
          <p:cNvPr id="9" name="Content Placeholder 8"/>
          <p:cNvGraphicFramePr>
            <a:graphicFrameLocks noGrp="1"/>
          </p:cNvGraphicFramePr>
          <p:nvPr>
            <p:ph sz="half" idx="2"/>
          </p:nvPr>
        </p:nvGraphicFramePr>
        <p:xfrm>
          <a:off x="5867400" y="1647825"/>
          <a:ext cx="4572000" cy="4478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ate Placeholder 2">
            <a:extLst>
              <a:ext uri="{FF2B5EF4-FFF2-40B4-BE49-F238E27FC236}">
                <a16:creationId xmlns:a16="http://schemas.microsoft.com/office/drawing/2014/main" id="{6B3321AD-48F5-4883-9E96-FF79C5A33589}"/>
              </a:ext>
            </a:extLst>
          </p:cNvPr>
          <p:cNvSpPr>
            <a:spLocks noGrp="1"/>
          </p:cNvSpPr>
          <p:nvPr>
            <p:ph type="dt" sz="half" idx="10"/>
          </p:nvPr>
        </p:nvSpPr>
        <p:spPr/>
        <p:txBody>
          <a:bodyPr/>
          <a:lstStyle/>
          <a:p>
            <a:r>
              <a:rPr lang="en-US"/>
              <a:t>ACPC Export Compliance</a:t>
            </a:r>
            <a:endParaRPr lang="en-US" dirty="0"/>
          </a:p>
        </p:txBody>
      </p:sp>
      <p:sp>
        <p:nvSpPr>
          <p:cNvPr id="2" name="Footer Placeholder 1">
            <a:extLst>
              <a:ext uri="{FF2B5EF4-FFF2-40B4-BE49-F238E27FC236}">
                <a16:creationId xmlns:a16="http://schemas.microsoft.com/office/drawing/2014/main" id="{2C490F50-F36B-43C2-B9DB-5F152C4B8721}"/>
              </a:ext>
            </a:extLst>
          </p:cNvPr>
          <p:cNvSpPr>
            <a:spLocks noGrp="1"/>
          </p:cNvSpPr>
          <p:nvPr>
            <p:ph type="ftr" sz="quarter" idx="11"/>
          </p:nvPr>
        </p:nvSpPr>
        <p:spPr/>
        <p:txBody>
          <a:bodyPr/>
          <a:lstStyle/>
          <a:p>
            <a:r>
              <a:rPr lang="en-US"/>
              <a:t>August 31, 2026</a:t>
            </a:r>
          </a:p>
        </p:txBody>
      </p:sp>
      <p:sp>
        <p:nvSpPr>
          <p:cNvPr id="11" name="Slide Number Placeholder 10"/>
          <p:cNvSpPr>
            <a:spLocks noGrp="1"/>
          </p:cNvSpPr>
          <p:nvPr>
            <p:ph type="sldNum" sz="quarter" idx="12"/>
          </p:nvPr>
        </p:nvSpPr>
        <p:spPr/>
        <p:txBody>
          <a:bodyPr/>
          <a:lstStyle/>
          <a:p>
            <a:fld id="{C574DC93-7031-4ED1-ABE3-4B4A5DF62998}" type="slidenum">
              <a:rPr lang="en-US" smtClean="0"/>
              <a:t>47</a:t>
            </a:fld>
            <a:endParaRPr lang="en-US"/>
          </a:p>
        </p:txBody>
      </p:sp>
    </p:spTree>
    <p:extLst>
      <p:ext uri="{BB962C8B-B14F-4D97-AF65-F5344CB8AC3E}">
        <p14:creationId xmlns:p14="http://schemas.microsoft.com/office/powerpoint/2010/main" val="35718783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normAutofit/>
          </a:bodyPr>
          <a:lstStyle/>
          <a:p>
            <a:r>
              <a:rPr lang="en-US" sz="4000"/>
              <a:t>Do You Need a Commerce Department License?</a:t>
            </a:r>
          </a:p>
        </p:txBody>
      </p:sp>
      <p:sp>
        <p:nvSpPr>
          <p:cNvPr id="57347" name="Rectangle 3"/>
          <p:cNvSpPr>
            <a:spLocks noGrp="1" noChangeArrowheads="1"/>
          </p:cNvSpPr>
          <p:nvPr>
            <p:ph idx="1"/>
          </p:nvPr>
        </p:nvSpPr>
        <p:spPr/>
        <p:txBody>
          <a:bodyPr>
            <a:normAutofit lnSpcReduction="10000"/>
          </a:bodyPr>
          <a:lstStyle/>
          <a:p>
            <a:pPr>
              <a:lnSpc>
                <a:spcPct val="80000"/>
              </a:lnSpc>
            </a:pPr>
            <a:r>
              <a:rPr lang="en-US" sz="2400" dirty="0"/>
              <a:t>What will the importer do with it? Certain end-uses are restricted:</a:t>
            </a:r>
          </a:p>
          <a:p>
            <a:pPr lvl="1">
              <a:lnSpc>
                <a:spcPct val="80000"/>
              </a:lnSpc>
            </a:pPr>
            <a:r>
              <a:rPr lang="en-US" sz="2000" u="sng" dirty="0"/>
              <a:t>See</a:t>
            </a:r>
            <a:r>
              <a:rPr lang="en-US" sz="2000" dirty="0"/>
              <a:t> 15 C.F.R. Part 744</a:t>
            </a:r>
          </a:p>
          <a:p>
            <a:pPr lvl="1">
              <a:lnSpc>
                <a:spcPct val="80000"/>
              </a:lnSpc>
            </a:pPr>
            <a:r>
              <a:rPr lang="en-US" sz="2000" u="sng" dirty="0"/>
              <a:t>Rocket systems</a:t>
            </a:r>
            <a:r>
              <a:rPr lang="en-US" sz="2000" dirty="0"/>
              <a:t> and certain </a:t>
            </a:r>
            <a:r>
              <a:rPr lang="en-US" sz="2000" u="sng" dirty="0"/>
              <a:t>unmanned air vehicles</a:t>
            </a:r>
            <a:r>
              <a:rPr lang="en-US" sz="2000" dirty="0"/>
              <a:t> may require licensing; certain military end-users and/or end-uses may also be restricted</a:t>
            </a:r>
          </a:p>
          <a:p>
            <a:pPr lvl="1">
              <a:lnSpc>
                <a:spcPct val="80000"/>
              </a:lnSpc>
            </a:pPr>
            <a:r>
              <a:rPr lang="en-US" sz="2000" dirty="0"/>
              <a:t>These restrictions may drive a need to check third party country of registry and control (see “where is it going”)</a:t>
            </a:r>
          </a:p>
          <a:p>
            <a:pPr lvl="1">
              <a:lnSpc>
                <a:spcPct val="80000"/>
              </a:lnSpc>
            </a:pPr>
            <a:r>
              <a:rPr lang="en-US" sz="2000" b="1" u="sng" dirty="0"/>
              <a:t>§ 744.7 requires us to identify the country in which an aircraft is located, is registered, and is controlled.</a:t>
            </a:r>
          </a:p>
          <a:p>
            <a:pPr>
              <a:lnSpc>
                <a:spcPct val="80000"/>
              </a:lnSpc>
            </a:pPr>
            <a:r>
              <a:rPr lang="en-US" sz="2400" dirty="0"/>
              <a:t>What else does the receiver do? Certain types of conduct are prohibited without BIS license</a:t>
            </a:r>
          </a:p>
          <a:p>
            <a:pPr lvl="1">
              <a:lnSpc>
                <a:spcPct val="80000"/>
              </a:lnSpc>
            </a:pPr>
            <a:r>
              <a:rPr lang="en-US" sz="2000" dirty="0"/>
              <a:t>Supporting design, development or production of missiles or nuclear explosive devices or chemical weapons or biological weapons</a:t>
            </a:r>
          </a:p>
          <a:p>
            <a:pPr lvl="1">
              <a:lnSpc>
                <a:spcPct val="80000"/>
              </a:lnSpc>
            </a:pPr>
            <a:r>
              <a:rPr lang="en-US" sz="2000" dirty="0"/>
              <a:t>Supporting (through financing or logistics) a transaction that would violate the licensing provisions if performed, directly</a:t>
            </a:r>
          </a:p>
          <a:p>
            <a:pPr>
              <a:lnSpc>
                <a:spcPct val="80000"/>
              </a:lnSpc>
            </a:pPr>
            <a:r>
              <a:rPr lang="en-US" sz="2400" dirty="0"/>
              <a:t>Who will receive it? Check the BIS prohibition lists</a:t>
            </a:r>
          </a:p>
        </p:txBody>
      </p:sp>
      <p:sp>
        <p:nvSpPr>
          <p:cNvPr id="5" name="Date Placeholder 4">
            <a:extLst>
              <a:ext uri="{FF2B5EF4-FFF2-40B4-BE49-F238E27FC236}">
                <a16:creationId xmlns:a16="http://schemas.microsoft.com/office/drawing/2014/main" id="{F6EEA6E7-4D54-430B-9052-080080EB2083}"/>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131D5553-D96D-4402-9C30-0BF0B8E5E6C7}"/>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48</a:t>
            </a:fld>
            <a:endParaRPr lang="en-US"/>
          </a:p>
        </p:txBody>
      </p:sp>
    </p:spTree>
    <p:extLst>
      <p:ext uri="{BB962C8B-B14F-4D97-AF65-F5344CB8AC3E}">
        <p14:creationId xmlns:p14="http://schemas.microsoft.com/office/powerpoint/2010/main" val="153190371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CF9E7-6DAD-4E4C-B2C2-CC7EFEE41B10}"/>
              </a:ext>
            </a:extLst>
          </p:cNvPr>
          <p:cNvSpPr>
            <a:spLocks noGrp="1"/>
          </p:cNvSpPr>
          <p:nvPr>
            <p:ph type="title"/>
          </p:nvPr>
        </p:nvSpPr>
        <p:spPr/>
        <p:txBody>
          <a:bodyPr/>
          <a:lstStyle/>
          <a:p>
            <a:r>
              <a:rPr lang="en-US" dirty="0"/>
              <a:t>Parts for Foreign Aircraft</a:t>
            </a:r>
          </a:p>
        </p:txBody>
      </p:sp>
      <p:sp>
        <p:nvSpPr>
          <p:cNvPr id="3" name="Content Placeholder 2">
            <a:extLst>
              <a:ext uri="{FF2B5EF4-FFF2-40B4-BE49-F238E27FC236}">
                <a16:creationId xmlns:a16="http://schemas.microsoft.com/office/drawing/2014/main" id="{9F1F48CF-861E-4B12-8F7D-9BD9811B4742}"/>
              </a:ext>
            </a:extLst>
          </p:cNvPr>
          <p:cNvSpPr>
            <a:spLocks noGrp="1"/>
          </p:cNvSpPr>
          <p:nvPr>
            <p:ph idx="1"/>
          </p:nvPr>
        </p:nvSpPr>
        <p:spPr/>
        <p:txBody>
          <a:bodyPr>
            <a:normAutofit/>
          </a:bodyPr>
          <a:lstStyle/>
          <a:p>
            <a:pPr marL="0" indent="0">
              <a:buNone/>
            </a:pPr>
            <a:r>
              <a:rPr lang="en-US" b="1" dirty="0"/>
              <a:t>General Rule for Foreign Aircraft (15 C.F.R. § 744.7)</a:t>
            </a:r>
          </a:p>
          <a:p>
            <a:pPr marL="0" marR="0">
              <a:spcBef>
                <a:spcPts val="0"/>
              </a:spcBef>
              <a:spcAft>
                <a:spcPts val="0"/>
              </a:spcAft>
            </a:pPr>
            <a:r>
              <a:rPr lang="en-US" dirty="0">
                <a:effectLst/>
                <a:ea typeface="Times New Roman" panose="02020603050405020304" pitchFamily="18" charset="0"/>
              </a:rPr>
              <a:t>In addition to the normal license requirements, we may not export an aircraft part subject to the export administration regulations for use </a:t>
            </a:r>
            <a:r>
              <a:rPr lang="en-US" u="sng" dirty="0">
                <a:effectLst/>
                <a:ea typeface="Times New Roman" panose="02020603050405020304" pitchFamily="18" charset="0"/>
              </a:rPr>
              <a:t>on a foreign aircraft</a:t>
            </a:r>
            <a:r>
              <a:rPr lang="en-US" dirty="0">
                <a:effectLst/>
                <a:ea typeface="Times New Roman" panose="02020603050405020304" pitchFamily="18" charset="0"/>
              </a:rPr>
              <a:t>, unless a License Exception or NLR permits the shipment to be made: </a:t>
            </a:r>
          </a:p>
          <a:p>
            <a:pPr marL="457200" lvl="1">
              <a:spcBef>
                <a:spcPts val="0"/>
              </a:spcBef>
            </a:pPr>
            <a:r>
              <a:rPr lang="en-US" dirty="0">
                <a:effectLst/>
                <a:ea typeface="Times New Roman" panose="02020603050405020304" pitchFamily="18" charset="0"/>
              </a:rPr>
              <a:t>To the country in which the aircraft is located, and </a:t>
            </a:r>
          </a:p>
          <a:p>
            <a:pPr marL="457200" lvl="1">
              <a:spcBef>
                <a:spcPts val="0"/>
              </a:spcBef>
            </a:pPr>
            <a:r>
              <a:rPr lang="en-US" dirty="0">
                <a:effectLst/>
                <a:ea typeface="Times New Roman" panose="02020603050405020304" pitchFamily="18" charset="0"/>
              </a:rPr>
              <a:t>To the country in which the aircraft is registered, and</a:t>
            </a:r>
          </a:p>
          <a:p>
            <a:pPr marL="457200" lvl="1">
              <a:spcBef>
                <a:spcPts val="0"/>
              </a:spcBef>
            </a:pPr>
            <a:r>
              <a:rPr lang="en-US" dirty="0">
                <a:effectLst/>
                <a:ea typeface="Times New Roman" panose="02020603050405020304" pitchFamily="18" charset="0"/>
              </a:rPr>
              <a:t>To the country, including a national thereof, which is currently controlling, leasing, or chartering the aircraft</a:t>
            </a:r>
            <a:endParaRPr lang="en-US" sz="1400" dirty="0">
              <a:effectLst/>
              <a:ea typeface="Times New Roman" panose="02020603050405020304" pitchFamily="18" charset="0"/>
            </a:endParaRPr>
          </a:p>
        </p:txBody>
      </p:sp>
      <p:sp>
        <p:nvSpPr>
          <p:cNvPr id="7" name="Date Placeholder 6">
            <a:extLst>
              <a:ext uri="{FF2B5EF4-FFF2-40B4-BE49-F238E27FC236}">
                <a16:creationId xmlns:a16="http://schemas.microsoft.com/office/drawing/2014/main" id="{E7BEF4D9-AD0F-48E4-B042-51B9924D762C}"/>
              </a:ext>
            </a:extLst>
          </p:cNvPr>
          <p:cNvSpPr>
            <a:spLocks noGrp="1"/>
          </p:cNvSpPr>
          <p:nvPr>
            <p:ph type="dt" sz="half" idx="10"/>
          </p:nvPr>
        </p:nvSpPr>
        <p:spPr/>
        <p:txBody>
          <a:bodyPr/>
          <a:lstStyle/>
          <a:p>
            <a:r>
              <a:rPr lang="en-US"/>
              <a:t>ACPC Export Compliance</a:t>
            </a:r>
            <a:endParaRPr lang="en-US" dirty="0"/>
          </a:p>
        </p:txBody>
      </p:sp>
      <p:sp>
        <p:nvSpPr>
          <p:cNvPr id="5" name="Footer Placeholder 4">
            <a:extLst>
              <a:ext uri="{FF2B5EF4-FFF2-40B4-BE49-F238E27FC236}">
                <a16:creationId xmlns:a16="http://schemas.microsoft.com/office/drawing/2014/main" id="{3D0E156E-A705-4ED5-BE5C-12B7BD24E1B4}"/>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D74CE679-D896-4CC1-BDD1-5ECC7CE950A3}"/>
              </a:ext>
            </a:extLst>
          </p:cNvPr>
          <p:cNvSpPr>
            <a:spLocks noGrp="1"/>
          </p:cNvSpPr>
          <p:nvPr>
            <p:ph type="sldNum" sz="quarter" idx="12"/>
          </p:nvPr>
        </p:nvSpPr>
        <p:spPr/>
        <p:txBody>
          <a:bodyPr/>
          <a:lstStyle/>
          <a:p>
            <a:fld id="{D0DD2322-01AD-4802-AECD-673054E570D1}" type="slidenum">
              <a:rPr lang="en-US" smtClean="0"/>
              <a:t>49</a:t>
            </a:fld>
            <a:endParaRPr lang="en-US"/>
          </a:p>
        </p:txBody>
      </p:sp>
    </p:spTree>
    <p:extLst>
      <p:ext uri="{BB962C8B-B14F-4D97-AF65-F5344CB8AC3E}">
        <p14:creationId xmlns:p14="http://schemas.microsoft.com/office/powerpoint/2010/main" val="252377918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069E-6462-33FF-23CF-E285DD357D9B}"/>
              </a:ext>
            </a:extLst>
          </p:cNvPr>
          <p:cNvSpPr>
            <a:spLocks noGrp="1"/>
          </p:cNvSpPr>
          <p:nvPr>
            <p:ph type="title"/>
          </p:nvPr>
        </p:nvSpPr>
        <p:spPr/>
        <p:txBody>
          <a:bodyPr>
            <a:normAutofit/>
          </a:bodyPr>
          <a:lstStyle/>
          <a:p>
            <a:r>
              <a:rPr lang="en-US" dirty="0"/>
              <a:t>Some Parts of the World are Subject to Special Controls</a:t>
            </a:r>
          </a:p>
        </p:txBody>
      </p:sp>
      <p:sp>
        <p:nvSpPr>
          <p:cNvPr id="3" name="Content Placeholder 2">
            <a:extLst>
              <a:ext uri="{FF2B5EF4-FFF2-40B4-BE49-F238E27FC236}">
                <a16:creationId xmlns:a16="http://schemas.microsoft.com/office/drawing/2014/main" id="{70CEB5C8-6952-3085-E909-9733A618339F}"/>
              </a:ext>
            </a:extLst>
          </p:cNvPr>
          <p:cNvSpPr>
            <a:spLocks noGrp="1"/>
          </p:cNvSpPr>
          <p:nvPr>
            <p:ph sz="half" idx="1"/>
          </p:nvPr>
        </p:nvSpPr>
        <p:spPr/>
        <p:txBody>
          <a:bodyPr>
            <a:normAutofit lnSpcReduction="10000"/>
          </a:bodyPr>
          <a:lstStyle/>
          <a:p>
            <a:pPr marL="0" indent="0">
              <a:buNone/>
            </a:pPr>
            <a:r>
              <a:rPr lang="en-US" dirty="0"/>
              <a:t>For example (</a:t>
            </a:r>
            <a:r>
              <a:rPr lang="en-US" i="1" dirty="0"/>
              <a:t>not a complete list!</a:t>
            </a:r>
            <a:r>
              <a:rPr lang="en-US" dirty="0"/>
              <a:t>):</a:t>
            </a:r>
          </a:p>
          <a:p>
            <a:r>
              <a:rPr lang="en-US" dirty="0"/>
              <a:t>Belarus (15 C.F.R. §§ 744.21, 746.5, 746.8, 746.10)</a:t>
            </a:r>
          </a:p>
          <a:p>
            <a:r>
              <a:rPr lang="en-US" dirty="0"/>
              <a:t>Burma (15 C.F.R. § 744.21)</a:t>
            </a:r>
          </a:p>
          <a:p>
            <a:r>
              <a:rPr lang="en-US" dirty="0"/>
              <a:t>Cambodia (15 C.F.R. § 744.21)</a:t>
            </a:r>
          </a:p>
          <a:p>
            <a:r>
              <a:rPr lang="en-US" dirty="0"/>
              <a:t>China (15 C.F.R. § 744.21)</a:t>
            </a:r>
          </a:p>
          <a:p>
            <a:r>
              <a:rPr lang="en-US" dirty="0"/>
              <a:t>Crimea and other regions of Ukraine (15 C.F.R. § 746.6)</a:t>
            </a:r>
          </a:p>
          <a:p>
            <a:r>
              <a:rPr lang="en-US" dirty="0"/>
              <a:t>Cuba (15 C.F.R. § 746.2)</a:t>
            </a:r>
          </a:p>
        </p:txBody>
      </p:sp>
      <p:sp>
        <p:nvSpPr>
          <p:cNvPr id="7" name="Content Placeholder 6">
            <a:extLst>
              <a:ext uri="{FF2B5EF4-FFF2-40B4-BE49-F238E27FC236}">
                <a16:creationId xmlns:a16="http://schemas.microsoft.com/office/drawing/2014/main" id="{5A8C8B18-D6A7-5D8B-56B5-FA647D7EC808}"/>
              </a:ext>
            </a:extLst>
          </p:cNvPr>
          <p:cNvSpPr>
            <a:spLocks noGrp="1"/>
          </p:cNvSpPr>
          <p:nvPr>
            <p:ph sz="half" idx="2"/>
          </p:nvPr>
        </p:nvSpPr>
        <p:spPr/>
        <p:txBody>
          <a:bodyPr>
            <a:normAutofit lnSpcReduction="10000"/>
          </a:bodyPr>
          <a:lstStyle/>
          <a:p>
            <a:endParaRPr lang="en-US" dirty="0"/>
          </a:p>
          <a:p>
            <a:endParaRPr lang="en-US" dirty="0"/>
          </a:p>
          <a:p>
            <a:r>
              <a:rPr lang="en-US" dirty="0"/>
              <a:t>Iran (15 C.F.R. § 746.7)</a:t>
            </a:r>
          </a:p>
          <a:p>
            <a:r>
              <a:rPr lang="en-US" dirty="0"/>
              <a:t>Iraq (15 C.F.R. § 746.3)</a:t>
            </a:r>
          </a:p>
          <a:p>
            <a:r>
              <a:rPr lang="en-US" dirty="0"/>
              <a:t>North Korea (15 C.F.R. § 746.4)</a:t>
            </a:r>
          </a:p>
          <a:p>
            <a:r>
              <a:rPr lang="en-US" b="1" dirty="0"/>
              <a:t>Russia</a:t>
            </a:r>
            <a:r>
              <a:rPr lang="en-US" dirty="0"/>
              <a:t> </a:t>
            </a:r>
            <a:r>
              <a:rPr lang="en-US" b="1" dirty="0"/>
              <a:t>(15 C.F.R. §§ 744.10, 744.21, 746.5, 746.8, 746.10)</a:t>
            </a:r>
          </a:p>
          <a:p>
            <a:r>
              <a:rPr lang="en-US" dirty="0"/>
              <a:t>Syria (15 C.F.R. § 746.9)</a:t>
            </a:r>
          </a:p>
          <a:p>
            <a:r>
              <a:rPr lang="en-US" dirty="0"/>
              <a:t>Venezuela (15 C.F.R. § 744.21)</a:t>
            </a:r>
          </a:p>
        </p:txBody>
      </p:sp>
      <p:sp>
        <p:nvSpPr>
          <p:cNvPr id="4" name="Date Placeholder 3">
            <a:extLst>
              <a:ext uri="{FF2B5EF4-FFF2-40B4-BE49-F238E27FC236}">
                <a16:creationId xmlns:a16="http://schemas.microsoft.com/office/drawing/2014/main" id="{5BE7A025-5EC9-A515-36C3-0D42DC7E9764}"/>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50C56FD9-55D0-3246-C5FF-DD913C70503B}"/>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66B3A338-420C-C26D-3CB0-341349EE59C3}"/>
              </a:ext>
            </a:extLst>
          </p:cNvPr>
          <p:cNvSpPr>
            <a:spLocks noGrp="1"/>
          </p:cNvSpPr>
          <p:nvPr>
            <p:ph type="sldNum" sz="quarter" idx="12"/>
          </p:nvPr>
        </p:nvSpPr>
        <p:spPr/>
        <p:txBody>
          <a:bodyPr/>
          <a:lstStyle/>
          <a:p>
            <a:fld id="{D0DD2322-01AD-4802-AECD-673054E570D1}" type="slidenum">
              <a:rPr lang="en-US" smtClean="0"/>
              <a:t>50</a:t>
            </a:fld>
            <a:endParaRPr lang="en-US"/>
          </a:p>
        </p:txBody>
      </p:sp>
    </p:spTree>
    <p:extLst>
      <p:ext uri="{BB962C8B-B14F-4D97-AF65-F5344CB8AC3E}">
        <p14:creationId xmlns:p14="http://schemas.microsoft.com/office/powerpoint/2010/main" val="10410131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F28B2-CC46-4602-9C5A-328B3CF623FC}"/>
              </a:ext>
            </a:extLst>
          </p:cNvPr>
          <p:cNvSpPr>
            <a:spLocks noGrp="1"/>
          </p:cNvSpPr>
          <p:nvPr>
            <p:ph type="title"/>
          </p:nvPr>
        </p:nvSpPr>
        <p:spPr/>
        <p:txBody>
          <a:bodyPr>
            <a:normAutofit/>
          </a:bodyPr>
          <a:lstStyle/>
          <a:p>
            <a:r>
              <a:rPr lang="en-US" dirty="0"/>
              <a:t>Combining the Foreign Aircraft Rule (§ 744.7) with the Russia Rule (§ 746.8):</a:t>
            </a:r>
          </a:p>
        </p:txBody>
      </p:sp>
      <p:sp>
        <p:nvSpPr>
          <p:cNvPr id="3" name="Content Placeholder 2">
            <a:extLst>
              <a:ext uri="{FF2B5EF4-FFF2-40B4-BE49-F238E27FC236}">
                <a16:creationId xmlns:a16="http://schemas.microsoft.com/office/drawing/2014/main" id="{1EA6A3AF-3401-45A2-B4C2-8B8FB9115831}"/>
              </a:ext>
            </a:extLst>
          </p:cNvPr>
          <p:cNvSpPr>
            <a:spLocks noGrp="1"/>
          </p:cNvSpPr>
          <p:nvPr>
            <p:ph idx="1"/>
          </p:nvPr>
        </p:nvSpPr>
        <p:spPr/>
        <p:txBody>
          <a:bodyPr>
            <a:normAutofit fontScale="92500"/>
          </a:bodyPr>
          <a:lstStyle/>
          <a:p>
            <a:pPr marL="0" marR="0">
              <a:spcBef>
                <a:spcPts val="0"/>
              </a:spcBef>
              <a:spcAft>
                <a:spcPts val="0"/>
              </a:spcAft>
            </a:pPr>
            <a:endParaRPr lang="en-US" dirty="0">
              <a:effectLst/>
              <a:ea typeface="Times New Roman" panose="02020603050405020304" pitchFamily="18" charset="0"/>
            </a:endParaRPr>
          </a:p>
          <a:p>
            <a:pPr marL="0" marR="0">
              <a:spcBef>
                <a:spcPts val="0"/>
              </a:spcBef>
              <a:spcAft>
                <a:spcPts val="0"/>
              </a:spcAft>
            </a:pPr>
            <a:r>
              <a:rPr lang="en-US" dirty="0">
                <a:effectLst/>
                <a:ea typeface="Times New Roman" panose="02020603050405020304" pitchFamily="18" charset="0"/>
              </a:rPr>
              <a:t>We may not export an aircraft part subject to the EAR for use </a:t>
            </a:r>
            <a:r>
              <a:rPr lang="en-US" u="sng" dirty="0">
                <a:effectLst/>
                <a:ea typeface="Times New Roman" panose="02020603050405020304" pitchFamily="18" charset="0"/>
              </a:rPr>
              <a:t>on a foreign aircraft</a:t>
            </a:r>
            <a:r>
              <a:rPr lang="en-US" dirty="0">
                <a:effectLst/>
                <a:ea typeface="Times New Roman" panose="02020603050405020304" pitchFamily="18" charset="0"/>
              </a:rPr>
              <a:t>, </a:t>
            </a:r>
          </a:p>
          <a:p>
            <a:pPr marL="457200" lvl="1">
              <a:spcBef>
                <a:spcPts val="0"/>
              </a:spcBef>
            </a:pPr>
            <a:r>
              <a:rPr lang="en-US" dirty="0">
                <a:effectLst/>
                <a:ea typeface="Times New Roman" panose="02020603050405020304" pitchFamily="18" charset="0"/>
              </a:rPr>
              <a:t>If the aircraft is located in Russia, or</a:t>
            </a:r>
          </a:p>
          <a:p>
            <a:pPr marL="457200" lvl="1">
              <a:spcBef>
                <a:spcPts val="0"/>
              </a:spcBef>
            </a:pPr>
            <a:r>
              <a:rPr lang="en-US" dirty="0">
                <a:effectLst/>
                <a:ea typeface="Times New Roman" panose="02020603050405020304" pitchFamily="18" charset="0"/>
              </a:rPr>
              <a:t>If the aircraft is registered in Russia, or </a:t>
            </a:r>
          </a:p>
          <a:p>
            <a:pPr marL="457200" lvl="1">
              <a:spcBef>
                <a:spcPts val="0"/>
              </a:spcBef>
            </a:pPr>
            <a:r>
              <a:rPr lang="en-US" dirty="0">
                <a:effectLst/>
                <a:ea typeface="Times New Roman" panose="02020603050405020304" pitchFamily="18" charset="0"/>
              </a:rPr>
              <a:t>If the aircraft is controlled, leased, or chartered by Russia or a national of Russia;</a:t>
            </a:r>
          </a:p>
          <a:p>
            <a:pPr marL="0" indent="0">
              <a:buNone/>
            </a:pPr>
            <a:r>
              <a:rPr lang="en-US" dirty="0">
                <a:ea typeface="Times New Roman" panose="02020603050405020304" pitchFamily="18" charset="0"/>
              </a:rPr>
              <a:t>   </a:t>
            </a:r>
            <a:r>
              <a:rPr lang="en-US" dirty="0">
                <a:effectLst/>
                <a:ea typeface="Times New Roman" panose="02020603050405020304" pitchFamily="18" charset="0"/>
              </a:rPr>
              <a:t>unless the export is covered by a license or a license exception.</a:t>
            </a:r>
          </a:p>
          <a:p>
            <a:pPr marL="0" indent="0">
              <a:buNone/>
            </a:pPr>
            <a:endParaRPr lang="en-US" dirty="0"/>
          </a:p>
          <a:p>
            <a:r>
              <a:rPr lang="en-US" dirty="0"/>
              <a:t>This is a special concern right now, because of the efforts to circumvent the Russia sanctions</a:t>
            </a:r>
          </a:p>
          <a:p>
            <a:pPr lvl="1"/>
            <a:r>
              <a:rPr lang="en-US" dirty="0"/>
              <a:t>This is creating a special need for assessment of transactions</a:t>
            </a:r>
          </a:p>
        </p:txBody>
      </p:sp>
      <p:sp>
        <p:nvSpPr>
          <p:cNvPr id="7" name="Date Placeholder 6">
            <a:extLst>
              <a:ext uri="{FF2B5EF4-FFF2-40B4-BE49-F238E27FC236}">
                <a16:creationId xmlns:a16="http://schemas.microsoft.com/office/drawing/2014/main" id="{FA63D77E-9854-42EB-BB48-17E07C2827C6}"/>
              </a:ext>
            </a:extLst>
          </p:cNvPr>
          <p:cNvSpPr>
            <a:spLocks noGrp="1"/>
          </p:cNvSpPr>
          <p:nvPr>
            <p:ph type="dt" sz="half" idx="10"/>
          </p:nvPr>
        </p:nvSpPr>
        <p:spPr/>
        <p:txBody>
          <a:bodyPr/>
          <a:lstStyle/>
          <a:p>
            <a:r>
              <a:rPr lang="en-US"/>
              <a:t>ACPC Export Compliance</a:t>
            </a:r>
            <a:endParaRPr lang="en-US" dirty="0"/>
          </a:p>
        </p:txBody>
      </p:sp>
      <p:sp>
        <p:nvSpPr>
          <p:cNvPr id="5" name="Footer Placeholder 4">
            <a:extLst>
              <a:ext uri="{FF2B5EF4-FFF2-40B4-BE49-F238E27FC236}">
                <a16:creationId xmlns:a16="http://schemas.microsoft.com/office/drawing/2014/main" id="{B701937C-572D-4C01-BDAF-C0FAA4038244}"/>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0DDBDCE8-F469-4CF2-BFA2-2F9C98DDEE1F}"/>
              </a:ext>
            </a:extLst>
          </p:cNvPr>
          <p:cNvSpPr>
            <a:spLocks noGrp="1"/>
          </p:cNvSpPr>
          <p:nvPr>
            <p:ph type="sldNum" sz="quarter" idx="12"/>
          </p:nvPr>
        </p:nvSpPr>
        <p:spPr/>
        <p:txBody>
          <a:bodyPr/>
          <a:lstStyle/>
          <a:p>
            <a:fld id="{D0DD2322-01AD-4802-AECD-673054E570D1}" type="slidenum">
              <a:rPr lang="en-US" smtClean="0"/>
              <a:t>51</a:t>
            </a:fld>
            <a:endParaRPr lang="en-US"/>
          </a:p>
        </p:txBody>
      </p:sp>
    </p:spTree>
    <p:extLst>
      <p:ext uri="{BB962C8B-B14F-4D97-AF65-F5344CB8AC3E}">
        <p14:creationId xmlns:p14="http://schemas.microsoft.com/office/powerpoint/2010/main" val="32711048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8C90C-D73E-6CC4-883D-6F1DD0C2D55C}"/>
              </a:ext>
            </a:extLst>
          </p:cNvPr>
          <p:cNvSpPr>
            <a:spLocks noGrp="1"/>
          </p:cNvSpPr>
          <p:nvPr>
            <p:ph type="title"/>
          </p:nvPr>
        </p:nvSpPr>
        <p:spPr/>
        <p:txBody>
          <a:bodyPr/>
          <a:lstStyle/>
          <a:p>
            <a:r>
              <a:rPr lang="en-US" dirty="0"/>
              <a:t>General Prohibition</a:t>
            </a:r>
          </a:p>
        </p:txBody>
      </p:sp>
      <p:sp>
        <p:nvSpPr>
          <p:cNvPr id="3" name="Content Placeholder 2">
            <a:extLst>
              <a:ext uri="{FF2B5EF4-FFF2-40B4-BE49-F238E27FC236}">
                <a16:creationId xmlns:a16="http://schemas.microsoft.com/office/drawing/2014/main" id="{A0473202-9323-706B-41E1-531E4B577369}"/>
              </a:ext>
            </a:extLst>
          </p:cNvPr>
          <p:cNvSpPr>
            <a:spLocks noGrp="1"/>
          </p:cNvSpPr>
          <p:nvPr>
            <p:ph idx="1"/>
          </p:nvPr>
        </p:nvSpPr>
        <p:spPr/>
        <p:txBody>
          <a:bodyPr>
            <a:normAutofit/>
          </a:bodyPr>
          <a:lstStyle/>
          <a:p>
            <a:r>
              <a:rPr lang="en-US" dirty="0"/>
              <a:t>BIS has published ten general prohibitions (15 C.F.R. </a:t>
            </a:r>
            <a:r>
              <a:rPr lang="en-US" b="0" i="0" dirty="0">
                <a:solidFill>
                  <a:srgbClr val="333333"/>
                </a:solidFill>
                <a:effectLst/>
                <a:highlight>
                  <a:srgbClr val="FFFFFF"/>
                </a:highlight>
              </a:rPr>
              <a:t>§ 736.2)</a:t>
            </a:r>
          </a:p>
          <a:p>
            <a:r>
              <a:rPr lang="en-US" dirty="0"/>
              <a:t>General Prohibition 10 makes it illegal to engage in a transaction (including a domestic sale) if you know </a:t>
            </a:r>
            <a:r>
              <a:rPr lang="en-US" dirty="0">
                <a:effectLst/>
                <a:highlight>
                  <a:srgbClr val="FFFFFF"/>
                </a:highlight>
              </a:rPr>
              <a:t>that an export violation </a:t>
            </a:r>
            <a:r>
              <a:rPr lang="en-US" u="sng" dirty="0">
                <a:effectLst/>
                <a:highlight>
                  <a:srgbClr val="FFFFFF"/>
                </a:highlight>
              </a:rPr>
              <a:t>has occurred</a:t>
            </a:r>
            <a:r>
              <a:rPr lang="en-US" dirty="0">
                <a:effectLst/>
                <a:highlight>
                  <a:srgbClr val="FFFFFF"/>
                </a:highlight>
              </a:rPr>
              <a:t>, is </a:t>
            </a:r>
            <a:r>
              <a:rPr lang="en-US" u="sng" dirty="0">
                <a:effectLst/>
                <a:highlight>
                  <a:srgbClr val="FFFFFF"/>
                </a:highlight>
              </a:rPr>
              <a:t>about to occur</a:t>
            </a:r>
            <a:r>
              <a:rPr lang="en-US" dirty="0">
                <a:effectLst/>
                <a:highlight>
                  <a:srgbClr val="FFFFFF"/>
                </a:highlight>
              </a:rPr>
              <a:t>, or is </a:t>
            </a:r>
            <a:r>
              <a:rPr lang="en-US" u="sng" dirty="0">
                <a:effectLst/>
                <a:highlight>
                  <a:srgbClr val="FFFFFF"/>
                </a:highlight>
              </a:rPr>
              <a:t>intended to occur</a:t>
            </a:r>
            <a:endParaRPr lang="en-US" u="sng" dirty="0">
              <a:highlight>
                <a:srgbClr val="FFFFFF"/>
              </a:highlight>
            </a:endParaRPr>
          </a:p>
          <a:p>
            <a:pPr lvl="1"/>
            <a:r>
              <a:rPr lang="en-US" dirty="0">
                <a:effectLst/>
                <a:highlight>
                  <a:srgbClr val="FFFFFF"/>
                </a:highlight>
              </a:rPr>
              <a:t>No license exception applies </a:t>
            </a:r>
          </a:p>
          <a:p>
            <a:pPr lvl="1"/>
            <a:endParaRPr lang="en-US" dirty="0">
              <a:highlight>
                <a:srgbClr val="FFFFFF"/>
              </a:highlight>
            </a:endParaRPr>
          </a:p>
          <a:p>
            <a:r>
              <a:rPr lang="en-US" dirty="0">
                <a:effectLst/>
                <a:highlight>
                  <a:srgbClr val="FFFFFF"/>
                </a:highlight>
              </a:rPr>
              <a:t>Don’t allow yourself to be willfully ignorant: the government may apply a “knew or reasonably should have known” standard</a:t>
            </a:r>
          </a:p>
        </p:txBody>
      </p:sp>
      <p:sp>
        <p:nvSpPr>
          <p:cNvPr id="4" name="Date Placeholder 3">
            <a:extLst>
              <a:ext uri="{FF2B5EF4-FFF2-40B4-BE49-F238E27FC236}">
                <a16:creationId xmlns:a16="http://schemas.microsoft.com/office/drawing/2014/main" id="{0C2661A7-C870-8B7E-9D08-A7DA0AE9BA23}"/>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25F00CDA-6C7B-E236-8039-63D3EB90BDDE}"/>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8248FB1B-5456-67B0-B53E-EA65ACC4910A}"/>
              </a:ext>
            </a:extLst>
          </p:cNvPr>
          <p:cNvSpPr>
            <a:spLocks noGrp="1"/>
          </p:cNvSpPr>
          <p:nvPr>
            <p:ph type="sldNum" sz="quarter" idx="12"/>
          </p:nvPr>
        </p:nvSpPr>
        <p:spPr/>
        <p:txBody>
          <a:bodyPr/>
          <a:lstStyle/>
          <a:p>
            <a:fld id="{D0DD2322-01AD-4802-AECD-673054E570D1}" type="slidenum">
              <a:rPr lang="en-US" smtClean="0"/>
              <a:t>52</a:t>
            </a:fld>
            <a:endParaRPr lang="en-US"/>
          </a:p>
        </p:txBody>
      </p:sp>
    </p:spTree>
    <p:extLst>
      <p:ext uri="{BB962C8B-B14F-4D97-AF65-F5344CB8AC3E}">
        <p14:creationId xmlns:p14="http://schemas.microsoft.com/office/powerpoint/2010/main" val="41127920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dirty="0"/>
              <a:t>Steps to Compliance</a:t>
            </a:r>
          </a:p>
        </p:txBody>
      </p:sp>
      <p:sp>
        <p:nvSpPr>
          <p:cNvPr id="9219" name="Rectangle 3"/>
          <p:cNvSpPr>
            <a:spLocks noGrp="1" noChangeArrowheads="1"/>
          </p:cNvSpPr>
          <p:nvPr>
            <p:ph sz="half" idx="1"/>
          </p:nvPr>
        </p:nvSpPr>
        <p:spPr/>
        <p:txBody>
          <a:bodyPr>
            <a:normAutofit/>
          </a:bodyPr>
          <a:lstStyle/>
          <a:p>
            <a:r>
              <a:rPr lang="en-US" sz="2400" dirty="0"/>
              <a:t>Look at Treasury restrictions</a:t>
            </a:r>
          </a:p>
          <a:p>
            <a:r>
              <a:rPr lang="en-US" sz="2400" dirty="0"/>
              <a:t>Identify whether the article is State or Commerce restricted </a:t>
            </a:r>
          </a:p>
          <a:p>
            <a:r>
              <a:rPr lang="en-US" sz="2400" dirty="0"/>
              <a:t>Examine appropriate destination restrictions</a:t>
            </a:r>
          </a:p>
          <a:p>
            <a:r>
              <a:rPr lang="en-US" sz="2400" dirty="0"/>
              <a:t>Check party-level restrictions</a:t>
            </a:r>
          </a:p>
          <a:p>
            <a:r>
              <a:rPr lang="en-US" sz="2400" dirty="0"/>
              <a:t>Identify other regulatory issues</a:t>
            </a:r>
          </a:p>
          <a:p>
            <a:r>
              <a:rPr lang="en-US" sz="2400" dirty="0"/>
              <a:t>Obtain licenses as necessary</a:t>
            </a:r>
          </a:p>
        </p:txBody>
      </p:sp>
      <p:graphicFrame>
        <p:nvGraphicFramePr>
          <p:cNvPr id="9" name="Content Placeholder 8"/>
          <p:cNvGraphicFramePr>
            <a:graphicFrameLocks noGrp="1"/>
          </p:cNvGraphicFramePr>
          <p:nvPr>
            <p:ph sz="half" idx="2"/>
          </p:nvPr>
        </p:nvGraphicFramePr>
        <p:xfrm>
          <a:off x="5867400" y="1647825"/>
          <a:ext cx="4572000" cy="4478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ate Placeholder 2">
            <a:extLst>
              <a:ext uri="{FF2B5EF4-FFF2-40B4-BE49-F238E27FC236}">
                <a16:creationId xmlns:a16="http://schemas.microsoft.com/office/drawing/2014/main" id="{A9037DE6-9909-4A80-9A9D-E63FE6B10849}"/>
              </a:ext>
            </a:extLst>
          </p:cNvPr>
          <p:cNvSpPr>
            <a:spLocks noGrp="1"/>
          </p:cNvSpPr>
          <p:nvPr>
            <p:ph type="dt" sz="half" idx="10"/>
          </p:nvPr>
        </p:nvSpPr>
        <p:spPr/>
        <p:txBody>
          <a:bodyPr/>
          <a:lstStyle/>
          <a:p>
            <a:r>
              <a:rPr lang="en-US"/>
              <a:t>ACPC Export Compliance</a:t>
            </a:r>
            <a:endParaRPr lang="en-US" dirty="0"/>
          </a:p>
        </p:txBody>
      </p:sp>
      <p:sp>
        <p:nvSpPr>
          <p:cNvPr id="2" name="Footer Placeholder 1">
            <a:extLst>
              <a:ext uri="{FF2B5EF4-FFF2-40B4-BE49-F238E27FC236}">
                <a16:creationId xmlns:a16="http://schemas.microsoft.com/office/drawing/2014/main" id="{7BF7D550-2BC4-4EA0-88AF-8087FC8D5D11}"/>
              </a:ext>
            </a:extLst>
          </p:cNvPr>
          <p:cNvSpPr>
            <a:spLocks noGrp="1"/>
          </p:cNvSpPr>
          <p:nvPr>
            <p:ph type="ftr" sz="quarter" idx="11"/>
          </p:nvPr>
        </p:nvSpPr>
        <p:spPr/>
        <p:txBody>
          <a:bodyPr/>
          <a:lstStyle/>
          <a:p>
            <a:r>
              <a:rPr lang="en-US"/>
              <a:t>August 31, 2026</a:t>
            </a:r>
          </a:p>
        </p:txBody>
      </p:sp>
      <p:sp>
        <p:nvSpPr>
          <p:cNvPr id="11" name="Slide Number Placeholder 10"/>
          <p:cNvSpPr>
            <a:spLocks noGrp="1"/>
          </p:cNvSpPr>
          <p:nvPr>
            <p:ph type="sldNum" sz="quarter" idx="12"/>
          </p:nvPr>
        </p:nvSpPr>
        <p:spPr/>
        <p:txBody>
          <a:bodyPr/>
          <a:lstStyle/>
          <a:p>
            <a:fld id="{C574DC93-7031-4ED1-ABE3-4B4A5DF62998}" type="slidenum">
              <a:rPr lang="en-US" smtClean="0"/>
              <a:t>53</a:t>
            </a:fld>
            <a:endParaRPr lang="en-US"/>
          </a:p>
        </p:txBody>
      </p:sp>
    </p:spTree>
    <p:extLst>
      <p:ext uri="{BB962C8B-B14F-4D97-AF65-F5344CB8AC3E}">
        <p14:creationId xmlns:p14="http://schemas.microsoft.com/office/powerpoint/2010/main" val="36183380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US"/>
              <a:t>Do You Need a BIS License?</a:t>
            </a:r>
          </a:p>
        </p:txBody>
      </p:sp>
      <p:sp>
        <p:nvSpPr>
          <p:cNvPr id="147459" name="Rectangle 3"/>
          <p:cNvSpPr>
            <a:spLocks noGrp="1" noChangeArrowheads="1"/>
          </p:cNvSpPr>
          <p:nvPr>
            <p:ph idx="1"/>
          </p:nvPr>
        </p:nvSpPr>
        <p:spPr/>
        <p:txBody>
          <a:bodyPr/>
          <a:lstStyle/>
          <a:p>
            <a:pPr marL="609600" indent="-609600">
              <a:spcBef>
                <a:spcPct val="0"/>
              </a:spcBef>
              <a:defRPr/>
            </a:pPr>
            <a:r>
              <a:rPr lang="en-US" dirty="0"/>
              <a:t>BIS Licenses: </a:t>
            </a:r>
          </a:p>
          <a:p>
            <a:pPr marL="990600" lvl="1" indent="-533400">
              <a:spcBef>
                <a:spcPct val="0"/>
              </a:spcBef>
              <a:defRPr/>
            </a:pPr>
            <a:r>
              <a:rPr lang="en-US" dirty="0"/>
              <a:t>A relatively small percentage of total US exports and re-exports require a BIS license</a:t>
            </a:r>
          </a:p>
          <a:p>
            <a:pPr marL="990600" lvl="1" indent="-533400">
              <a:spcBef>
                <a:spcPct val="0"/>
              </a:spcBef>
              <a:defRPr/>
            </a:pPr>
            <a:r>
              <a:rPr lang="en-US" dirty="0"/>
              <a:t>Licenses can be used to </a:t>
            </a:r>
            <a:r>
              <a:rPr lang="en-US" u="sng" dirty="0"/>
              <a:t>overcome</a:t>
            </a:r>
            <a:r>
              <a:rPr lang="en-US" dirty="0"/>
              <a:t> exclusions</a:t>
            </a:r>
          </a:p>
          <a:p>
            <a:pPr marL="590550" indent="-533400">
              <a:spcBef>
                <a:spcPct val="0"/>
              </a:spcBef>
              <a:defRPr/>
            </a:pPr>
            <a:r>
              <a:rPr lang="en-US" dirty="0"/>
              <a:t>Apply for licenses using SNAP-R</a:t>
            </a:r>
          </a:p>
          <a:p>
            <a:pPr marL="590550" indent="-533400">
              <a:spcBef>
                <a:spcPct val="0"/>
              </a:spcBef>
              <a:defRPr/>
            </a:pPr>
            <a:r>
              <a:rPr lang="en-US" i="1" dirty="0"/>
              <a:t>There are several very useful license exceptions, such as AVS and RPL</a:t>
            </a:r>
          </a:p>
        </p:txBody>
      </p:sp>
      <p:sp>
        <p:nvSpPr>
          <p:cNvPr id="5" name="Date Placeholder 4">
            <a:extLst>
              <a:ext uri="{FF2B5EF4-FFF2-40B4-BE49-F238E27FC236}">
                <a16:creationId xmlns:a16="http://schemas.microsoft.com/office/drawing/2014/main" id="{59954658-DE31-4ECE-B6BB-692F390ADA8D}"/>
              </a:ext>
            </a:extLst>
          </p:cNvPr>
          <p:cNvSpPr>
            <a:spLocks noGrp="1"/>
          </p:cNvSpPr>
          <p:nvPr>
            <p:ph type="dt" sz="half" idx="10"/>
          </p:nvPr>
        </p:nvSpPr>
        <p:spPr/>
        <p:txBody>
          <a:bodyPr/>
          <a:lstStyle/>
          <a:p>
            <a:r>
              <a:rPr lang="en-US"/>
              <a:t>ACPC Export Compliance</a:t>
            </a:r>
            <a:endParaRPr lang="en-US" dirty="0"/>
          </a:p>
        </p:txBody>
      </p:sp>
      <p:sp>
        <p:nvSpPr>
          <p:cNvPr id="4" name="Footer Placeholder 3">
            <a:extLst>
              <a:ext uri="{FF2B5EF4-FFF2-40B4-BE49-F238E27FC236}">
                <a16:creationId xmlns:a16="http://schemas.microsoft.com/office/drawing/2014/main" id="{F716F8CF-17A8-4C59-B7DC-30B8EF1B0C54}"/>
              </a:ext>
            </a:extLst>
          </p:cNvPr>
          <p:cNvSpPr>
            <a:spLocks noGrp="1"/>
          </p:cNvSpPr>
          <p:nvPr>
            <p:ph type="ftr" sz="quarter" idx="11"/>
          </p:nvPr>
        </p:nvSpPr>
        <p:spPr/>
        <p:txBody>
          <a:bodyPr/>
          <a:lstStyle/>
          <a:p>
            <a:r>
              <a:rPr lang="en-US"/>
              <a:t>August 31, 2026</a:t>
            </a:r>
          </a:p>
        </p:txBody>
      </p:sp>
      <p:sp>
        <p:nvSpPr>
          <p:cNvPr id="3" name="Slide Number Placeholder 2"/>
          <p:cNvSpPr>
            <a:spLocks noGrp="1"/>
          </p:cNvSpPr>
          <p:nvPr>
            <p:ph type="sldNum" sz="quarter" idx="12"/>
          </p:nvPr>
        </p:nvSpPr>
        <p:spPr/>
        <p:txBody>
          <a:bodyPr/>
          <a:lstStyle/>
          <a:p>
            <a:fld id="{A2565360-1C7F-4955-A92E-50F62B4BB1A1}" type="slidenum">
              <a:rPr lang="en-US" smtClean="0"/>
              <a:t>54</a:t>
            </a:fld>
            <a:endParaRPr lang="en-US"/>
          </a:p>
        </p:txBody>
      </p:sp>
    </p:spTree>
    <p:extLst>
      <p:ext uri="{BB962C8B-B14F-4D97-AF65-F5344CB8AC3E}">
        <p14:creationId xmlns:p14="http://schemas.microsoft.com/office/powerpoint/2010/main" val="9311968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dirty="0"/>
              <a:t>Steps to Compliance</a:t>
            </a:r>
          </a:p>
        </p:txBody>
      </p:sp>
      <p:sp>
        <p:nvSpPr>
          <p:cNvPr id="9219" name="Rectangle 3"/>
          <p:cNvSpPr>
            <a:spLocks noGrp="1" noChangeArrowheads="1"/>
          </p:cNvSpPr>
          <p:nvPr>
            <p:ph sz="half" idx="1"/>
          </p:nvPr>
        </p:nvSpPr>
        <p:spPr/>
        <p:txBody>
          <a:bodyPr>
            <a:normAutofit/>
          </a:bodyPr>
          <a:lstStyle/>
          <a:p>
            <a:r>
              <a:rPr lang="en-US" sz="2400" dirty="0"/>
              <a:t>Look at Treasury restrictions</a:t>
            </a:r>
          </a:p>
          <a:p>
            <a:r>
              <a:rPr lang="en-US" sz="2400" dirty="0"/>
              <a:t>Identify whether the article is State or Commerce restricted </a:t>
            </a:r>
          </a:p>
          <a:p>
            <a:r>
              <a:rPr lang="en-US" sz="2400" dirty="0"/>
              <a:t>Examine appropriate destination restrictions</a:t>
            </a:r>
          </a:p>
          <a:p>
            <a:r>
              <a:rPr lang="en-US" sz="2400" dirty="0"/>
              <a:t>Check party-level restrictions</a:t>
            </a:r>
          </a:p>
          <a:p>
            <a:r>
              <a:rPr lang="en-US" sz="2400" dirty="0"/>
              <a:t>Identify other regulatory issues</a:t>
            </a:r>
          </a:p>
          <a:p>
            <a:r>
              <a:rPr lang="en-US" sz="2400" dirty="0"/>
              <a:t>Obtain licenses as necessary</a:t>
            </a:r>
          </a:p>
          <a:p>
            <a:r>
              <a:rPr lang="en-US" sz="2400" dirty="0"/>
              <a:t>Document the transaction</a:t>
            </a:r>
          </a:p>
        </p:txBody>
      </p:sp>
      <p:graphicFrame>
        <p:nvGraphicFramePr>
          <p:cNvPr id="9" name="Content Placeholder 8"/>
          <p:cNvGraphicFramePr>
            <a:graphicFrameLocks noGrp="1"/>
          </p:cNvGraphicFramePr>
          <p:nvPr>
            <p:ph sz="half" idx="2"/>
          </p:nvPr>
        </p:nvGraphicFramePr>
        <p:xfrm>
          <a:off x="5867400" y="1647825"/>
          <a:ext cx="4572000" cy="4478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ate Placeholder 2">
            <a:extLst>
              <a:ext uri="{FF2B5EF4-FFF2-40B4-BE49-F238E27FC236}">
                <a16:creationId xmlns:a16="http://schemas.microsoft.com/office/drawing/2014/main" id="{2B737810-03B9-4FFC-9CE9-62A5366A4925}"/>
              </a:ext>
            </a:extLst>
          </p:cNvPr>
          <p:cNvSpPr>
            <a:spLocks noGrp="1"/>
          </p:cNvSpPr>
          <p:nvPr>
            <p:ph type="dt" sz="half" idx="10"/>
          </p:nvPr>
        </p:nvSpPr>
        <p:spPr/>
        <p:txBody>
          <a:bodyPr/>
          <a:lstStyle/>
          <a:p>
            <a:r>
              <a:rPr lang="en-US"/>
              <a:t>ACPC Export Compliance</a:t>
            </a:r>
            <a:endParaRPr lang="en-US" dirty="0"/>
          </a:p>
        </p:txBody>
      </p:sp>
      <p:sp>
        <p:nvSpPr>
          <p:cNvPr id="2" name="Footer Placeholder 1">
            <a:extLst>
              <a:ext uri="{FF2B5EF4-FFF2-40B4-BE49-F238E27FC236}">
                <a16:creationId xmlns:a16="http://schemas.microsoft.com/office/drawing/2014/main" id="{514AFD72-D47B-4574-8DBA-694C8054C0E0}"/>
              </a:ext>
            </a:extLst>
          </p:cNvPr>
          <p:cNvSpPr>
            <a:spLocks noGrp="1"/>
          </p:cNvSpPr>
          <p:nvPr>
            <p:ph type="ftr" sz="quarter" idx="11"/>
          </p:nvPr>
        </p:nvSpPr>
        <p:spPr/>
        <p:txBody>
          <a:bodyPr/>
          <a:lstStyle/>
          <a:p>
            <a:r>
              <a:rPr lang="en-US"/>
              <a:t>August 31, 2026</a:t>
            </a:r>
          </a:p>
        </p:txBody>
      </p:sp>
      <p:sp>
        <p:nvSpPr>
          <p:cNvPr id="11" name="Slide Number Placeholder 10"/>
          <p:cNvSpPr>
            <a:spLocks noGrp="1"/>
          </p:cNvSpPr>
          <p:nvPr>
            <p:ph type="sldNum" sz="quarter" idx="12"/>
          </p:nvPr>
        </p:nvSpPr>
        <p:spPr/>
        <p:txBody>
          <a:bodyPr/>
          <a:lstStyle/>
          <a:p>
            <a:fld id="{C574DC93-7031-4ED1-ABE3-4B4A5DF62998}" type="slidenum">
              <a:rPr lang="en-US" smtClean="0"/>
              <a:t>55</a:t>
            </a:fld>
            <a:endParaRPr lang="en-US"/>
          </a:p>
        </p:txBody>
      </p:sp>
    </p:spTree>
    <p:extLst>
      <p:ext uri="{BB962C8B-B14F-4D97-AF65-F5344CB8AC3E}">
        <p14:creationId xmlns:p14="http://schemas.microsoft.com/office/powerpoint/2010/main" val="20997110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en-US"/>
              <a:t>Don’t Forget the “Paperwork”</a:t>
            </a:r>
          </a:p>
        </p:txBody>
      </p:sp>
      <p:sp>
        <p:nvSpPr>
          <p:cNvPr id="73731" name="Rectangle 3"/>
          <p:cNvSpPr>
            <a:spLocks noGrp="1" noChangeArrowheads="1"/>
          </p:cNvSpPr>
          <p:nvPr>
            <p:ph idx="1"/>
          </p:nvPr>
        </p:nvSpPr>
        <p:spPr/>
        <p:txBody>
          <a:bodyPr>
            <a:normAutofit fontScale="92500" lnSpcReduction="10000"/>
          </a:bodyPr>
          <a:lstStyle/>
          <a:p>
            <a:r>
              <a:rPr lang="en-US" dirty="0"/>
              <a:t>Place a destination control statement on your commercial invoice </a:t>
            </a:r>
          </a:p>
          <a:p>
            <a:r>
              <a:rPr lang="en-US" dirty="0"/>
              <a:t>Electronic Export Information</a:t>
            </a:r>
          </a:p>
          <a:p>
            <a:pPr lvl="1"/>
            <a:r>
              <a:rPr lang="en-US" dirty="0"/>
              <a:t>Must be filed on-line: https://ace.cbp.dhs.gov</a:t>
            </a:r>
          </a:p>
          <a:p>
            <a:pPr lvl="1"/>
            <a:r>
              <a:rPr lang="en-US" dirty="0"/>
              <a:t>You will get an International Transaction Number (ITN)</a:t>
            </a:r>
          </a:p>
          <a:p>
            <a:pPr lvl="2"/>
            <a:r>
              <a:rPr lang="en-US" dirty="0"/>
              <a:t>Comes in your responsive email – also found in ACE Shipment Manager</a:t>
            </a:r>
          </a:p>
          <a:p>
            <a:pPr lvl="2"/>
            <a:r>
              <a:rPr lang="en-US" dirty="0"/>
              <a:t>ITN goes on 1</a:t>
            </a:r>
            <a:r>
              <a:rPr lang="en-US" baseline="30000" dirty="0"/>
              <a:t>st</a:t>
            </a:r>
            <a:r>
              <a:rPr lang="en-US" dirty="0"/>
              <a:t> page of the commercial loading document (e.g. air waybill, bill of lading)</a:t>
            </a:r>
          </a:p>
          <a:p>
            <a:pPr lvl="1"/>
            <a:r>
              <a:rPr lang="en-US" dirty="0"/>
              <a:t>There is a limited exception for non-licensed commodities valued at less than $2,500 (</a:t>
            </a:r>
            <a:r>
              <a:rPr lang="en-US" i="1" dirty="0"/>
              <a:t>per schedule B number</a:t>
            </a:r>
            <a:r>
              <a:rPr lang="en-US" dirty="0"/>
              <a:t>)</a:t>
            </a:r>
          </a:p>
          <a:p>
            <a:r>
              <a:rPr lang="en-US" dirty="0"/>
              <a:t>Document retention period is five years (keep all transactional documents)</a:t>
            </a:r>
          </a:p>
          <a:p>
            <a:r>
              <a:rPr lang="en-US" dirty="0"/>
              <a:t>If you are shipping through a freight forwarder, then absent a special </a:t>
            </a:r>
            <a:r>
              <a:rPr lang="en-US" i="1" dirty="0"/>
              <a:t>agency</a:t>
            </a:r>
            <a:r>
              <a:rPr lang="en-US" dirty="0"/>
              <a:t> agreement, </a:t>
            </a:r>
            <a:r>
              <a:rPr lang="en-US" b="1" u="sng" dirty="0"/>
              <a:t>you</a:t>
            </a:r>
            <a:r>
              <a:rPr lang="en-US" dirty="0"/>
              <a:t> are usually expected to file the EEI</a:t>
            </a:r>
          </a:p>
        </p:txBody>
      </p:sp>
      <p:sp>
        <p:nvSpPr>
          <p:cNvPr id="5" name="Date Placeholder 4"/>
          <p:cNvSpPr>
            <a:spLocks noGrp="1"/>
          </p:cNvSpPr>
          <p:nvPr>
            <p:ph type="dt" sz="half" idx="10"/>
          </p:nvPr>
        </p:nvSpPr>
        <p:spPr/>
        <p:txBody>
          <a:bodyPr/>
          <a:lstStyle/>
          <a:p>
            <a:r>
              <a:rPr lang="en-US"/>
              <a:t>ACPC Export Compliance</a:t>
            </a:r>
            <a:endParaRPr lang="en-US" dirty="0"/>
          </a:p>
        </p:txBody>
      </p:sp>
      <p:sp>
        <p:nvSpPr>
          <p:cNvPr id="2" name="Footer Placeholder 1">
            <a:extLst>
              <a:ext uri="{FF2B5EF4-FFF2-40B4-BE49-F238E27FC236}">
                <a16:creationId xmlns:a16="http://schemas.microsoft.com/office/drawing/2014/main" id="{AB07CE88-BBD8-498D-80DC-17CBB34C52FF}"/>
              </a:ext>
            </a:extLst>
          </p:cNvPr>
          <p:cNvSpPr>
            <a:spLocks noGrp="1"/>
          </p:cNvSpPr>
          <p:nvPr>
            <p:ph type="ftr" sz="quarter" idx="11"/>
          </p:nvPr>
        </p:nvSpPr>
        <p:spPr/>
        <p:txBody>
          <a:bodyPr/>
          <a:lstStyle/>
          <a:p>
            <a:r>
              <a:rPr lang="en-US"/>
              <a:t>August 31, 2026</a:t>
            </a:r>
          </a:p>
        </p:txBody>
      </p:sp>
      <p:sp>
        <p:nvSpPr>
          <p:cNvPr id="6" name="Slide Number Placeholder 5"/>
          <p:cNvSpPr>
            <a:spLocks noGrp="1"/>
          </p:cNvSpPr>
          <p:nvPr>
            <p:ph type="sldNum" sz="quarter" idx="12"/>
          </p:nvPr>
        </p:nvSpPr>
        <p:spPr/>
        <p:txBody>
          <a:bodyPr/>
          <a:lstStyle/>
          <a:p>
            <a:fld id="{C574DC93-7031-4ED1-ABE3-4B4A5DF62998}" type="slidenum">
              <a:rPr lang="en-US" smtClean="0"/>
              <a:t>56</a:t>
            </a:fld>
            <a:endParaRPr lang="en-US"/>
          </a:p>
        </p:txBody>
      </p:sp>
    </p:spTree>
    <p:extLst>
      <p:ext uri="{BB962C8B-B14F-4D97-AF65-F5344CB8AC3E}">
        <p14:creationId xmlns:p14="http://schemas.microsoft.com/office/powerpoint/2010/main" val="223533809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Statement on the Commercial Invoice</a:t>
            </a:r>
          </a:p>
        </p:txBody>
      </p:sp>
      <p:sp>
        <p:nvSpPr>
          <p:cNvPr id="3" name="Content Placeholder 2"/>
          <p:cNvSpPr>
            <a:spLocks noGrp="1"/>
          </p:cNvSpPr>
          <p:nvPr>
            <p:ph idx="1"/>
          </p:nvPr>
        </p:nvSpPr>
        <p:spPr/>
        <p:txBody>
          <a:bodyPr>
            <a:normAutofit/>
          </a:bodyPr>
          <a:lstStyle/>
          <a:p>
            <a:r>
              <a:rPr lang="en-US" dirty="0"/>
              <a:t>Destination Control Statement (identical to the ITAR statement)</a:t>
            </a:r>
          </a:p>
          <a:p>
            <a:pPr lvl="1"/>
            <a:r>
              <a:rPr lang="en-US" dirty="0"/>
              <a:t>“These items are controlled by the U.S. government and authorized for export only to the country of ultimate destination for use by the ultimate consignee or end-user(s) herein identified. They may not be resold, transferred, or otherwise disposed of, to any other country or to any person other than the authorized ultimate consignee or end-user(s), either in their original form or after being incorporated into other items, without first obtaining approval from the U.S. government or as otherwise authorized by U.S. law and regulations.” </a:t>
            </a:r>
          </a:p>
          <a:p>
            <a:pPr lvl="1"/>
            <a:r>
              <a:rPr lang="en-US" dirty="0"/>
              <a:t>Include the statement on the commercial invoice</a:t>
            </a:r>
          </a:p>
          <a:p>
            <a:pPr lvl="2"/>
            <a:r>
              <a:rPr lang="en-US" dirty="0"/>
              <a:t>For “600 series” articles, </a:t>
            </a:r>
            <a:r>
              <a:rPr lang="en-US" i="1" dirty="0"/>
              <a:t>also</a:t>
            </a:r>
            <a:r>
              <a:rPr lang="en-US" dirty="0"/>
              <a:t> include the ECCN</a:t>
            </a:r>
          </a:p>
        </p:txBody>
      </p:sp>
      <p:sp>
        <p:nvSpPr>
          <p:cNvPr id="7" name="Date Placeholder 6">
            <a:extLst>
              <a:ext uri="{FF2B5EF4-FFF2-40B4-BE49-F238E27FC236}">
                <a16:creationId xmlns:a16="http://schemas.microsoft.com/office/drawing/2014/main" id="{ED3069B7-7CC0-4EFF-AD81-A6988E9937C8}"/>
              </a:ext>
            </a:extLst>
          </p:cNvPr>
          <p:cNvSpPr>
            <a:spLocks noGrp="1"/>
          </p:cNvSpPr>
          <p:nvPr>
            <p:ph type="dt" sz="half" idx="10"/>
          </p:nvPr>
        </p:nvSpPr>
        <p:spPr/>
        <p:txBody>
          <a:bodyPr/>
          <a:lstStyle/>
          <a:p>
            <a:r>
              <a:rPr lang="en-US"/>
              <a:t>ACPC Export Compliance</a:t>
            </a:r>
            <a:endParaRPr lang="en-US" dirty="0"/>
          </a:p>
        </p:txBody>
      </p:sp>
      <p:sp>
        <p:nvSpPr>
          <p:cNvPr id="6" name="Footer Placeholder 5">
            <a:extLst>
              <a:ext uri="{FF2B5EF4-FFF2-40B4-BE49-F238E27FC236}">
                <a16:creationId xmlns:a16="http://schemas.microsoft.com/office/drawing/2014/main" id="{384D9F60-2B0F-4822-B65E-429AD182A435}"/>
              </a:ext>
            </a:extLst>
          </p:cNvPr>
          <p:cNvSpPr>
            <a:spLocks noGrp="1"/>
          </p:cNvSpPr>
          <p:nvPr>
            <p:ph type="ftr" sz="quarter" idx="11"/>
          </p:nvPr>
        </p:nvSpPr>
        <p:spPr/>
        <p:txBody>
          <a:bodyPr/>
          <a:lstStyle/>
          <a:p>
            <a:r>
              <a:rPr lang="en-US"/>
              <a:t>August 31, 2026</a:t>
            </a:r>
          </a:p>
        </p:txBody>
      </p:sp>
      <p:sp>
        <p:nvSpPr>
          <p:cNvPr id="5" name="Slide Number Placeholder 4"/>
          <p:cNvSpPr>
            <a:spLocks noGrp="1"/>
          </p:cNvSpPr>
          <p:nvPr>
            <p:ph type="sldNum" sz="quarter" idx="12"/>
          </p:nvPr>
        </p:nvSpPr>
        <p:spPr/>
        <p:txBody>
          <a:bodyPr/>
          <a:lstStyle/>
          <a:p>
            <a:fld id="{A2565360-1C7F-4955-A92E-50F62B4BB1A1}" type="slidenum">
              <a:rPr lang="en-US" smtClean="0"/>
              <a:t>57</a:t>
            </a:fld>
            <a:endParaRPr lang="en-US"/>
          </a:p>
        </p:txBody>
      </p:sp>
    </p:spTree>
    <p:extLst>
      <p:ext uri="{BB962C8B-B14F-4D97-AF65-F5344CB8AC3E}">
        <p14:creationId xmlns:p14="http://schemas.microsoft.com/office/powerpoint/2010/main" val="166327653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0BA23-6301-10AB-32DB-04543E15CF97}"/>
              </a:ext>
            </a:extLst>
          </p:cNvPr>
          <p:cNvSpPr>
            <a:spLocks noGrp="1"/>
          </p:cNvSpPr>
          <p:nvPr>
            <p:ph type="title"/>
          </p:nvPr>
        </p:nvSpPr>
        <p:spPr/>
        <p:txBody>
          <a:bodyPr/>
          <a:lstStyle/>
          <a:p>
            <a:r>
              <a:rPr lang="en-US" dirty="0"/>
              <a:t>Routed Exports</a:t>
            </a:r>
          </a:p>
        </p:txBody>
      </p:sp>
      <p:sp>
        <p:nvSpPr>
          <p:cNvPr id="3" name="Content Placeholder 2">
            <a:extLst>
              <a:ext uri="{FF2B5EF4-FFF2-40B4-BE49-F238E27FC236}">
                <a16:creationId xmlns:a16="http://schemas.microsoft.com/office/drawing/2014/main" id="{F16C6C53-8FDA-BF5F-7DBA-1C7B766FD25D}"/>
              </a:ext>
            </a:extLst>
          </p:cNvPr>
          <p:cNvSpPr>
            <a:spLocks noGrp="1"/>
          </p:cNvSpPr>
          <p:nvPr>
            <p:ph sz="half" idx="1"/>
          </p:nvPr>
        </p:nvSpPr>
        <p:spPr/>
        <p:txBody>
          <a:bodyPr>
            <a:normAutofit fontScale="62500" lnSpcReduction="20000"/>
          </a:bodyPr>
          <a:lstStyle/>
          <a:p>
            <a:r>
              <a:rPr lang="en-US" sz="4500" dirty="0"/>
              <a:t>What if you have a </a:t>
            </a:r>
            <a:r>
              <a:rPr lang="en-US" sz="4500" u="sng" dirty="0"/>
              <a:t>domestic shipment</a:t>
            </a:r>
            <a:r>
              <a:rPr lang="en-US" sz="4500" dirty="0"/>
              <a:t> that you know will be subsequently exported?</a:t>
            </a:r>
          </a:p>
          <a:p>
            <a:pPr lvl="1"/>
            <a:r>
              <a:rPr lang="en-US" sz="3800" dirty="0"/>
              <a:t>E.g. because a foreign buyer had it shipped to their freight forwarder or other </a:t>
            </a:r>
            <a:r>
              <a:rPr lang="en-US" sz="3800" i="1" dirty="0"/>
              <a:t>authorized agent</a:t>
            </a:r>
          </a:p>
          <a:p>
            <a:pPr lvl="1"/>
            <a:endParaRPr lang="en-US" sz="2600" dirty="0"/>
          </a:p>
          <a:p>
            <a:r>
              <a:rPr lang="en-US" sz="4500" dirty="0">
                <a:effectLst/>
                <a:latin typeface="Calibri" panose="020F0502020204030204" pitchFamily="34" charset="0"/>
                <a:ea typeface="Calibri" panose="020F0502020204030204" pitchFamily="34" charset="0"/>
                <a:cs typeface="Aptos" panose="020B0004020202020204" pitchFamily="34" charset="0"/>
              </a:rPr>
              <a:t>A r</a:t>
            </a:r>
            <a:r>
              <a:rPr lang="en-US" sz="4500" u="sng" dirty="0">
                <a:effectLst/>
                <a:latin typeface="Calibri" panose="020F0502020204030204" pitchFamily="34" charset="0"/>
                <a:ea typeface="Calibri" panose="020F0502020204030204" pitchFamily="34" charset="0"/>
                <a:cs typeface="Aptos" panose="020B0004020202020204" pitchFamily="34" charset="0"/>
              </a:rPr>
              <a:t>outed export transaction</a:t>
            </a:r>
            <a:r>
              <a:rPr lang="en-US" sz="4500" dirty="0">
                <a:effectLst/>
                <a:latin typeface="Calibri" panose="020F0502020204030204" pitchFamily="34" charset="0"/>
                <a:ea typeface="Calibri" panose="020F0502020204030204" pitchFamily="34" charset="0"/>
                <a:cs typeface="Aptos" panose="020B0004020202020204" pitchFamily="34" charset="0"/>
              </a:rPr>
              <a:t> is “a transaction in which the FPPI authorizes a U.S. agent to facilitate export of items from the United States on its behalf and prepare and file the EEI.”</a:t>
            </a:r>
            <a:endParaRPr lang="en-US" sz="4500" dirty="0">
              <a:effectLst/>
              <a:latin typeface="Aptos" panose="020B0004020202020204" pitchFamily="34" charset="0"/>
              <a:ea typeface="Calibri" panose="020F0502020204030204" pitchFamily="34" charset="0"/>
              <a:cs typeface="Aptos" panose="020B0004020202020204" pitchFamily="34" charset="0"/>
            </a:endParaRPr>
          </a:p>
        </p:txBody>
      </p:sp>
      <p:sp>
        <p:nvSpPr>
          <p:cNvPr id="7" name="Content Placeholder 6">
            <a:extLst>
              <a:ext uri="{FF2B5EF4-FFF2-40B4-BE49-F238E27FC236}">
                <a16:creationId xmlns:a16="http://schemas.microsoft.com/office/drawing/2014/main" id="{ADE7BE17-493D-E355-0EB3-98F5B415DCDD}"/>
              </a:ext>
            </a:extLst>
          </p:cNvPr>
          <p:cNvSpPr>
            <a:spLocks noGrp="1"/>
          </p:cNvSpPr>
          <p:nvPr>
            <p:ph sz="half" idx="2"/>
          </p:nvPr>
        </p:nvSpPr>
        <p:spPr>
          <a:xfrm>
            <a:off x="5924550" y="1825625"/>
            <a:ext cx="5212152" cy="4351338"/>
          </a:xfrm>
        </p:spPr>
        <p:txBody>
          <a:bodyPr>
            <a:normAutofit fontScale="62500" lnSpcReduction="20000"/>
          </a:bodyPr>
          <a:lstStyle/>
          <a:p>
            <a:pPr marL="457200" marR="0">
              <a:buNone/>
            </a:pPr>
            <a:r>
              <a:rPr lang="en-US" sz="4500" i="1" dirty="0">
                <a:effectLst/>
                <a:latin typeface="Calibri" panose="020F0502020204030204" pitchFamily="34" charset="0"/>
                <a:ea typeface="Calibri" panose="020F0502020204030204" pitchFamily="34" charset="0"/>
                <a:cs typeface="Aptos" panose="020B0004020202020204" pitchFamily="34" charset="0"/>
              </a:rPr>
              <a:t>USPPI must provide a shipper’s letter to the authorized agent:</a:t>
            </a:r>
          </a:p>
          <a:p>
            <a:pPr marL="457200" marR="0">
              <a:buNone/>
            </a:pPr>
            <a:r>
              <a:rPr lang="en-US" sz="1800" i="1" dirty="0">
                <a:effectLst/>
                <a:latin typeface="Calibri" panose="020F0502020204030204" pitchFamily="34" charset="0"/>
                <a:ea typeface="Calibri" panose="020F0502020204030204" pitchFamily="34" charset="0"/>
                <a:cs typeface="Aptos" panose="020B0004020202020204" pitchFamily="34" charset="0"/>
              </a:rPr>
              <a:t>(i) Name and address of the USPPI.</a:t>
            </a:r>
            <a:endParaRPr lang="en-US" sz="1800" dirty="0">
              <a:effectLst/>
              <a:latin typeface="Aptos" panose="020B0004020202020204" pitchFamily="34" charset="0"/>
              <a:ea typeface="Calibri" panose="020F0502020204030204" pitchFamily="34" charset="0"/>
              <a:cs typeface="Aptos" panose="020B0004020202020204" pitchFamily="34" charset="0"/>
            </a:endParaRPr>
          </a:p>
          <a:p>
            <a:pPr marL="457200" marR="0">
              <a:buNone/>
            </a:pPr>
            <a:r>
              <a:rPr lang="en-US" sz="1800" i="1" dirty="0">
                <a:effectLst/>
                <a:latin typeface="Calibri" panose="020F0502020204030204" pitchFamily="34" charset="0"/>
                <a:ea typeface="Calibri" panose="020F0502020204030204" pitchFamily="34" charset="0"/>
                <a:cs typeface="Aptos" panose="020B0004020202020204" pitchFamily="34" charset="0"/>
              </a:rPr>
              <a:t>(ii) USPPI Identification Number (this can be your EIN or it can be a unique exporter number assigned by CBP)</a:t>
            </a:r>
            <a:endParaRPr lang="en-US" sz="1800" dirty="0">
              <a:effectLst/>
              <a:latin typeface="Aptos" panose="020B0004020202020204" pitchFamily="34" charset="0"/>
              <a:ea typeface="Calibri" panose="020F0502020204030204" pitchFamily="34" charset="0"/>
              <a:cs typeface="Aptos" panose="020B0004020202020204" pitchFamily="34" charset="0"/>
            </a:endParaRPr>
          </a:p>
          <a:p>
            <a:pPr marL="457200" marR="0">
              <a:buNone/>
            </a:pPr>
            <a:r>
              <a:rPr lang="en-US" sz="1800" i="1" dirty="0">
                <a:effectLst/>
                <a:latin typeface="Calibri" panose="020F0502020204030204" pitchFamily="34" charset="0"/>
                <a:ea typeface="Calibri" panose="020F0502020204030204" pitchFamily="34" charset="0"/>
                <a:cs typeface="Aptos" panose="020B0004020202020204" pitchFamily="34" charset="0"/>
              </a:rPr>
              <a:t>(iii) U.S. State of origin [postal code for where the good start their journey]</a:t>
            </a:r>
            <a:endParaRPr lang="en-US" sz="1800" dirty="0">
              <a:effectLst/>
              <a:latin typeface="Aptos" panose="020B0004020202020204" pitchFamily="34" charset="0"/>
              <a:ea typeface="Calibri" panose="020F0502020204030204" pitchFamily="34" charset="0"/>
              <a:cs typeface="Aptos" panose="020B0004020202020204" pitchFamily="34" charset="0"/>
            </a:endParaRPr>
          </a:p>
          <a:p>
            <a:pPr marL="457200" marR="0">
              <a:buNone/>
            </a:pPr>
            <a:r>
              <a:rPr lang="en-US" sz="1800" i="1" dirty="0">
                <a:effectLst/>
                <a:latin typeface="Calibri" panose="020F0502020204030204" pitchFamily="34" charset="0"/>
                <a:ea typeface="Calibri" panose="020F0502020204030204" pitchFamily="34" charset="0"/>
                <a:cs typeface="Aptos" panose="020B0004020202020204" pitchFamily="34" charset="0"/>
              </a:rPr>
              <a:t>(iv) FTZ if applicable.</a:t>
            </a:r>
            <a:endParaRPr lang="en-US" sz="1800" dirty="0">
              <a:effectLst/>
              <a:latin typeface="Aptos" panose="020B0004020202020204" pitchFamily="34" charset="0"/>
              <a:ea typeface="Calibri" panose="020F0502020204030204" pitchFamily="34" charset="0"/>
              <a:cs typeface="Aptos" panose="020B0004020202020204" pitchFamily="34" charset="0"/>
            </a:endParaRPr>
          </a:p>
          <a:p>
            <a:pPr marL="457200" marR="0">
              <a:buNone/>
            </a:pPr>
            <a:r>
              <a:rPr lang="en-US" sz="1800" i="1" dirty="0">
                <a:effectLst/>
                <a:latin typeface="Calibri" panose="020F0502020204030204" pitchFamily="34" charset="0"/>
                <a:ea typeface="Calibri" panose="020F0502020204030204" pitchFamily="34" charset="0"/>
                <a:cs typeface="Aptos" panose="020B0004020202020204" pitchFamily="34" charset="0"/>
              </a:rPr>
              <a:t>(v) Commercial description of commodities.</a:t>
            </a:r>
            <a:endParaRPr lang="en-US" sz="1800" dirty="0">
              <a:effectLst/>
              <a:latin typeface="Aptos" panose="020B0004020202020204" pitchFamily="34" charset="0"/>
              <a:ea typeface="Calibri" panose="020F0502020204030204" pitchFamily="34" charset="0"/>
              <a:cs typeface="Aptos" panose="020B0004020202020204" pitchFamily="34" charset="0"/>
            </a:endParaRPr>
          </a:p>
          <a:p>
            <a:pPr marL="457200" marR="0">
              <a:buNone/>
            </a:pPr>
            <a:r>
              <a:rPr lang="en-US" sz="1800" i="1" dirty="0">
                <a:effectLst/>
                <a:latin typeface="Calibri" panose="020F0502020204030204" pitchFamily="34" charset="0"/>
                <a:ea typeface="Calibri" panose="020F0502020204030204" pitchFamily="34" charset="0"/>
                <a:cs typeface="Aptos" panose="020B0004020202020204" pitchFamily="34" charset="0"/>
              </a:rPr>
              <a:t>(vi) Origin of goods indicator: Domestic (D) or Foreign (F).</a:t>
            </a:r>
            <a:endParaRPr lang="en-US" sz="1800" dirty="0">
              <a:effectLst/>
              <a:latin typeface="Aptos" panose="020B0004020202020204" pitchFamily="34" charset="0"/>
              <a:ea typeface="Calibri" panose="020F0502020204030204" pitchFamily="34" charset="0"/>
              <a:cs typeface="Aptos" panose="020B0004020202020204" pitchFamily="34" charset="0"/>
            </a:endParaRPr>
          </a:p>
          <a:p>
            <a:pPr marL="457200" marR="0">
              <a:buNone/>
            </a:pPr>
            <a:r>
              <a:rPr lang="en-US" sz="1800" i="1" dirty="0">
                <a:effectLst/>
                <a:latin typeface="Calibri" panose="020F0502020204030204" pitchFamily="34" charset="0"/>
                <a:ea typeface="Calibri" panose="020F0502020204030204" pitchFamily="34" charset="0"/>
                <a:cs typeface="Aptos" panose="020B0004020202020204" pitchFamily="34" charset="0"/>
              </a:rPr>
              <a:t>(vii) Schedule B or HTSUS, Classification Commodity Code.</a:t>
            </a:r>
            <a:endParaRPr lang="en-US" sz="1800" dirty="0">
              <a:effectLst/>
              <a:latin typeface="Aptos" panose="020B0004020202020204" pitchFamily="34" charset="0"/>
              <a:ea typeface="Calibri" panose="020F0502020204030204" pitchFamily="34" charset="0"/>
              <a:cs typeface="Aptos" panose="020B0004020202020204" pitchFamily="34" charset="0"/>
            </a:endParaRPr>
          </a:p>
          <a:p>
            <a:pPr marL="457200" marR="0">
              <a:buNone/>
            </a:pPr>
            <a:r>
              <a:rPr lang="en-US" sz="1800" i="1" dirty="0">
                <a:effectLst/>
                <a:latin typeface="Calibri" panose="020F0502020204030204" pitchFamily="34" charset="0"/>
                <a:ea typeface="Calibri" panose="020F0502020204030204" pitchFamily="34" charset="0"/>
                <a:cs typeface="Aptos" panose="020B0004020202020204" pitchFamily="34" charset="0"/>
              </a:rPr>
              <a:t>(viii) Quantities/units of measure.</a:t>
            </a:r>
            <a:endParaRPr lang="en-US" sz="1800" dirty="0">
              <a:effectLst/>
              <a:latin typeface="Aptos" panose="020B0004020202020204" pitchFamily="34" charset="0"/>
              <a:ea typeface="Calibri" panose="020F0502020204030204" pitchFamily="34" charset="0"/>
              <a:cs typeface="Aptos" panose="020B0004020202020204" pitchFamily="34" charset="0"/>
            </a:endParaRPr>
          </a:p>
          <a:p>
            <a:pPr marL="457200" marR="0">
              <a:buNone/>
            </a:pPr>
            <a:r>
              <a:rPr lang="en-US" sz="1800" i="1" dirty="0">
                <a:effectLst/>
                <a:latin typeface="Calibri" panose="020F0502020204030204" pitchFamily="34" charset="0"/>
                <a:ea typeface="Calibri" panose="020F0502020204030204" pitchFamily="34" charset="0"/>
                <a:cs typeface="Aptos" panose="020B0004020202020204" pitchFamily="34" charset="0"/>
              </a:rPr>
              <a:t>(ix) Value.</a:t>
            </a:r>
            <a:endParaRPr lang="en-US" sz="1800" dirty="0">
              <a:effectLst/>
              <a:latin typeface="Aptos" panose="020B0004020202020204" pitchFamily="34" charset="0"/>
              <a:ea typeface="Calibri" panose="020F0502020204030204" pitchFamily="34" charset="0"/>
              <a:cs typeface="Aptos" panose="020B0004020202020204" pitchFamily="34" charset="0"/>
            </a:endParaRPr>
          </a:p>
          <a:p>
            <a:pPr marL="457200" marR="0">
              <a:buNone/>
            </a:pPr>
            <a:r>
              <a:rPr lang="en-US" sz="1800" i="1" dirty="0">
                <a:effectLst/>
                <a:latin typeface="Calibri" panose="020F0502020204030204" pitchFamily="34" charset="0"/>
                <a:ea typeface="Calibri" panose="020F0502020204030204" pitchFamily="34" charset="0"/>
                <a:cs typeface="Aptos" panose="020B0004020202020204" pitchFamily="34" charset="0"/>
              </a:rPr>
              <a:t>(x) Export Control Classification Number (ECCN)</a:t>
            </a:r>
            <a:endParaRPr lang="en-US" sz="1800" dirty="0">
              <a:effectLst/>
              <a:latin typeface="Aptos" panose="020B0004020202020204" pitchFamily="34" charset="0"/>
              <a:ea typeface="Calibri" panose="020F0502020204030204" pitchFamily="34" charset="0"/>
              <a:cs typeface="Aptos" panose="020B0004020202020204" pitchFamily="34" charset="0"/>
            </a:endParaRPr>
          </a:p>
          <a:p>
            <a:pPr marL="457200" marR="0">
              <a:buNone/>
            </a:pPr>
            <a:r>
              <a:rPr lang="en-US" sz="1800" i="1" dirty="0">
                <a:effectLst/>
                <a:latin typeface="Calibri" panose="020F0502020204030204" pitchFamily="34" charset="0"/>
                <a:ea typeface="Calibri" panose="020F0502020204030204" pitchFamily="34" charset="0"/>
                <a:cs typeface="Aptos" panose="020B0004020202020204" pitchFamily="34" charset="0"/>
              </a:rPr>
              <a:t>(xi) All licensing information including license exception</a:t>
            </a:r>
            <a:endParaRPr lang="en-US" sz="1800" dirty="0">
              <a:effectLst/>
              <a:latin typeface="Aptos" panose="020B0004020202020204" pitchFamily="34" charset="0"/>
              <a:ea typeface="Calibri" panose="020F0502020204030204" pitchFamily="34" charset="0"/>
              <a:cs typeface="Aptos" panose="020B0004020202020204" pitchFamily="34" charset="0"/>
            </a:endParaRPr>
          </a:p>
          <a:p>
            <a:pPr marR="0" indent="0">
              <a:buNone/>
            </a:pPr>
            <a:r>
              <a:rPr lang="en-US" sz="1800" i="1" dirty="0">
                <a:effectLst/>
                <a:latin typeface="Calibri" panose="020F0502020204030204" pitchFamily="34" charset="0"/>
                <a:ea typeface="Calibri" panose="020F0502020204030204" pitchFamily="34" charset="0"/>
                <a:cs typeface="Aptos" panose="020B0004020202020204" pitchFamily="34" charset="0"/>
              </a:rPr>
              <a:t>(xii) Any information that we know that may affect the determination of license authorization</a:t>
            </a:r>
            <a:endParaRPr lang="en-US" sz="1800" dirty="0">
              <a:effectLst/>
              <a:latin typeface="Aptos" panose="020B0004020202020204" pitchFamily="34" charset="0"/>
              <a:ea typeface="Calibri" panose="020F0502020204030204" pitchFamily="34" charset="0"/>
              <a:cs typeface="Aptos" panose="020B0004020202020204" pitchFamily="34" charset="0"/>
            </a:endParaRPr>
          </a:p>
        </p:txBody>
      </p:sp>
      <p:sp>
        <p:nvSpPr>
          <p:cNvPr id="4" name="Date Placeholder 3">
            <a:extLst>
              <a:ext uri="{FF2B5EF4-FFF2-40B4-BE49-F238E27FC236}">
                <a16:creationId xmlns:a16="http://schemas.microsoft.com/office/drawing/2014/main" id="{3AD74018-A440-44D1-95D9-F1BE6C36E4A0}"/>
              </a:ext>
            </a:extLst>
          </p:cNvPr>
          <p:cNvSpPr>
            <a:spLocks noGrp="1"/>
          </p:cNvSpPr>
          <p:nvPr>
            <p:ph type="dt" sz="half" idx="10"/>
          </p:nvPr>
        </p:nvSpPr>
        <p:spPr/>
        <p:txBody>
          <a:bodyPr/>
          <a:lstStyle/>
          <a:p>
            <a:r>
              <a:rPr lang="en-US"/>
              <a:t>ACPC Export Compliance</a:t>
            </a:r>
          </a:p>
        </p:txBody>
      </p:sp>
      <p:sp>
        <p:nvSpPr>
          <p:cNvPr id="5" name="Footer Placeholder 4">
            <a:extLst>
              <a:ext uri="{FF2B5EF4-FFF2-40B4-BE49-F238E27FC236}">
                <a16:creationId xmlns:a16="http://schemas.microsoft.com/office/drawing/2014/main" id="{191D2AF2-DB98-0AAB-D60B-4BDA5B283168}"/>
              </a:ext>
            </a:extLst>
          </p:cNvPr>
          <p:cNvSpPr>
            <a:spLocks noGrp="1"/>
          </p:cNvSpPr>
          <p:nvPr>
            <p:ph type="ftr" sz="quarter" idx="11"/>
          </p:nvPr>
        </p:nvSpPr>
        <p:spPr/>
        <p:txBody>
          <a:bodyPr/>
          <a:lstStyle/>
          <a:p>
            <a:r>
              <a:rPr lang="en-US"/>
              <a:t>August 31, 2026</a:t>
            </a:r>
          </a:p>
        </p:txBody>
      </p:sp>
      <p:sp>
        <p:nvSpPr>
          <p:cNvPr id="6" name="Slide Number Placeholder 5">
            <a:extLst>
              <a:ext uri="{FF2B5EF4-FFF2-40B4-BE49-F238E27FC236}">
                <a16:creationId xmlns:a16="http://schemas.microsoft.com/office/drawing/2014/main" id="{F7337E21-5008-F926-9B2C-8032461B7991}"/>
              </a:ext>
            </a:extLst>
          </p:cNvPr>
          <p:cNvSpPr>
            <a:spLocks noGrp="1"/>
          </p:cNvSpPr>
          <p:nvPr>
            <p:ph type="sldNum" sz="quarter" idx="12"/>
          </p:nvPr>
        </p:nvSpPr>
        <p:spPr/>
        <p:txBody>
          <a:bodyPr/>
          <a:lstStyle/>
          <a:p>
            <a:fld id="{D0DD2322-01AD-4802-AECD-673054E570D1}" type="slidenum">
              <a:rPr lang="en-US" smtClean="0"/>
              <a:t>58</a:t>
            </a:fld>
            <a:endParaRPr lang="en-US"/>
          </a:p>
        </p:txBody>
      </p:sp>
    </p:spTree>
    <p:extLst>
      <p:ext uri="{BB962C8B-B14F-4D97-AF65-F5344CB8AC3E}">
        <p14:creationId xmlns:p14="http://schemas.microsoft.com/office/powerpoint/2010/main" val="118231832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algn="ctr" eaLnBrk="1" hangingPunct="1"/>
            <a:r>
              <a:rPr lang="en-US" altLang="en-US" dirty="0"/>
              <a:t>Thank You</a:t>
            </a:r>
          </a:p>
        </p:txBody>
      </p:sp>
      <p:sp>
        <p:nvSpPr>
          <p:cNvPr id="30723" name="Rectangle 3"/>
          <p:cNvSpPr>
            <a:spLocks noGrp="1" noChangeArrowheads="1"/>
          </p:cNvSpPr>
          <p:nvPr>
            <p:ph type="body" idx="1"/>
          </p:nvPr>
        </p:nvSpPr>
        <p:spPr/>
        <p:txBody>
          <a:bodyPr>
            <a:normAutofit lnSpcReduction="10000"/>
          </a:bodyPr>
          <a:lstStyle/>
          <a:p>
            <a:pPr algn="ctr" eaLnBrk="1" hangingPunct="1">
              <a:buFontTx/>
              <a:buNone/>
            </a:pPr>
            <a:r>
              <a:rPr lang="en-US" altLang="en-US" sz="3200" dirty="0"/>
              <a:t>Jason Dickstein</a:t>
            </a:r>
          </a:p>
          <a:p>
            <a:pPr algn="ctr" eaLnBrk="1" hangingPunct="1">
              <a:buFontTx/>
              <a:buNone/>
            </a:pPr>
            <a:r>
              <a:rPr lang="en-US" altLang="en-US" sz="3200" i="1" dirty="0"/>
              <a:t>Aviation Suppliers Association General Counsel</a:t>
            </a:r>
          </a:p>
          <a:p>
            <a:pPr algn="ctr" eaLnBrk="1" hangingPunct="1">
              <a:buFontTx/>
              <a:buNone/>
            </a:pPr>
            <a:r>
              <a:rPr lang="en-US" altLang="en-US" sz="3200" dirty="0"/>
              <a:t>Washington Aviation Group</a:t>
            </a:r>
          </a:p>
          <a:p>
            <a:pPr algn="ctr" eaLnBrk="1" hangingPunct="1">
              <a:buFontTx/>
              <a:buNone/>
            </a:pPr>
            <a:r>
              <a:rPr lang="en-US" altLang="en-US" sz="3200" dirty="0"/>
              <a:t>2233 Wisconsin Avenue, Suite 503</a:t>
            </a:r>
          </a:p>
          <a:p>
            <a:pPr algn="ctr" eaLnBrk="1" hangingPunct="1">
              <a:buFontTx/>
              <a:buNone/>
            </a:pPr>
            <a:r>
              <a:rPr lang="en-US" altLang="en-US" sz="3200" dirty="0"/>
              <a:t>Washington, DC 20007</a:t>
            </a:r>
          </a:p>
          <a:p>
            <a:pPr algn="ctr" eaLnBrk="1" hangingPunct="1">
              <a:buFontTx/>
              <a:buNone/>
            </a:pPr>
            <a:endParaRPr lang="en-US" altLang="en-US" sz="3200" dirty="0"/>
          </a:p>
          <a:p>
            <a:pPr algn="ctr" eaLnBrk="1" hangingPunct="1">
              <a:buFontTx/>
              <a:buNone/>
            </a:pPr>
            <a:r>
              <a:rPr lang="en-US" altLang="en-US" sz="3200" dirty="0"/>
              <a:t>Tel: (202) 628-6776</a:t>
            </a:r>
          </a:p>
          <a:p>
            <a:pPr algn="ctr" eaLnBrk="1" hangingPunct="1">
              <a:buFontTx/>
              <a:buNone/>
            </a:pPr>
            <a:r>
              <a:rPr lang="en-US" altLang="en-US" sz="3200" dirty="0"/>
              <a:t>Jason@WashingtonAviation.com</a:t>
            </a:r>
          </a:p>
        </p:txBody>
      </p:sp>
      <p:sp>
        <p:nvSpPr>
          <p:cNvPr id="4" name="Slide Number Placeholder 3"/>
          <p:cNvSpPr>
            <a:spLocks noGrp="1"/>
          </p:cNvSpPr>
          <p:nvPr>
            <p:ph type="sldNum" sz="quarter" idx="12"/>
          </p:nvPr>
        </p:nvSpPr>
        <p:spPr/>
        <p:txBody>
          <a:bodyPr/>
          <a:lstStyle/>
          <a:p>
            <a:fld id="{C574DC93-7031-4ED1-ABE3-4B4A5DF62998}" type="slidenum">
              <a:rPr lang="en-US" smtClean="0"/>
              <a:t>59</a:t>
            </a:fld>
            <a:endParaRPr lang="en-US"/>
          </a:p>
        </p:txBody>
      </p:sp>
      <p:sp>
        <p:nvSpPr>
          <p:cNvPr id="2" name="Footer Placeholder 1">
            <a:extLst>
              <a:ext uri="{FF2B5EF4-FFF2-40B4-BE49-F238E27FC236}">
                <a16:creationId xmlns:a16="http://schemas.microsoft.com/office/drawing/2014/main" id="{6F61AFB9-3DB2-413C-924A-F6D82DE4048B}"/>
              </a:ext>
            </a:extLst>
          </p:cNvPr>
          <p:cNvSpPr>
            <a:spLocks noGrp="1"/>
          </p:cNvSpPr>
          <p:nvPr>
            <p:ph type="ftr" sz="quarter" idx="11"/>
          </p:nvPr>
        </p:nvSpPr>
        <p:spPr/>
        <p:txBody>
          <a:bodyPr/>
          <a:lstStyle/>
          <a:p>
            <a:r>
              <a:rPr lang="en-US"/>
              <a:t>August 31, 2026</a:t>
            </a:r>
          </a:p>
        </p:txBody>
      </p:sp>
      <p:sp>
        <p:nvSpPr>
          <p:cNvPr id="5" name="Date Placeholder 4">
            <a:extLst>
              <a:ext uri="{FF2B5EF4-FFF2-40B4-BE49-F238E27FC236}">
                <a16:creationId xmlns:a16="http://schemas.microsoft.com/office/drawing/2014/main" id="{A675E6E2-B262-47EE-BBBA-7B6D21791E07}"/>
              </a:ext>
            </a:extLst>
          </p:cNvPr>
          <p:cNvSpPr>
            <a:spLocks noGrp="1"/>
          </p:cNvSpPr>
          <p:nvPr>
            <p:ph type="dt" sz="half" idx="10"/>
          </p:nvPr>
        </p:nvSpPr>
        <p:spPr/>
        <p:txBody>
          <a:bodyPr/>
          <a:lstStyle/>
          <a:p>
            <a:r>
              <a:rPr lang="en-US"/>
              <a:t>ACPC Export Compliance</a:t>
            </a:r>
          </a:p>
        </p:txBody>
      </p:sp>
    </p:spTree>
    <p:extLst>
      <p:ext uri="{BB962C8B-B14F-4D97-AF65-F5344CB8AC3E}">
        <p14:creationId xmlns:p14="http://schemas.microsoft.com/office/powerpoint/2010/main" val="34429811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29098</TotalTime>
  <Words>5369</Words>
  <Application>Microsoft Office PowerPoint</Application>
  <PresentationFormat>Widescreen</PresentationFormat>
  <Paragraphs>717</Paragraphs>
  <Slides>59</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Aptos</vt:lpstr>
      <vt:lpstr>Arial</vt:lpstr>
      <vt:lpstr>Arial Narrow</vt:lpstr>
      <vt:lpstr>Calibri</vt:lpstr>
      <vt:lpstr>Calibri Light</vt:lpstr>
      <vt:lpstr>Times New Roman</vt:lpstr>
      <vt:lpstr>Office Theme</vt:lpstr>
      <vt:lpstr>Introduction to Export Compliance</vt:lpstr>
      <vt:lpstr>What is an Export?</vt:lpstr>
      <vt:lpstr>Three Important Export Regulators in the US</vt:lpstr>
      <vt:lpstr>Steps to Compliance</vt:lpstr>
      <vt:lpstr>First, Can I Transact Business Here At All?</vt:lpstr>
      <vt:lpstr>OFAC Lists</vt:lpstr>
      <vt:lpstr>PowerPoint Presentation</vt:lpstr>
      <vt:lpstr>Consolidated Screening List</vt:lpstr>
      <vt:lpstr>PowerPoint Presentation</vt:lpstr>
      <vt:lpstr>Sample Sanctioned Parties  as of May 25, 2025</vt:lpstr>
      <vt:lpstr>Sectoral Sanctions and Specially Designated Nationals (SDNs) Lists </vt:lpstr>
      <vt:lpstr>Can I sell to a Subsidiary?</vt:lpstr>
      <vt:lpstr>OFAC Sanctions Programs by Country Current as of May 18, 2026</vt:lpstr>
      <vt:lpstr>Exception: Treasury Licenses</vt:lpstr>
      <vt:lpstr>Practical Advice – OFAC Compliance</vt:lpstr>
      <vt:lpstr>Steps to Compliance</vt:lpstr>
      <vt:lpstr>Distinguishing the Primary Agency With Export Jurisdiction</vt:lpstr>
      <vt:lpstr>Most Civil Aircraft Parts ARE NOT Covered Under the ITARs</vt:lpstr>
      <vt:lpstr>Examples of USML Aircraft Articles</vt:lpstr>
      <vt:lpstr>What if it is DDTC-Controlled?</vt:lpstr>
      <vt:lpstr>Export Compliance for BIS-Controlled Articles</vt:lpstr>
      <vt:lpstr>Is it Regulated by the Commerce Department?</vt:lpstr>
      <vt:lpstr>Export Control Classification Numbers (for items on the CCL)</vt:lpstr>
      <vt:lpstr>Some Common Aviation ECCNs</vt:lpstr>
      <vt:lpstr>Export Control Classification Numbers</vt:lpstr>
      <vt:lpstr>Steps to Compliance</vt:lpstr>
      <vt:lpstr>Destination Restrictions</vt:lpstr>
      <vt:lpstr>Finding the Resources</vt:lpstr>
      <vt:lpstr>PowerPoint Presentation</vt:lpstr>
      <vt:lpstr>PowerPoint Presentation</vt:lpstr>
      <vt:lpstr>Do You Need a Commerce Department License?</vt:lpstr>
      <vt:lpstr>Hypothetical</vt:lpstr>
      <vt:lpstr>PowerPoint Presentation</vt:lpstr>
      <vt:lpstr>PowerPoint Presentation</vt:lpstr>
      <vt:lpstr>PowerPoint Presentation</vt:lpstr>
      <vt:lpstr>PowerPoint Presentation</vt:lpstr>
      <vt:lpstr>PowerPoint Presentation</vt:lpstr>
      <vt:lpstr>Answers</vt:lpstr>
      <vt:lpstr>UN Destination Restrictions</vt:lpstr>
      <vt:lpstr>Steps to Compliance</vt:lpstr>
      <vt:lpstr>BIS Forbidden Parties</vt:lpstr>
      <vt:lpstr>PowerPoint Presentation</vt:lpstr>
      <vt:lpstr>What Is Denied?</vt:lpstr>
      <vt:lpstr>Temporary Denial Orders –  Pay Special Attention (Russia)</vt:lpstr>
      <vt:lpstr>Temporary Denial Orders –  Not Just for Russia</vt:lpstr>
      <vt:lpstr>Temporary Denial Orders –  Extended Application Can Include Imports</vt:lpstr>
      <vt:lpstr>Steps to Compliance</vt:lpstr>
      <vt:lpstr>Do You Need a Commerce Department License?</vt:lpstr>
      <vt:lpstr>Parts for Foreign Aircraft</vt:lpstr>
      <vt:lpstr>Some Parts of the World are Subject to Special Controls</vt:lpstr>
      <vt:lpstr>Combining the Foreign Aircraft Rule (§ 744.7) with the Russia Rule (§ 746.8):</vt:lpstr>
      <vt:lpstr>General Prohibition</vt:lpstr>
      <vt:lpstr>Steps to Compliance</vt:lpstr>
      <vt:lpstr>Do You Need a BIS License?</vt:lpstr>
      <vt:lpstr>Steps to Compliance</vt:lpstr>
      <vt:lpstr>Don’t Forget the “Paperwork”</vt:lpstr>
      <vt:lpstr>Statement on the Commercial Invoice</vt:lpstr>
      <vt:lpstr>Routed Exports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Completing and Interpreting the ASA Statement</dc:title>
  <dc:creator>Jason Dickstein</dc:creator>
  <cp:lastModifiedBy>Jason Dickstein</cp:lastModifiedBy>
  <cp:revision>140</cp:revision>
  <cp:lastPrinted>2022-03-17T13:57:44Z</cp:lastPrinted>
  <dcterms:created xsi:type="dcterms:W3CDTF">2021-09-22T14:57:34Z</dcterms:created>
  <dcterms:modified xsi:type="dcterms:W3CDTF">2026-08-28T21:26:33Z</dcterms:modified>
</cp:coreProperties>
</file>