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43"/>
  </p:notesMasterIdLst>
  <p:sldIdLst>
    <p:sldId id="460" r:id="rId2"/>
    <p:sldId id="501" r:id="rId3"/>
    <p:sldId id="257" r:id="rId4"/>
    <p:sldId id="496" r:id="rId5"/>
    <p:sldId id="258" r:id="rId6"/>
    <p:sldId id="259" r:id="rId7"/>
    <p:sldId id="492" r:id="rId8"/>
    <p:sldId id="495" r:id="rId9"/>
    <p:sldId id="494" r:id="rId10"/>
    <p:sldId id="493" r:id="rId11"/>
    <p:sldId id="262" r:id="rId12"/>
    <p:sldId id="263" r:id="rId13"/>
    <p:sldId id="260" r:id="rId14"/>
    <p:sldId id="264" r:id="rId15"/>
    <p:sldId id="266" r:id="rId16"/>
    <p:sldId id="486" r:id="rId17"/>
    <p:sldId id="487" r:id="rId18"/>
    <p:sldId id="490" r:id="rId19"/>
    <p:sldId id="489" r:id="rId20"/>
    <p:sldId id="491" r:id="rId21"/>
    <p:sldId id="488" r:id="rId22"/>
    <p:sldId id="497" r:id="rId23"/>
    <p:sldId id="481" r:id="rId24"/>
    <p:sldId id="267" r:id="rId25"/>
    <p:sldId id="505" r:id="rId26"/>
    <p:sldId id="509" r:id="rId27"/>
    <p:sldId id="510" r:id="rId28"/>
    <p:sldId id="511" r:id="rId29"/>
    <p:sldId id="506" r:id="rId30"/>
    <p:sldId id="514" r:id="rId31"/>
    <p:sldId id="498" r:id="rId32"/>
    <p:sldId id="499" r:id="rId33"/>
    <p:sldId id="512" r:id="rId34"/>
    <p:sldId id="502" r:id="rId35"/>
    <p:sldId id="513" r:id="rId36"/>
    <p:sldId id="503" r:id="rId37"/>
    <p:sldId id="500" r:id="rId38"/>
    <p:sldId id="261" r:id="rId39"/>
    <p:sldId id="462" r:id="rId40"/>
    <p:sldId id="463" r:id="rId41"/>
    <p:sldId id="515" r:id="rId42"/>
  </p:sldIdLst>
  <p:sldSz cx="12192000" cy="6858000"/>
  <p:notesSz cx="7315200" cy="96012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635AA3AF-2E92-443B-8118-B48D9F5CB912}">
          <p14:sldIdLst>
            <p14:sldId id="460"/>
            <p14:sldId id="501"/>
            <p14:sldId id="257"/>
            <p14:sldId id="496"/>
            <p14:sldId id="258"/>
            <p14:sldId id="259"/>
            <p14:sldId id="492"/>
            <p14:sldId id="495"/>
            <p14:sldId id="494"/>
            <p14:sldId id="493"/>
            <p14:sldId id="262"/>
            <p14:sldId id="263"/>
            <p14:sldId id="260"/>
            <p14:sldId id="264"/>
            <p14:sldId id="266"/>
            <p14:sldId id="486"/>
            <p14:sldId id="487"/>
            <p14:sldId id="490"/>
            <p14:sldId id="489"/>
            <p14:sldId id="491"/>
            <p14:sldId id="488"/>
            <p14:sldId id="497"/>
            <p14:sldId id="481"/>
            <p14:sldId id="267"/>
            <p14:sldId id="505"/>
            <p14:sldId id="509"/>
            <p14:sldId id="510"/>
            <p14:sldId id="511"/>
            <p14:sldId id="506"/>
            <p14:sldId id="514"/>
            <p14:sldId id="498"/>
            <p14:sldId id="499"/>
            <p14:sldId id="512"/>
            <p14:sldId id="502"/>
            <p14:sldId id="513"/>
            <p14:sldId id="503"/>
            <p14:sldId id="500"/>
            <p14:sldId id="261"/>
            <p14:sldId id="462"/>
            <p14:sldId id="463"/>
            <p14:sldId id="515"/>
          </p14:sldIdLst>
        </p14:section>
        <p14:section name="Default Section" id="{24D24AA0-7D93-49EF-A56D-61ABE6426703}">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010" autoAdjust="0"/>
    <p:restoredTop sz="83291" autoAdjust="0"/>
  </p:normalViewPr>
  <p:slideViewPr>
    <p:cSldViewPr snapToGrid="0">
      <p:cViewPr varScale="1">
        <p:scale>
          <a:sx n="88" d="100"/>
          <a:sy n="88" d="100"/>
        </p:scale>
        <p:origin x="1272" y="66"/>
      </p:cViewPr>
      <p:guideLst/>
    </p:cSldViewPr>
  </p:slideViewPr>
  <p:notesTextViewPr>
    <p:cViewPr>
      <p:scale>
        <a:sx n="1" d="1"/>
        <a:sy n="1" d="1"/>
      </p:scale>
      <p:origin x="0" y="0"/>
    </p:cViewPr>
  </p:notesTextViewPr>
  <p:sorterViewPr>
    <p:cViewPr>
      <p:scale>
        <a:sx n="100" d="100"/>
        <a:sy n="100" d="100"/>
      </p:scale>
      <p:origin x="0" y="-2174"/>
    </p:cViewPr>
  </p:sorterViewPr>
  <p:notesViewPr>
    <p:cSldViewPr snapToGrid="0">
      <p:cViewPr varScale="1">
        <p:scale>
          <a:sx n="82" d="100"/>
          <a:sy n="82" d="100"/>
        </p:scale>
        <p:origin x="3876" y="108"/>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69920" cy="481727"/>
          </a:xfrm>
          <a:prstGeom prst="rect">
            <a:avLst/>
          </a:prstGeom>
        </p:spPr>
        <p:txBody>
          <a:bodyPr vert="horz" lIns="96661" tIns="48331" rIns="96661" bIns="48331" rtlCol="0"/>
          <a:lstStyle>
            <a:lvl1pPr algn="l">
              <a:defRPr sz="1300"/>
            </a:lvl1pPr>
          </a:lstStyle>
          <a:p>
            <a:endParaRPr lang="en-US"/>
          </a:p>
        </p:txBody>
      </p:sp>
      <p:sp>
        <p:nvSpPr>
          <p:cNvPr id="3" name="Date Placeholder 2"/>
          <p:cNvSpPr>
            <a:spLocks noGrp="1"/>
          </p:cNvSpPr>
          <p:nvPr>
            <p:ph type="dt" idx="1"/>
          </p:nvPr>
        </p:nvSpPr>
        <p:spPr>
          <a:xfrm>
            <a:off x="4143587" y="0"/>
            <a:ext cx="3169920" cy="481727"/>
          </a:xfrm>
          <a:prstGeom prst="rect">
            <a:avLst/>
          </a:prstGeom>
        </p:spPr>
        <p:txBody>
          <a:bodyPr vert="horz" lIns="96661" tIns="48331" rIns="96661" bIns="48331" rtlCol="0"/>
          <a:lstStyle>
            <a:lvl1pPr algn="r">
              <a:defRPr sz="1300"/>
            </a:lvl1pPr>
          </a:lstStyle>
          <a:p>
            <a:fld id="{1E4F62AB-C612-4E77-BDD9-D31FF0A97F6F}" type="datetimeFigureOut">
              <a:rPr lang="en-US" smtClean="0"/>
              <a:t>8/28/2026</a:t>
            </a:fld>
            <a:endParaRPr lang="en-US"/>
          </a:p>
        </p:txBody>
      </p:sp>
      <p:sp>
        <p:nvSpPr>
          <p:cNvPr id="4" name="Slide Image Placeholder 3"/>
          <p:cNvSpPr>
            <a:spLocks noGrp="1" noRot="1" noChangeAspect="1"/>
          </p:cNvSpPr>
          <p:nvPr>
            <p:ph type="sldImg" idx="2"/>
          </p:nvPr>
        </p:nvSpPr>
        <p:spPr>
          <a:xfrm>
            <a:off x="777875" y="1200150"/>
            <a:ext cx="5759450" cy="3240088"/>
          </a:xfrm>
          <a:prstGeom prst="rect">
            <a:avLst/>
          </a:prstGeom>
          <a:noFill/>
          <a:ln w="12700">
            <a:solidFill>
              <a:prstClr val="black"/>
            </a:solidFill>
          </a:ln>
        </p:spPr>
        <p:txBody>
          <a:bodyPr vert="horz" lIns="96661" tIns="48331" rIns="96661" bIns="48331" rtlCol="0" anchor="ctr"/>
          <a:lstStyle/>
          <a:p>
            <a:endParaRPr lang="en-US"/>
          </a:p>
        </p:txBody>
      </p:sp>
      <p:sp>
        <p:nvSpPr>
          <p:cNvPr id="5" name="Notes Placeholder 4"/>
          <p:cNvSpPr>
            <a:spLocks noGrp="1"/>
          </p:cNvSpPr>
          <p:nvPr>
            <p:ph type="body" sz="quarter" idx="3"/>
          </p:nvPr>
        </p:nvSpPr>
        <p:spPr>
          <a:xfrm>
            <a:off x="731520" y="4620577"/>
            <a:ext cx="5852160" cy="3780473"/>
          </a:xfrm>
          <a:prstGeom prst="rect">
            <a:avLst/>
          </a:prstGeom>
        </p:spPr>
        <p:txBody>
          <a:bodyPr vert="horz" lIns="96661" tIns="48331" rIns="96661" bIns="4833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119474"/>
            <a:ext cx="3169920" cy="481726"/>
          </a:xfrm>
          <a:prstGeom prst="rect">
            <a:avLst/>
          </a:prstGeom>
        </p:spPr>
        <p:txBody>
          <a:bodyPr vert="horz" lIns="96661" tIns="48331" rIns="96661" bIns="48331" rtlCol="0" anchor="b"/>
          <a:lstStyle>
            <a:lvl1pPr algn="l">
              <a:defRPr sz="1300"/>
            </a:lvl1pPr>
          </a:lstStyle>
          <a:p>
            <a:endParaRPr lang="en-US"/>
          </a:p>
        </p:txBody>
      </p:sp>
      <p:sp>
        <p:nvSpPr>
          <p:cNvPr id="7" name="Slide Number Placeholder 6"/>
          <p:cNvSpPr>
            <a:spLocks noGrp="1"/>
          </p:cNvSpPr>
          <p:nvPr>
            <p:ph type="sldNum" sz="quarter" idx="5"/>
          </p:nvPr>
        </p:nvSpPr>
        <p:spPr>
          <a:xfrm>
            <a:off x="4143587" y="9119474"/>
            <a:ext cx="3169920" cy="481726"/>
          </a:xfrm>
          <a:prstGeom prst="rect">
            <a:avLst/>
          </a:prstGeom>
        </p:spPr>
        <p:txBody>
          <a:bodyPr vert="horz" lIns="96661" tIns="48331" rIns="96661" bIns="48331" rtlCol="0" anchor="b"/>
          <a:lstStyle>
            <a:lvl1pPr algn="r">
              <a:defRPr sz="1300"/>
            </a:lvl1pPr>
          </a:lstStyle>
          <a:p>
            <a:fld id="{8DDFF6DA-1232-405E-A6CB-28B842155F45}" type="slidenum">
              <a:rPr lang="en-US" smtClean="0"/>
              <a:t>‹#›</a:t>
            </a:fld>
            <a:endParaRPr lang="en-US"/>
          </a:p>
        </p:txBody>
      </p:sp>
    </p:spTree>
    <p:extLst>
      <p:ext uri="{BB962C8B-B14F-4D97-AF65-F5344CB8AC3E}">
        <p14:creationId xmlns:p14="http://schemas.microsoft.com/office/powerpoint/2010/main" val="37723287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GRI 3</a:t>
            </a:r>
          </a:p>
        </p:txBody>
      </p:sp>
      <p:sp>
        <p:nvSpPr>
          <p:cNvPr id="4" name="Slide Number Placeholder 3"/>
          <p:cNvSpPr>
            <a:spLocks noGrp="1"/>
          </p:cNvSpPr>
          <p:nvPr>
            <p:ph type="sldNum" sz="quarter" idx="5"/>
          </p:nvPr>
        </p:nvSpPr>
        <p:spPr/>
        <p:txBody>
          <a:bodyPr/>
          <a:lstStyle/>
          <a:p>
            <a:fld id="{8DDFF6DA-1232-405E-A6CB-28B842155F45}" type="slidenum">
              <a:rPr lang="en-US" smtClean="0"/>
              <a:t>17</a:t>
            </a:fld>
            <a:endParaRPr lang="en-US"/>
          </a:p>
        </p:txBody>
      </p:sp>
    </p:spTree>
    <p:extLst>
      <p:ext uri="{BB962C8B-B14F-4D97-AF65-F5344CB8AC3E}">
        <p14:creationId xmlns:p14="http://schemas.microsoft.com/office/powerpoint/2010/main" val="22984622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BBB6D4-B9DF-F9C7-06D5-952C04D59D5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B76C3AB-7F29-7117-1439-030CF30B327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8834B4E-D7E3-97DE-80B7-6B403626588C}"/>
              </a:ext>
            </a:extLst>
          </p:cNvPr>
          <p:cNvSpPr>
            <a:spLocks noGrp="1"/>
          </p:cNvSpPr>
          <p:nvPr>
            <p:ph type="body" idx="1"/>
          </p:nvPr>
        </p:nvSpPr>
        <p:spPr/>
        <p:txBody>
          <a:bodyPr/>
          <a:lstStyle/>
          <a:p>
            <a:r>
              <a:rPr lang="en-US" dirty="0"/>
              <a:t>CROSS: HQ 088363</a:t>
            </a:r>
          </a:p>
        </p:txBody>
      </p:sp>
      <p:sp>
        <p:nvSpPr>
          <p:cNvPr id="4" name="Slide Number Placeholder 3">
            <a:extLst>
              <a:ext uri="{FF2B5EF4-FFF2-40B4-BE49-F238E27FC236}">
                <a16:creationId xmlns:a16="http://schemas.microsoft.com/office/drawing/2014/main" id="{D4909A4B-1B34-982D-5B65-84CDB45429EA}"/>
              </a:ext>
            </a:extLst>
          </p:cNvPr>
          <p:cNvSpPr>
            <a:spLocks noGrp="1"/>
          </p:cNvSpPr>
          <p:nvPr>
            <p:ph type="sldNum" sz="quarter" idx="5"/>
          </p:nvPr>
        </p:nvSpPr>
        <p:spPr/>
        <p:txBody>
          <a:bodyPr/>
          <a:lstStyle/>
          <a:p>
            <a:fld id="{8DDFF6DA-1232-405E-A6CB-28B842155F45}" type="slidenum">
              <a:rPr lang="en-US" smtClean="0"/>
              <a:t>18</a:t>
            </a:fld>
            <a:endParaRPr lang="en-US"/>
          </a:p>
        </p:txBody>
      </p:sp>
    </p:spTree>
    <p:extLst>
      <p:ext uri="{BB962C8B-B14F-4D97-AF65-F5344CB8AC3E}">
        <p14:creationId xmlns:p14="http://schemas.microsoft.com/office/powerpoint/2010/main" val="26895729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CROSS: HQ 088363</a:t>
            </a:r>
          </a:p>
        </p:txBody>
      </p:sp>
      <p:sp>
        <p:nvSpPr>
          <p:cNvPr id="4" name="Slide Number Placeholder 3"/>
          <p:cNvSpPr>
            <a:spLocks noGrp="1"/>
          </p:cNvSpPr>
          <p:nvPr>
            <p:ph type="sldNum" sz="quarter" idx="5"/>
          </p:nvPr>
        </p:nvSpPr>
        <p:spPr/>
        <p:txBody>
          <a:bodyPr/>
          <a:lstStyle/>
          <a:p>
            <a:fld id="{8DDFF6DA-1232-405E-A6CB-28B842155F45}" type="slidenum">
              <a:rPr lang="en-US" smtClean="0"/>
              <a:t>19</a:t>
            </a:fld>
            <a:endParaRPr lang="en-US"/>
          </a:p>
        </p:txBody>
      </p:sp>
    </p:spTree>
    <p:extLst>
      <p:ext uri="{BB962C8B-B14F-4D97-AF65-F5344CB8AC3E}">
        <p14:creationId xmlns:p14="http://schemas.microsoft.com/office/powerpoint/2010/main" val="30212564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1FBCEB-60BE-E352-8042-42DEDCDF0F0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1739FEE-7B49-758D-E8DA-5128D8E28AF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6C1FFC5-68D0-266C-B1A7-6C1501B1D781}"/>
              </a:ext>
            </a:extLst>
          </p:cNvPr>
          <p:cNvSpPr>
            <a:spLocks noGrp="1"/>
          </p:cNvSpPr>
          <p:nvPr>
            <p:ph type="body" idx="1"/>
          </p:nvPr>
        </p:nvSpPr>
        <p:spPr/>
        <p:txBody>
          <a:bodyPr/>
          <a:lstStyle/>
          <a:p>
            <a:r>
              <a:rPr lang="en-US" dirty="0"/>
              <a:t>CROSS: HQ 088363</a:t>
            </a:r>
          </a:p>
        </p:txBody>
      </p:sp>
      <p:sp>
        <p:nvSpPr>
          <p:cNvPr id="4" name="Slide Number Placeholder 3">
            <a:extLst>
              <a:ext uri="{FF2B5EF4-FFF2-40B4-BE49-F238E27FC236}">
                <a16:creationId xmlns:a16="http://schemas.microsoft.com/office/drawing/2014/main" id="{E2419811-DF30-DBE9-6F48-643DD7243D0C}"/>
              </a:ext>
            </a:extLst>
          </p:cNvPr>
          <p:cNvSpPr>
            <a:spLocks noGrp="1"/>
          </p:cNvSpPr>
          <p:nvPr>
            <p:ph type="sldNum" sz="quarter" idx="5"/>
          </p:nvPr>
        </p:nvSpPr>
        <p:spPr/>
        <p:txBody>
          <a:bodyPr/>
          <a:lstStyle/>
          <a:p>
            <a:fld id="{8DDFF6DA-1232-405E-A6CB-28B842155F45}" type="slidenum">
              <a:rPr lang="en-US" smtClean="0"/>
              <a:t>20</a:t>
            </a:fld>
            <a:endParaRPr lang="en-US"/>
          </a:p>
        </p:txBody>
      </p:sp>
    </p:spTree>
    <p:extLst>
      <p:ext uri="{BB962C8B-B14F-4D97-AF65-F5344CB8AC3E}">
        <p14:creationId xmlns:p14="http://schemas.microsoft.com/office/powerpoint/2010/main" val="411517046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HQ 088412, Proclamation 11012 (2026)</a:t>
            </a:r>
          </a:p>
        </p:txBody>
      </p:sp>
      <p:sp>
        <p:nvSpPr>
          <p:cNvPr id="4" name="Slide Number Placeholder 3"/>
          <p:cNvSpPr>
            <a:spLocks noGrp="1"/>
          </p:cNvSpPr>
          <p:nvPr>
            <p:ph type="sldNum" sz="quarter" idx="5"/>
          </p:nvPr>
        </p:nvSpPr>
        <p:spPr/>
        <p:txBody>
          <a:bodyPr/>
          <a:lstStyle/>
          <a:p>
            <a:fld id="{8DDFF6DA-1232-405E-A6CB-28B842155F45}" type="slidenum">
              <a:rPr lang="en-US" smtClean="0"/>
              <a:t>29</a:t>
            </a:fld>
            <a:endParaRPr lang="en-US"/>
          </a:p>
        </p:txBody>
      </p:sp>
    </p:spTree>
    <p:extLst>
      <p:ext uri="{BB962C8B-B14F-4D97-AF65-F5344CB8AC3E}">
        <p14:creationId xmlns:p14="http://schemas.microsoft.com/office/powerpoint/2010/main" val="1978051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BF80A3-A138-0116-9E3B-C8C21F79458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A068933-F45E-E260-0E02-EA9FD63CE4D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4452935-D45A-697F-FF8D-262BBA56E4DC}"/>
              </a:ext>
            </a:extLst>
          </p:cNvPr>
          <p:cNvSpPr>
            <a:spLocks noGrp="1"/>
          </p:cNvSpPr>
          <p:nvPr>
            <p:ph type="body" idx="1"/>
          </p:nvPr>
        </p:nvSpPr>
        <p:spPr/>
        <p:txBody>
          <a:bodyPr/>
          <a:lstStyle/>
          <a:p>
            <a:r>
              <a:rPr lang="en-US" dirty="0"/>
              <a:t>HQ 088412, Proclamation 11012 (2026)</a:t>
            </a:r>
          </a:p>
        </p:txBody>
      </p:sp>
      <p:sp>
        <p:nvSpPr>
          <p:cNvPr id="4" name="Slide Number Placeholder 3">
            <a:extLst>
              <a:ext uri="{FF2B5EF4-FFF2-40B4-BE49-F238E27FC236}">
                <a16:creationId xmlns:a16="http://schemas.microsoft.com/office/drawing/2014/main" id="{E31C3B9D-F84A-3BA3-535B-3E1465A57C87}"/>
              </a:ext>
            </a:extLst>
          </p:cNvPr>
          <p:cNvSpPr>
            <a:spLocks noGrp="1"/>
          </p:cNvSpPr>
          <p:nvPr>
            <p:ph type="sldNum" sz="quarter" idx="5"/>
          </p:nvPr>
        </p:nvSpPr>
        <p:spPr/>
        <p:txBody>
          <a:bodyPr/>
          <a:lstStyle/>
          <a:p>
            <a:fld id="{8DDFF6DA-1232-405E-A6CB-28B842155F45}" type="slidenum">
              <a:rPr lang="en-US" smtClean="0"/>
              <a:t>30</a:t>
            </a:fld>
            <a:endParaRPr lang="en-US"/>
          </a:p>
        </p:txBody>
      </p:sp>
    </p:spTree>
    <p:extLst>
      <p:ext uri="{BB962C8B-B14F-4D97-AF65-F5344CB8AC3E}">
        <p14:creationId xmlns:p14="http://schemas.microsoft.com/office/powerpoint/2010/main" val="300814875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300">
                <a:solidFill>
                  <a:schemeClr val="tx1"/>
                </a:solidFill>
                <a:latin typeface="Times New Roman" pitchFamily="18" charset="0"/>
              </a:defRPr>
            </a:lvl1pPr>
            <a:lvl2pPr marL="785302" indent="-302040">
              <a:defRPr sz="1300">
                <a:solidFill>
                  <a:schemeClr val="tx1"/>
                </a:solidFill>
                <a:latin typeface="Times New Roman" pitchFamily="18" charset="0"/>
              </a:defRPr>
            </a:lvl2pPr>
            <a:lvl3pPr marL="1208157" indent="-241632">
              <a:defRPr sz="1300">
                <a:solidFill>
                  <a:schemeClr val="tx1"/>
                </a:solidFill>
                <a:latin typeface="Times New Roman" pitchFamily="18" charset="0"/>
              </a:defRPr>
            </a:lvl3pPr>
            <a:lvl4pPr marL="1691420" indent="-241632">
              <a:defRPr sz="1300">
                <a:solidFill>
                  <a:schemeClr val="tx1"/>
                </a:solidFill>
                <a:latin typeface="Times New Roman" pitchFamily="18" charset="0"/>
              </a:defRPr>
            </a:lvl4pPr>
            <a:lvl5pPr marL="2174684" indent="-241632">
              <a:defRPr sz="1300">
                <a:solidFill>
                  <a:schemeClr val="tx1"/>
                </a:solidFill>
                <a:latin typeface="Times New Roman" pitchFamily="18" charset="0"/>
              </a:defRPr>
            </a:lvl5pPr>
            <a:lvl6pPr marL="2657947" indent="-241632" eaLnBrk="0" fontAlgn="base" hangingPunct="0">
              <a:spcBef>
                <a:spcPct val="30000"/>
              </a:spcBef>
              <a:spcAft>
                <a:spcPct val="0"/>
              </a:spcAft>
              <a:defRPr sz="1300">
                <a:solidFill>
                  <a:schemeClr val="tx1"/>
                </a:solidFill>
                <a:latin typeface="Times New Roman" pitchFamily="18" charset="0"/>
              </a:defRPr>
            </a:lvl6pPr>
            <a:lvl7pPr marL="3141211" indent="-241632" eaLnBrk="0" fontAlgn="base" hangingPunct="0">
              <a:spcBef>
                <a:spcPct val="30000"/>
              </a:spcBef>
              <a:spcAft>
                <a:spcPct val="0"/>
              </a:spcAft>
              <a:defRPr sz="1300">
                <a:solidFill>
                  <a:schemeClr val="tx1"/>
                </a:solidFill>
                <a:latin typeface="Times New Roman" pitchFamily="18" charset="0"/>
              </a:defRPr>
            </a:lvl7pPr>
            <a:lvl8pPr marL="3624472" indent="-241632" eaLnBrk="0" fontAlgn="base" hangingPunct="0">
              <a:spcBef>
                <a:spcPct val="30000"/>
              </a:spcBef>
              <a:spcAft>
                <a:spcPct val="0"/>
              </a:spcAft>
              <a:defRPr sz="1300">
                <a:solidFill>
                  <a:schemeClr val="tx1"/>
                </a:solidFill>
                <a:latin typeface="Times New Roman" pitchFamily="18" charset="0"/>
              </a:defRPr>
            </a:lvl8pPr>
            <a:lvl9pPr marL="4107736" indent="-241632" eaLnBrk="0" fontAlgn="base" hangingPunct="0">
              <a:spcBef>
                <a:spcPct val="30000"/>
              </a:spcBef>
              <a:spcAft>
                <a:spcPct val="0"/>
              </a:spcAft>
              <a:defRPr sz="1300">
                <a:solidFill>
                  <a:schemeClr val="tx1"/>
                </a:solidFill>
                <a:latin typeface="Times New Roman" pitchFamily="18" charset="0"/>
              </a:defRPr>
            </a:lvl9pPr>
          </a:lstStyle>
          <a:p>
            <a:fld id="{D441177C-8CE6-42B5-AB80-0A7663F9B21C}" type="slidenum">
              <a:rPr lang="en-US" altLang="en-US" sz="1400"/>
              <a:pPr/>
              <a:t>41</a:t>
            </a:fld>
            <a:endParaRPr lang="en-US" altLang="en-US" sz="1400"/>
          </a:p>
        </p:txBody>
      </p:sp>
      <p:sp>
        <p:nvSpPr>
          <p:cNvPr id="33795" name="Rectangle 2"/>
          <p:cNvSpPr>
            <a:spLocks noGrp="1" noRot="1" noChangeAspect="1" noChangeArrowheads="1" noTextEdit="1"/>
          </p:cNvSpPr>
          <p:nvPr>
            <p:ph type="sldImg"/>
          </p:nvPr>
        </p:nvSpPr>
        <p:spPr>
          <a:ln/>
        </p:spPr>
      </p:sp>
      <p:sp>
        <p:nvSpPr>
          <p:cNvPr id="3379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
        <p:nvSpPr>
          <p:cNvPr id="33797"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300">
                <a:solidFill>
                  <a:schemeClr val="tx1"/>
                </a:solidFill>
                <a:latin typeface="Times New Roman" pitchFamily="18" charset="0"/>
              </a:defRPr>
            </a:lvl1pPr>
            <a:lvl2pPr marL="785302" indent="-302040">
              <a:defRPr sz="1300">
                <a:solidFill>
                  <a:schemeClr val="tx1"/>
                </a:solidFill>
                <a:latin typeface="Times New Roman" pitchFamily="18" charset="0"/>
              </a:defRPr>
            </a:lvl2pPr>
            <a:lvl3pPr marL="1208157" indent="-241632">
              <a:defRPr sz="1300">
                <a:solidFill>
                  <a:schemeClr val="tx1"/>
                </a:solidFill>
                <a:latin typeface="Times New Roman" pitchFamily="18" charset="0"/>
              </a:defRPr>
            </a:lvl3pPr>
            <a:lvl4pPr marL="1691420" indent="-241632">
              <a:defRPr sz="1300">
                <a:solidFill>
                  <a:schemeClr val="tx1"/>
                </a:solidFill>
                <a:latin typeface="Times New Roman" pitchFamily="18" charset="0"/>
              </a:defRPr>
            </a:lvl4pPr>
            <a:lvl5pPr marL="2174684" indent="-241632">
              <a:defRPr sz="1300">
                <a:solidFill>
                  <a:schemeClr val="tx1"/>
                </a:solidFill>
                <a:latin typeface="Times New Roman" pitchFamily="18" charset="0"/>
              </a:defRPr>
            </a:lvl5pPr>
            <a:lvl6pPr marL="2657947" indent="-241632" eaLnBrk="0" fontAlgn="base" hangingPunct="0">
              <a:spcBef>
                <a:spcPct val="30000"/>
              </a:spcBef>
              <a:spcAft>
                <a:spcPct val="0"/>
              </a:spcAft>
              <a:defRPr sz="1300">
                <a:solidFill>
                  <a:schemeClr val="tx1"/>
                </a:solidFill>
                <a:latin typeface="Times New Roman" pitchFamily="18" charset="0"/>
              </a:defRPr>
            </a:lvl6pPr>
            <a:lvl7pPr marL="3141211" indent="-241632" eaLnBrk="0" fontAlgn="base" hangingPunct="0">
              <a:spcBef>
                <a:spcPct val="30000"/>
              </a:spcBef>
              <a:spcAft>
                <a:spcPct val="0"/>
              </a:spcAft>
              <a:defRPr sz="1300">
                <a:solidFill>
                  <a:schemeClr val="tx1"/>
                </a:solidFill>
                <a:latin typeface="Times New Roman" pitchFamily="18" charset="0"/>
              </a:defRPr>
            </a:lvl7pPr>
            <a:lvl8pPr marL="3624472" indent="-241632" eaLnBrk="0" fontAlgn="base" hangingPunct="0">
              <a:spcBef>
                <a:spcPct val="30000"/>
              </a:spcBef>
              <a:spcAft>
                <a:spcPct val="0"/>
              </a:spcAft>
              <a:defRPr sz="1300">
                <a:solidFill>
                  <a:schemeClr val="tx1"/>
                </a:solidFill>
                <a:latin typeface="Times New Roman" pitchFamily="18" charset="0"/>
              </a:defRPr>
            </a:lvl8pPr>
            <a:lvl9pPr marL="4107736" indent="-241632" eaLnBrk="0" fontAlgn="base" hangingPunct="0">
              <a:spcBef>
                <a:spcPct val="30000"/>
              </a:spcBef>
              <a:spcAft>
                <a:spcPct val="0"/>
              </a:spcAft>
              <a:defRPr sz="1300">
                <a:solidFill>
                  <a:schemeClr val="tx1"/>
                </a:solidFill>
                <a:latin typeface="Times New Roman" pitchFamily="18" charset="0"/>
              </a:defRPr>
            </a:lvl9pPr>
          </a:lstStyle>
          <a:p>
            <a:r>
              <a:rPr lang="en-US" altLang="en-US" sz="1400" dirty="0"/>
              <a:t>2014 ASA Workshop</a:t>
            </a:r>
          </a:p>
        </p:txBody>
      </p:sp>
      <p:sp>
        <p:nvSpPr>
          <p:cNvPr id="33798" name="Header Placeholder 5"/>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300">
                <a:solidFill>
                  <a:schemeClr val="tx1"/>
                </a:solidFill>
                <a:latin typeface="Times New Roman" pitchFamily="18" charset="0"/>
              </a:defRPr>
            </a:lvl1pPr>
            <a:lvl2pPr marL="785302" indent="-302040">
              <a:defRPr sz="1300">
                <a:solidFill>
                  <a:schemeClr val="tx1"/>
                </a:solidFill>
                <a:latin typeface="Times New Roman" pitchFamily="18" charset="0"/>
              </a:defRPr>
            </a:lvl2pPr>
            <a:lvl3pPr marL="1208157" indent="-241632">
              <a:defRPr sz="1300">
                <a:solidFill>
                  <a:schemeClr val="tx1"/>
                </a:solidFill>
                <a:latin typeface="Times New Roman" pitchFamily="18" charset="0"/>
              </a:defRPr>
            </a:lvl3pPr>
            <a:lvl4pPr marL="1691420" indent="-241632">
              <a:defRPr sz="1300">
                <a:solidFill>
                  <a:schemeClr val="tx1"/>
                </a:solidFill>
                <a:latin typeface="Times New Roman" pitchFamily="18" charset="0"/>
              </a:defRPr>
            </a:lvl4pPr>
            <a:lvl5pPr marL="2174684" indent="-241632">
              <a:defRPr sz="1300">
                <a:solidFill>
                  <a:schemeClr val="tx1"/>
                </a:solidFill>
                <a:latin typeface="Times New Roman" pitchFamily="18" charset="0"/>
              </a:defRPr>
            </a:lvl5pPr>
            <a:lvl6pPr marL="2657947" indent="-241632" eaLnBrk="0" fontAlgn="base" hangingPunct="0">
              <a:spcBef>
                <a:spcPct val="30000"/>
              </a:spcBef>
              <a:spcAft>
                <a:spcPct val="0"/>
              </a:spcAft>
              <a:defRPr sz="1300">
                <a:solidFill>
                  <a:schemeClr val="tx1"/>
                </a:solidFill>
                <a:latin typeface="Times New Roman" pitchFamily="18" charset="0"/>
              </a:defRPr>
            </a:lvl6pPr>
            <a:lvl7pPr marL="3141211" indent="-241632" eaLnBrk="0" fontAlgn="base" hangingPunct="0">
              <a:spcBef>
                <a:spcPct val="30000"/>
              </a:spcBef>
              <a:spcAft>
                <a:spcPct val="0"/>
              </a:spcAft>
              <a:defRPr sz="1300">
                <a:solidFill>
                  <a:schemeClr val="tx1"/>
                </a:solidFill>
                <a:latin typeface="Times New Roman" pitchFamily="18" charset="0"/>
              </a:defRPr>
            </a:lvl7pPr>
            <a:lvl8pPr marL="3624472" indent="-241632" eaLnBrk="0" fontAlgn="base" hangingPunct="0">
              <a:spcBef>
                <a:spcPct val="30000"/>
              </a:spcBef>
              <a:spcAft>
                <a:spcPct val="0"/>
              </a:spcAft>
              <a:defRPr sz="1300">
                <a:solidFill>
                  <a:schemeClr val="tx1"/>
                </a:solidFill>
                <a:latin typeface="Times New Roman" pitchFamily="18" charset="0"/>
              </a:defRPr>
            </a:lvl8pPr>
            <a:lvl9pPr marL="4107736" indent="-241632" eaLnBrk="0" fontAlgn="base" hangingPunct="0">
              <a:spcBef>
                <a:spcPct val="30000"/>
              </a:spcBef>
              <a:spcAft>
                <a:spcPct val="0"/>
              </a:spcAft>
              <a:defRPr sz="1300">
                <a:solidFill>
                  <a:schemeClr val="tx1"/>
                </a:solidFill>
                <a:latin typeface="Times New Roman" pitchFamily="18" charset="0"/>
              </a:defRPr>
            </a:lvl9pPr>
          </a:lstStyle>
          <a:p>
            <a:r>
              <a:rPr lang="en-US" altLang="en-US" sz="1400" dirty="0"/>
              <a:t>2010 ASA Regulatory Workshop</a:t>
            </a:r>
          </a:p>
        </p:txBody>
      </p:sp>
    </p:spTree>
    <p:extLst>
      <p:ext uri="{BB962C8B-B14F-4D97-AF65-F5344CB8AC3E}">
        <p14:creationId xmlns:p14="http://schemas.microsoft.com/office/powerpoint/2010/main" val="21900992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62ABB8-710D-4F30-A2CB-593E7B7CC830}"/>
              </a:ext>
            </a:extLst>
          </p:cNvPr>
          <p:cNvSpPr>
            <a:spLocks noGrp="1"/>
          </p:cNvSpPr>
          <p:nvPr>
            <p:ph type="ctrTitle"/>
          </p:nvPr>
        </p:nvSpPr>
        <p:spPr>
          <a:xfrm>
            <a:off x="1975449" y="1122363"/>
            <a:ext cx="82296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7F4B3044-87F1-41E4-AD36-0EBFD9F6807F}"/>
              </a:ext>
            </a:extLst>
          </p:cNvPr>
          <p:cNvSpPr>
            <a:spLocks noGrp="1"/>
          </p:cNvSpPr>
          <p:nvPr>
            <p:ph type="subTitle" idx="1"/>
          </p:nvPr>
        </p:nvSpPr>
        <p:spPr>
          <a:xfrm>
            <a:off x="1975449" y="3602038"/>
            <a:ext cx="82296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CFA9D047-37A4-46BC-B054-21F0B412B943}"/>
              </a:ext>
            </a:extLst>
          </p:cNvPr>
          <p:cNvSpPr>
            <a:spLocks noGrp="1"/>
          </p:cNvSpPr>
          <p:nvPr>
            <p:ph type="dt" sz="half" idx="10"/>
          </p:nvPr>
        </p:nvSpPr>
        <p:spPr/>
        <p:txBody>
          <a:bodyPr/>
          <a:lstStyle/>
          <a:p>
            <a:r>
              <a:rPr lang="en-US"/>
              <a:t>August 31, 2026</a:t>
            </a:r>
          </a:p>
        </p:txBody>
      </p:sp>
      <p:sp>
        <p:nvSpPr>
          <p:cNvPr id="5" name="Footer Placeholder 4">
            <a:extLst>
              <a:ext uri="{FF2B5EF4-FFF2-40B4-BE49-F238E27FC236}">
                <a16:creationId xmlns:a16="http://schemas.microsoft.com/office/drawing/2014/main" id="{A00C07E2-19A4-4132-8EB7-A929590E693A}"/>
              </a:ext>
            </a:extLst>
          </p:cNvPr>
          <p:cNvSpPr>
            <a:spLocks noGrp="1"/>
          </p:cNvSpPr>
          <p:nvPr>
            <p:ph type="ftr" sz="quarter" idx="11"/>
          </p:nvPr>
        </p:nvSpPr>
        <p:spPr/>
        <p:txBody>
          <a:bodyPr/>
          <a:lstStyle/>
          <a:p>
            <a:r>
              <a:rPr lang="en-US"/>
              <a:t>ACPC: Tariffs &amp; Imports</a:t>
            </a:r>
          </a:p>
        </p:txBody>
      </p:sp>
      <p:sp>
        <p:nvSpPr>
          <p:cNvPr id="6" name="Slide Number Placeholder 5">
            <a:extLst>
              <a:ext uri="{FF2B5EF4-FFF2-40B4-BE49-F238E27FC236}">
                <a16:creationId xmlns:a16="http://schemas.microsoft.com/office/drawing/2014/main" id="{C28F4193-5B58-4B46-B80C-B67E595508EA}"/>
              </a:ext>
            </a:extLst>
          </p:cNvPr>
          <p:cNvSpPr>
            <a:spLocks noGrp="1"/>
          </p:cNvSpPr>
          <p:nvPr>
            <p:ph type="sldNum" sz="quarter" idx="12"/>
          </p:nvPr>
        </p:nvSpPr>
        <p:spPr/>
        <p:txBody>
          <a:bodyPr/>
          <a:lstStyle/>
          <a:p>
            <a:fld id="{D0DD2322-01AD-4802-AECD-673054E570D1}" type="slidenum">
              <a:rPr lang="en-US" smtClean="0"/>
              <a:t>‹#›</a:t>
            </a:fld>
            <a:endParaRPr lang="en-US"/>
          </a:p>
        </p:txBody>
      </p:sp>
    </p:spTree>
    <p:extLst>
      <p:ext uri="{BB962C8B-B14F-4D97-AF65-F5344CB8AC3E}">
        <p14:creationId xmlns:p14="http://schemas.microsoft.com/office/powerpoint/2010/main" val="15347081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189B9F-DC06-45B6-A0D7-08A713FDD70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7908439-22C5-4B0D-93D7-5234F5009FA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D4404E9-CA47-4CE8-B505-D4347C336CDC}"/>
              </a:ext>
            </a:extLst>
          </p:cNvPr>
          <p:cNvSpPr>
            <a:spLocks noGrp="1"/>
          </p:cNvSpPr>
          <p:nvPr>
            <p:ph type="dt" sz="half" idx="10"/>
          </p:nvPr>
        </p:nvSpPr>
        <p:spPr/>
        <p:txBody>
          <a:bodyPr/>
          <a:lstStyle/>
          <a:p>
            <a:r>
              <a:rPr lang="en-US"/>
              <a:t>August 31, 2026</a:t>
            </a:r>
          </a:p>
        </p:txBody>
      </p:sp>
      <p:sp>
        <p:nvSpPr>
          <p:cNvPr id="5" name="Footer Placeholder 4">
            <a:extLst>
              <a:ext uri="{FF2B5EF4-FFF2-40B4-BE49-F238E27FC236}">
                <a16:creationId xmlns:a16="http://schemas.microsoft.com/office/drawing/2014/main" id="{9EF73220-F3BE-4CC2-8870-3422C8E5C4DC}"/>
              </a:ext>
            </a:extLst>
          </p:cNvPr>
          <p:cNvSpPr>
            <a:spLocks noGrp="1"/>
          </p:cNvSpPr>
          <p:nvPr>
            <p:ph type="ftr" sz="quarter" idx="11"/>
          </p:nvPr>
        </p:nvSpPr>
        <p:spPr/>
        <p:txBody>
          <a:bodyPr/>
          <a:lstStyle/>
          <a:p>
            <a:r>
              <a:rPr lang="en-US"/>
              <a:t>ACPC: Tariffs &amp; Imports</a:t>
            </a:r>
          </a:p>
        </p:txBody>
      </p:sp>
      <p:sp>
        <p:nvSpPr>
          <p:cNvPr id="6" name="Slide Number Placeholder 5">
            <a:extLst>
              <a:ext uri="{FF2B5EF4-FFF2-40B4-BE49-F238E27FC236}">
                <a16:creationId xmlns:a16="http://schemas.microsoft.com/office/drawing/2014/main" id="{DE90D824-319E-480B-B26C-2147922B55AB}"/>
              </a:ext>
            </a:extLst>
          </p:cNvPr>
          <p:cNvSpPr>
            <a:spLocks noGrp="1"/>
          </p:cNvSpPr>
          <p:nvPr>
            <p:ph type="sldNum" sz="quarter" idx="12"/>
          </p:nvPr>
        </p:nvSpPr>
        <p:spPr/>
        <p:txBody>
          <a:bodyPr/>
          <a:lstStyle/>
          <a:p>
            <a:fld id="{D0DD2322-01AD-4802-AECD-673054E570D1}" type="slidenum">
              <a:rPr lang="en-US" smtClean="0"/>
              <a:t>‹#›</a:t>
            </a:fld>
            <a:endParaRPr lang="en-US"/>
          </a:p>
        </p:txBody>
      </p:sp>
    </p:spTree>
    <p:extLst>
      <p:ext uri="{BB962C8B-B14F-4D97-AF65-F5344CB8AC3E}">
        <p14:creationId xmlns:p14="http://schemas.microsoft.com/office/powerpoint/2010/main" val="39044641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8407EF-E094-4DBC-B590-99AE7A0654E3}"/>
              </a:ext>
            </a:extLst>
          </p:cNvPr>
          <p:cNvSpPr>
            <a:spLocks noGrp="1"/>
          </p:cNvSpPr>
          <p:nvPr>
            <p:ph type="title"/>
          </p:nvPr>
        </p:nvSpPr>
        <p:spPr>
          <a:xfrm>
            <a:off x="1078302" y="1709738"/>
            <a:ext cx="10041147" cy="2852737"/>
          </a:xfrm>
        </p:spPr>
        <p:txBody>
          <a:bodyPr anchor="b"/>
          <a:lstStyle>
            <a:lvl1pPr>
              <a:defRPr sz="6000"/>
            </a:lvl1pPr>
          </a:lstStyle>
          <a:p>
            <a:r>
              <a:rPr lang="en-US" dirty="0"/>
              <a:t>Click to edit Master title style</a:t>
            </a:r>
          </a:p>
        </p:txBody>
      </p:sp>
      <p:sp>
        <p:nvSpPr>
          <p:cNvPr id="3" name="Text Placeholder 2">
            <a:extLst>
              <a:ext uri="{FF2B5EF4-FFF2-40B4-BE49-F238E27FC236}">
                <a16:creationId xmlns:a16="http://schemas.microsoft.com/office/drawing/2014/main" id="{E0121B46-FCDC-4DE1-915F-8B5073F08C96}"/>
              </a:ext>
            </a:extLst>
          </p:cNvPr>
          <p:cNvSpPr>
            <a:spLocks noGrp="1"/>
          </p:cNvSpPr>
          <p:nvPr>
            <p:ph type="body" idx="1"/>
          </p:nvPr>
        </p:nvSpPr>
        <p:spPr>
          <a:xfrm>
            <a:off x="1078302" y="4589463"/>
            <a:ext cx="10041147"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01C3039-415D-4075-B92C-3E52A94D04D2}"/>
              </a:ext>
            </a:extLst>
          </p:cNvPr>
          <p:cNvSpPr>
            <a:spLocks noGrp="1"/>
          </p:cNvSpPr>
          <p:nvPr>
            <p:ph type="dt" sz="half" idx="10"/>
          </p:nvPr>
        </p:nvSpPr>
        <p:spPr/>
        <p:txBody>
          <a:bodyPr/>
          <a:lstStyle/>
          <a:p>
            <a:r>
              <a:rPr lang="en-US"/>
              <a:t>August 31, 2026</a:t>
            </a:r>
          </a:p>
        </p:txBody>
      </p:sp>
      <p:sp>
        <p:nvSpPr>
          <p:cNvPr id="5" name="Footer Placeholder 4">
            <a:extLst>
              <a:ext uri="{FF2B5EF4-FFF2-40B4-BE49-F238E27FC236}">
                <a16:creationId xmlns:a16="http://schemas.microsoft.com/office/drawing/2014/main" id="{C681C42A-D4C6-4333-8AE3-104FCA2695BA}"/>
              </a:ext>
            </a:extLst>
          </p:cNvPr>
          <p:cNvSpPr>
            <a:spLocks noGrp="1"/>
          </p:cNvSpPr>
          <p:nvPr>
            <p:ph type="ftr" sz="quarter" idx="11"/>
          </p:nvPr>
        </p:nvSpPr>
        <p:spPr/>
        <p:txBody>
          <a:bodyPr/>
          <a:lstStyle/>
          <a:p>
            <a:r>
              <a:rPr lang="en-US"/>
              <a:t>ACPC: Tariffs &amp; Imports</a:t>
            </a:r>
          </a:p>
        </p:txBody>
      </p:sp>
      <p:sp>
        <p:nvSpPr>
          <p:cNvPr id="6" name="Slide Number Placeholder 5">
            <a:extLst>
              <a:ext uri="{FF2B5EF4-FFF2-40B4-BE49-F238E27FC236}">
                <a16:creationId xmlns:a16="http://schemas.microsoft.com/office/drawing/2014/main" id="{6423E2E6-FFD3-4CF4-85E8-67F66CC5E854}"/>
              </a:ext>
            </a:extLst>
          </p:cNvPr>
          <p:cNvSpPr>
            <a:spLocks noGrp="1"/>
          </p:cNvSpPr>
          <p:nvPr>
            <p:ph type="sldNum" sz="quarter" idx="12"/>
          </p:nvPr>
        </p:nvSpPr>
        <p:spPr/>
        <p:txBody>
          <a:bodyPr/>
          <a:lstStyle/>
          <a:p>
            <a:fld id="{D0DD2322-01AD-4802-AECD-673054E570D1}" type="slidenum">
              <a:rPr lang="en-US" smtClean="0"/>
              <a:t>‹#›</a:t>
            </a:fld>
            <a:endParaRPr lang="en-US"/>
          </a:p>
        </p:txBody>
      </p:sp>
    </p:spTree>
    <p:extLst>
      <p:ext uri="{BB962C8B-B14F-4D97-AF65-F5344CB8AC3E}">
        <p14:creationId xmlns:p14="http://schemas.microsoft.com/office/powerpoint/2010/main" val="718752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4C3D3C-A6A4-478A-9B57-1A51EF23B47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087CC91-B922-4750-81CA-85FB234D5436}"/>
              </a:ext>
            </a:extLst>
          </p:cNvPr>
          <p:cNvSpPr>
            <a:spLocks noGrp="1"/>
          </p:cNvSpPr>
          <p:nvPr>
            <p:ph sz="half" idx="1"/>
          </p:nvPr>
        </p:nvSpPr>
        <p:spPr>
          <a:xfrm>
            <a:off x="1055298" y="1825625"/>
            <a:ext cx="4964502"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23AE730F-53D9-4D12-A043-2D8476F8A4D2}"/>
              </a:ext>
            </a:extLst>
          </p:cNvPr>
          <p:cNvSpPr>
            <a:spLocks noGrp="1"/>
          </p:cNvSpPr>
          <p:nvPr>
            <p:ph sz="half" idx="2"/>
          </p:nvPr>
        </p:nvSpPr>
        <p:spPr>
          <a:xfrm>
            <a:off x="6172200" y="1825625"/>
            <a:ext cx="4964502"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E153F8E4-5F23-430E-92DA-B770843E43B0}"/>
              </a:ext>
            </a:extLst>
          </p:cNvPr>
          <p:cNvSpPr>
            <a:spLocks noGrp="1"/>
          </p:cNvSpPr>
          <p:nvPr>
            <p:ph type="dt" sz="half" idx="10"/>
          </p:nvPr>
        </p:nvSpPr>
        <p:spPr/>
        <p:txBody>
          <a:bodyPr/>
          <a:lstStyle/>
          <a:p>
            <a:r>
              <a:rPr lang="en-US"/>
              <a:t>August 31, 2026</a:t>
            </a:r>
          </a:p>
        </p:txBody>
      </p:sp>
      <p:sp>
        <p:nvSpPr>
          <p:cNvPr id="6" name="Footer Placeholder 5">
            <a:extLst>
              <a:ext uri="{FF2B5EF4-FFF2-40B4-BE49-F238E27FC236}">
                <a16:creationId xmlns:a16="http://schemas.microsoft.com/office/drawing/2014/main" id="{A3D932E6-494D-4EAE-9E76-997F37067DBC}"/>
              </a:ext>
            </a:extLst>
          </p:cNvPr>
          <p:cNvSpPr>
            <a:spLocks noGrp="1"/>
          </p:cNvSpPr>
          <p:nvPr>
            <p:ph type="ftr" sz="quarter" idx="11"/>
          </p:nvPr>
        </p:nvSpPr>
        <p:spPr/>
        <p:txBody>
          <a:bodyPr/>
          <a:lstStyle/>
          <a:p>
            <a:r>
              <a:rPr lang="en-US"/>
              <a:t>ACPC: Tariffs &amp; Imports</a:t>
            </a:r>
          </a:p>
        </p:txBody>
      </p:sp>
      <p:sp>
        <p:nvSpPr>
          <p:cNvPr id="7" name="Slide Number Placeholder 6">
            <a:extLst>
              <a:ext uri="{FF2B5EF4-FFF2-40B4-BE49-F238E27FC236}">
                <a16:creationId xmlns:a16="http://schemas.microsoft.com/office/drawing/2014/main" id="{93A326C0-602F-4B96-A90E-93016276F893}"/>
              </a:ext>
            </a:extLst>
          </p:cNvPr>
          <p:cNvSpPr>
            <a:spLocks noGrp="1"/>
          </p:cNvSpPr>
          <p:nvPr>
            <p:ph type="sldNum" sz="quarter" idx="12"/>
          </p:nvPr>
        </p:nvSpPr>
        <p:spPr/>
        <p:txBody>
          <a:bodyPr/>
          <a:lstStyle/>
          <a:p>
            <a:fld id="{D0DD2322-01AD-4802-AECD-673054E570D1}" type="slidenum">
              <a:rPr lang="en-US" smtClean="0"/>
              <a:t>‹#›</a:t>
            </a:fld>
            <a:endParaRPr lang="en-US"/>
          </a:p>
        </p:txBody>
      </p:sp>
    </p:spTree>
    <p:extLst>
      <p:ext uri="{BB962C8B-B14F-4D97-AF65-F5344CB8AC3E}">
        <p14:creationId xmlns:p14="http://schemas.microsoft.com/office/powerpoint/2010/main" val="24188844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56C491-15CF-4AF9-BFE1-4CD8D15195DF}"/>
              </a:ext>
            </a:extLst>
          </p:cNvPr>
          <p:cNvSpPr>
            <a:spLocks noGrp="1"/>
          </p:cNvSpPr>
          <p:nvPr>
            <p:ph type="title"/>
          </p:nvPr>
        </p:nvSpPr>
        <p:spPr>
          <a:xfrm>
            <a:off x="1058952" y="365125"/>
            <a:ext cx="9163350" cy="1325563"/>
          </a:xfr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BD435D73-DE8F-485B-8BAA-F990B96CD313}"/>
              </a:ext>
            </a:extLst>
          </p:cNvPr>
          <p:cNvSpPr>
            <a:spLocks noGrp="1"/>
          </p:cNvSpPr>
          <p:nvPr>
            <p:ph type="body" idx="1"/>
          </p:nvPr>
        </p:nvSpPr>
        <p:spPr>
          <a:xfrm>
            <a:off x="1058952" y="1681163"/>
            <a:ext cx="4938623"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83D9175-AE1C-4753-8994-B91314EE10F5}"/>
              </a:ext>
            </a:extLst>
          </p:cNvPr>
          <p:cNvSpPr>
            <a:spLocks noGrp="1"/>
          </p:cNvSpPr>
          <p:nvPr>
            <p:ph sz="half" idx="2"/>
          </p:nvPr>
        </p:nvSpPr>
        <p:spPr>
          <a:xfrm>
            <a:off x="1058952" y="2505075"/>
            <a:ext cx="4938623"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550018A9-210C-456B-838B-742456E055A9}"/>
              </a:ext>
            </a:extLst>
          </p:cNvPr>
          <p:cNvSpPr>
            <a:spLocks noGrp="1"/>
          </p:cNvSpPr>
          <p:nvPr>
            <p:ph type="body" sz="quarter" idx="3"/>
          </p:nvPr>
        </p:nvSpPr>
        <p:spPr>
          <a:xfrm>
            <a:off x="6172200" y="1681163"/>
            <a:ext cx="4938623"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EAF6F28-F070-4B05-A774-743B473B218B}"/>
              </a:ext>
            </a:extLst>
          </p:cNvPr>
          <p:cNvSpPr>
            <a:spLocks noGrp="1"/>
          </p:cNvSpPr>
          <p:nvPr>
            <p:ph sz="quarter" idx="4"/>
          </p:nvPr>
        </p:nvSpPr>
        <p:spPr>
          <a:xfrm>
            <a:off x="6172200" y="2505075"/>
            <a:ext cx="4938623"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0ABCDAF5-8799-44EA-8590-3BB9B311E464}"/>
              </a:ext>
            </a:extLst>
          </p:cNvPr>
          <p:cNvSpPr>
            <a:spLocks noGrp="1"/>
          </p:cNvSpPr>
          <p:nvPr>
            <p:ph type="dt" sz="half" idx="10"/>
          </p:nvPr>
        </p:nvSpPr>
        <p:spPr/>
        <p:txBody>
          <a:bodyPr/>
          <a:lstStyle/>
          <a:p>
            <a:r>
              <a:rPr lang="en-US"/>
              <a:t>August 31, 2026</a:t>
            </a:r>
          </a:p>
        </p:txBody>
      </p:sp>
      <p:sp>
        <p:nvSpPr>
          <p:cNvPr id="8" name="Footer Placeholder 7">
            <a:extLst>
              <a:ext uri="{FF2B5EF4-FFF2-40B4-BE49-F238E27FC236}">
                <a16:creationId xmlns:a16="http://schemas.microsoft.com/office/drawing/2014/main" id="{33A3E86E-2ED3-4EAC-935C-5EFEBE74AD87}"/>
              </a:ext>
            </a:extLst>
          </p:cNvPr>
          <p:cNvSpPr>
            <a:spLocks noGrp="1"/>
          </p:cNvSpPr>
          <p:nvPr>
            <p:ph type="ftr" sz="quarter" idx="11"/>
          </p:nvPr>
        </p:nvSpPr>
        <p:spPr/>
        <p:txBody>
          <a:bodyPr/>
          <a:lstStyle/>
          <a:p>
            <a:r>
              <a:rPr lang="en-US"/>
              <a:t>ACPC: Tariffs &amp; Imports</a:t>
            </a:r>
          </a:p>
        </p:txBody>
      </p:sp>
      <p:sp>
        <p:nvSpPr>
          <p:cNvPr id="9" name="Slide Number Placeholder 8">
            <a:extLst>
              <a:ext uri="{FF2B5EF4-FFF2-40B4-BE49-F238E27FC236}">
                <a16:creationId xmlns:a16="http://schemas.microsoft.com/office/drawing/2014/main" id="{C58C7F61-4C03-4296-9FF2-1DA4B529568D}"/>
              </a:ext>
            </a:extLst>
          </p:cNvPr>
          <p:cNvSpPr>
            <a:spLocks noGrp="1"/>
          </p:cNvSpPr>
          <p:nvPr>
            <p:ph type="sldNum" sz="quarter" idx="12"/>
          </p:nvPr>
        </p:nvSpPr>
        <p:spPr/>
        <p:txBody>
          <a:bodyPr/>
          <a:lstStyle/>
          <a:p>
            <a:fld id="{D0DD2322-01AD-4802-AECD-673054E570D1}" type="slidenum">
              <a:rPr lang="en-US" smtClean="0"/>
              <a:t>‹#›</a:t>
            </a:fld>
            <a:endParaRPr lang="en-US"/>
          </a:p>
        </p:txBody>
      </p:sp>
    </p:spTree>
    <p:extLst>
      <p:ext uri="{BB962C8B-B14F-4D97-AF65-F5344CB8AC3E}">
        <p14:creationId xmlns:p14="http://schemas.microsoft.com/office/powerpoint/2010/main" val="15605957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3593E3-827B-4CDA-8CB9-3D197A42AD2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6D523FA6-D0C3-4D89-9D5A-24971303D19D}"/>
              </a:ext>
            </a:extLst>
          </p:cNvPr>
          <p:cNvSpPr>
            <a:spLocks noGrp="1"/>
          </p:cNvSpPr>
          <p:nvPr>
            <p:ph type="dt" sz="half" idx="10"/>
          </p:nvPr>
        </p:nvSpPr>
        <p:spPr/>
        <p:txBody>
          <a:bodyPr/>
          <a:lstStyle/>
          <a:p>
            <a:r>
              <a:rPr lang="en-US"/>
              <a:t>August 31, 2026</a:t>
            </a:r>
          </a:p>
        </p:txBody>
      </p:sp>
      <p:sp>
        <p:nvSpPr>
          <p:cNvPr id="4" name="Footer Placeholder 3">
            <a:extLst>
              <a:ext uri="{FF2B5EF4-FFF2-40B4-BE49-F238E27FC236}">
                <a16:creationId xmlns:a16="http://schemas.microsoft.com/office/drawing/2014/main" id="{E12D52DB-DC93-437B-A836-69D9E66C3A48}"/>
              </a:ext>
            </a:extLst>
          </p:cNvPr>
          <p:cNvSpPr>
            <a:spLocks noGrp="1"/>
          </p:cNvSpPr>
          <p:nvPr>
            <p:ph type="ftr" sz="quarter" idx="11"/>
          </p:nvPr>
        </p:nvSpPr>
        <p:spPr/>
        <p:txBody>
          <a:bodyPr/>
          <a:lstStyle/>
          <a:p>
            <a:r>
              <a:rPr lang="en-US"/>
              <a:t>ACPC: Tariffs &amp; Imports</a:t>
            </a:r>
          </a:p>
        </p:txBody>
      </p:sp>
      <p:sp>
        <p:nvSpPr>
          <p:cNvPr id="5" name="Slide Number Placeholder 4">
            <a:extLst>
              <a:ext uri="{FF2B5EF4-FFF2-40B4-BE49-F238E27FC236}">
                <a16:creationId xmlns:a16="http://schemas.microsoft.com/office/drawing/2014/main" id="{7CC8D6ED-DE66-4B74-BF54-3585813516DF}"/>
              </a:ext>
            </a:extLst>
          </p:cNvPr>
          <p:cNvSpPr>
            <a:spLocks noGrp="1"/>
          </p:cNvSpPr>
          <p:nvPr>
            <p:ph type="sldNum" sz="quarter" idx="12"/>
          </p:nvPr>
        </p:nvSpPr>
        <p:spPr/>
        <p:txBody>
          <a:bodyPr/>
          <a:lstStyle/>
          <a:p>
            <a:fld id="{D0DD2322-01AD-4802-AECD-673054E570D1}" type="slidenum">
              <a:rPr lang="en-US" smtClean="0"/>
              <a:t>‹#›</a:t>
            </a:fld>
            <a:endParaRPr lang="en-US"/>
          </a:p>
        </p:txBody>
      </p:sp>
    </p:spTree>
    <p:extLst>
      <p:ext uri="{BB962C8B-B14F-4D97-AF65-F5344CB8AC3E}">
        <p14:creationId xmlns:p14="http://schemas.microsoft.com/office/powerpoint/2010/main" val="10911037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72F9D28-AD83-435B-B580-6CA58D121D19}"/>
              </a:ext>
            </a:extLst>
          </p:cNvPr>
          <p:cNvSpPr>
            <a:spLocks noGrp="1"/>
          </p:cNvSpPr>
          <p:nvPr>
            <p:ph type="dt" sz="half" idx="10"/>
          </p:nvPr>
        </p:nvSpPr>
        <p:spPr/>
        <p:txBody>
          <a:bodyPr/>
          <a:lstStyle/>
          <a:p>
            <a:r>
              <a:rPr lang="en-US"/>
              <a:t>August 31, 2026</a:t>
            </a:r>
          </a:p>
        </p:txBody>
      </p:sp>
      <p:sp>
        <p:nvSpPr>
          <p:cNvPr id="3" name="Footer Placeholder 2">
            <a:extLst>
              <a:ext uri="{FF2B5EF4-FFF2-40B4-BE49-F238E27FC236}">
                <a16:creationId xmlns:a16="http://schemas.microsoft.com/office/drawing/2014/main" id="{3115F0D5-77FB-4EB6-ABFB-CB1BA866CF6D}"/>
              </a:ext>
            </a:extLst>
          </p:cNvPr>
          <p:cNvSpPr>
            <a:spLocks noGrp="1"/>
          </p:cNvSpPr>
          <p:nvPr>
            <p:ph type="ftr" sz="quarter" idx="11"/>
          </p:nvPr>
        </p:nvSpPr>
        <p:spPr/>
        <p:txBody>
          <a:bodyPr/>
          <a:lstStyle/>
          <a:p>
            <a:r>
              <a:rPr lang="en-US"/>
              <a:t>ACPC: Tariffs &amp; Imports</a:t>
            </a:r>
          </a:p>
        </p:txBody>
      </p:sp>
      <p:sp>
        <p:nvSpPr>
          <p:cNvPr id="4" name="Slide Number Placeholder 3">
            <a:extLst>
              <a:ext uri="{FF2B5EF4-FFF2-40B4-BE49-F238E27FC236}">
                <a16:creationId xmlns:a16="http://schemas.microsoft.com/office/drawing/2014/main" id="{9070BF23-64FC-4A60-9B0B-6D6DD8FE1129}"/>
              </a:ext>
            </a:extLst>
          </p:cNvPr>
          <p:cNvSpPr>
            <a:spLocks noGrp="1"/>
          </p:cNvSpPr>
          <p:nvPr>
            <p:ph type="sldNum" sz="quarter" idx="12"/>
          </p:nvPr>
        </p:nvSpPr>
        <p:spPr/>
        <p:txBody>
          <a:bodyPr/>
          <a:lstStyle/>
          <a:p>
            <a:fld id="{D0DD2322-01AD-4802-AECD-673054E570D1}" type="slidenum">
              <a:rPr lang="en-US" smtClean="0"/>
              <a:t>‹#›</a:t>
            </a:fld>
            <a:endParaRPr lang="en-US"/>
          </a:p>
        </p:txBody>
      </p:sp>
    </p:spTree>
    <p:extLst>
      <p:ext uri="{BB962C8B-B14F-4D97-AF65-F5344CB8AC3E}">
        <p14:creationId xmlns:p14="http://schemas.microsoft.com/office/powerpoint/2010/main" val="13158455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D30EC2-C2EE-4B80-8686-4AC55CEADF24}"/>
              </a:ext>
            </a:extLst>
          </p:cNvPr>
          <p:cNvSpPr>
            <a:spLocks noGrp="1"/>
          </p:cNvSpPr>
          <p:nvPr>
            <p:ph type="title"/>
          </p:nvPr>
        </p:nvSpPr>
        <p:spPr>
          <a:xfrm>
            <a:off x="1061049" y="457200"/>
            <a:ext cx="3710976"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4F7F2FF6-EEB8-4F62-97FD-E23318774CE1}"/>
              </a:ext>
            </a:extLst>
          </p:cNvPr>
          <p:cNvSpPr>
            <a:spLocks noGrp="1"/>
          </p:cNvSpPr>
          <p:nvPr>
            <p:ph idx="1"/>
          </p:nvPr>
        </p:nvSpPr>
        <p:spPr>
          <a:xfrm>
            <a:off x="5183188" y="1958196"/>
            <a:ext cx="5947763" cy="390285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8E9FEC13-222C-4D2C-9B0F-6016B3E81FD3}"/>
              </a:ext>
            </a:extLst>
          </p:cNvPr>
          <p:cNvSpPr>
            <a:spLocks noGrp="1"/>
          </p:cNvSpPr>
          <p:nvPr>
            <p:ph type="body" sz="half" idx="2"/>
          </p:nvPr>
        </p:nvSpPr>
        <p:spPr>
          <a:xfrm>
            <a:off x="1061049" y="2057400"/>
            <a:ext cx="3710976"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C35C154-E3CB-412E-9BCA-25714483E67B}"/>
              </a:ext>
            </a:extLst>
          </p:cNvPr>
          <p:cNvSpPr>
            <a:spLocks noGrp="1"/>
          </p:cNvSpPr>
          <p:nvPr>
            <p:ph type="dt" sz="half" idx="10"/>
          </p:nvPr>
        </p:nvSpPr>
        <p:spPr/>
        <p:txBody>
          <a:bodyPr/>
          <a:lstStyle/>
          <a:p>
            <a:r>
              <a:rPr lang="en-US"/>
              <a:t>August 31, 2026</a:t>
            </a:r>
          </a:p>
        </p:txBody>
      </p:sp>
      <p:sp>
        <p:nvSpPr>
          <p:cNvPr id="6" name="Footer Placeholder 5">
            <a:extLst>
              <a:ext uri="{FF2B5EF4-FFF2-40B4-BE49-F238E27FC236}">
                <a16:creationId xmlns:a16="http://schemas.microsoft.com/office/drawing/2014/main" id="{706A17AD-BA51-4C6D-98B3-178432E7ADC5}"/>
              </a:ext>
            </a:extLst>
          </p:cNvPr>
          <p:cNvSpPr>
            <a:spLocks noGrp="1"/>
          </p:cNvSpPr>
          <p:nvPr>
            <p:ph type="ftr" sz="quarter" idx="11"/>
          </p:nvPr>
        </p:nvSpPr>
        <p:spPr/>
        <p:txBody>
          <a:bodyPr/>
          <a:lstStyle/>
          <a:p>
            <a:r>
              <a:rPr lang="en-US"/>
              <a:t>ACPC: Tariffs &amp; Imports</a:t>
            </a:r>
          </a:p>
        </p:txBody>
      </p:sp>
      <p:sp>
        <p:nvSpPr>
          <p:cNvPr id="7" name="Slide Number Placeholder 6">
            <a:extLst>
              <a:ext uri="{FF2B5EF4-FFF2-40B4-BE49-F238E27FC236}">
                <a16:creationId xmlns:a16="http://schemas.microsoft.com/office/drawing/2014/main" id="{37E86B92-12DC-478C-993A-B635A30BC114}"/>
              </a:ext>
            </a:extLst>
          </p:cNvPr>
          <p:cNvSpPr>
            <a:spLocks noGrp="1"/>
          </p:cNvSpPr>
          <p:nvPr>
            <p:ph type="sldNum" sz="quarter" idx="12"/>
          </p:nvPr>
        </p:nvSpPr>
        <p:spPr/>
        <p:txBody>
          <a:bodyPr/>
          <a:lstStyle/>
          <a:p>
            <a:fld id="{D0DD2322-01AD-4802-AECD-673054E570D1}" type="slidenum">
              <a:rPr lang="en-US" smtClean="0"/>
              <a:t>‹#›</a:t>
            </a:fld>
            <a:endParaRPr lang="en-US"/>
          </a:p>
        </p:txBody>
      </p:sp>
    </p:spTree>
    <p:extLst>
      <p:ext uri="{BB962C8B-B14F-4D97-AF65-F5344CB8AC3E}">
        <p14:creationId xmlns:p14="http://schemas.microsoft.com/office/powerpoint/2010/main" val="20341579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AED90-8C44-4536-A17D-F37664B5D4C7}"/>
              </a:ext>
            </a:extLst>
          </p:cNvPr>
          <p:cNvSpPr>
            <a:spLocks noGrp="1"/>
          </p:cNvSpPr>
          <p:nvPr>
            <p:ph type="title"/>
          </p:nvPr>
        </p:nvSpPr>
        <p:spPr>
          <a:xfrm>
            <a:off x="1055298" y="457200"/>
            <a:ext cx="371672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77D9C152-A101-4A22-9939-16666802D5B7}"/>
              </a:ext>
            </a:extLst>
          </p:cNvPr>
          <p:cNvSpPr>
            <a:spLocks noGrp="1"/>
          </p:cNvSpPr>
          <p:nvPr>
            <p:ph type="pic" idx="1"/>
          </p:nvPr>
        </p:nvSpPr>
        <p:spPr>
          <a:xfrm>
            <a:off x="5183188" y="987425"/>
            <a:ext cx="5953514"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24B61B36-522D-4659-8FF3-7D59D17B8DA7}"/>
              </a:ext>
            </a:extLst>
          </p:cNvPr>
          <p:cNvSpPr>
            <a:spLocks noGrp="1"/>
          </p:cNvSpPr>
          <p:nvPr>
            <p:ph type="body" sz="half" idx="2"/>
          </p:nvPr>
        </p:nvSpPr>
        <p:spPr>
          <a:xfrm>
            <a:off x="1055298" y="2057400"/>
            <a:ext cx="371672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2FFE282-0B91-4B39-BDD4-88B128947AEC}"/>
              </a:ext>
            </a:extLst>
          </p:cNvPr>
          <p:cNvSpPr>
            <a:spLocks noGrp="1"/>
          </p:cNvSpPr>
          <p:nvPr>
            <p:ph type="dt" sz="half" idx="10"/>
          </p:nvPr>
        </p:nvSpPr>
        <p:spPr/>
        <p:txBody>
          <a:bodyPr/>
          <a:lstStyle/>
          <a:p>
            <a:r>
              <a:rPr lang="en-US"/>
              <a:t>August 31, 2026</a:t>
            </a:r>
          </a:p>
        </p:txBody>
      </p:sp>
      <p:sp>
        <p:nvSpPr>
          <p:cNvPr id="6" name="Footer Placeholder 5">
            <a:extLst>
              <a:ext uri="{FF2B5EF4-FFF2-40B4-BE49-F238E27FC236}">
                <a16:creationId xmlns:a16="http://schemas.microsoft.com/office/drawing/2014/main" id="{E3A39DB1-3E0E-469D-BFB7-9BCBA5232AA9}"/>
              </a:ext>
            </a:extLst>
          </p:cNvPr>
          <p:cNvSpPr>
            <a:spLocks noGrp="1"/>
          </p:cNvSpPr>
          <p:nvPr>
            <p:ph type="ftr" sz="quarter" idx="11"/>
          </p:nvPr>
        </p:nvSpPr>
        <p:spPr/>
        <p:txBody>
          <a:bodyPr/>
          <a:lstStyle/>
          <a:p>
            <a:r>
              <a:rPr lang="en-US"/>
              <a:t>ACPC: Tariffs &amp; Imports</a:t>
            </a:r>
          </a:p>
        </p:txBody>
      </p:sp>
      <p:sp>
        <p:nvSpPr>
          <p:cNvPr id="7" name="Slide Number Placeholder 6">
            <a:extLst>
              <a:ext uri="{FF2B5EF4-FFF2-40B4-BE49-F238E27FC236}">
                <a16:creationId xmlns:a16="http://schemas.microsoft.com/office/drawing/2014/main" id="{72C8926B-271B-4313-A5B5-BEA182D372C5}"/>
              </a:ext>
            </a:extLst>
          </p:cNvPr>
          <p:cNvSpPr>
            <a:spLocks noGrp="1"/>
          </p:cNvSpPr>
          <p:nvPr>
            <p:ph type="sldNum" sz="quarter" idx="12"/>
          </p:nvPr>
        </p:nvSpPr>
        <p:spPr/>
        <p:txBody>
          <a:bodyPr/>
          <a:lstStyle/>
          <a:p>
            <a:fld id="{D0DD2322-01AD-4802-AECD-673054E570D1}" type="slidenum">
              <a:rPr lang="en-US" smtClean="0"/>
              <a:t>‹#›</a:t>
            </a:fld>
            <a:endParaRPr lang="en-US"/>
          </a:p>
        </p:txBody>
      </p:sp>
    </p:spTree>
    <p:extLst>
      <p:ext uri="{BB962C8B-B14F-4D97-AF65-F5344CB8AC3E}">
        <p14:creationId xmlns:p14="http://schemas.microsoft.com/office/powerpoint/2010/main" val="14659339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6754D9-F97E-46ED-BE1F-246D1A63AF2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31C340B-30BB-4B21-9EC4-B09B5E85BB4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DF151B5-DC6A-472B-B684-35CF7185262F}"/>
              </a:ext>
            </a:extLst>
          </p:cNvPr>
          <p:cNvSpPr>
            <a:spLocks noGrp="1"/>
          </p:cNvSpPr>
          <p:nvPr>
            <p:ph type="dt" sz="half" idx="10"/>
          </p:nvPr>
        </p:nvSpPr>
        <p:spPr/>
        <p:txBody>
          <a:bodyPr/>
          <a:lstStyle/>
          <a:p>
            <a:r>
              <a:rPr lang="en-US"/>
              <a:t>August 31, 2026</a:t>
            </a:r>
          </a:p>
        </p:txBody>
      </p:sp>
      <p:sp>
        <p:nvSpPr>
          <p:cNvPr id="5" name="Footer Placeholder 4">
            <a:extLst>
              <a:ext uri="{FF2B5EF4-FFF2-40B4-BE49-F238E27FC236}">
                <a16:creationId xmlns:a16="http://schemas.microsoft.com/office/drawing/2014/main" id="{87973254-6E35-443E-B214-665A87121ABF}"/>
              </a:ext>
            </a:extLst>
          </p:cNvPr>
          <p:cNvSpPr>
            <a:spLocks noGrp="1"/>
          </p:cNvSpPr>
          <p:nvPr>
            <p:ph type="ftr" sz="quarter" idx="11"/>
          </p:nvPr>
        </p:nvSpPr>
        <p:spPr/>
        <p:txBody>
          <a:bodyPr/>
          <a:lstStyle/>
          <a:p>
            <a:r>
              <a:rPr lang="en-US"/>
              <a:t>ACPC: Tariffs &amp; Imports</a:t>
            </a:r>
          </a:p>
        </p:txBody>
      </p:sp>
      <p:sp>
        <p:nvSpPr>
          <p:cNvPr id="6" name="Slide Number Placeholder 5">
            <a:extLst>
              <a:ext uri="{FF2B5EF4-FFF2-40B4-BE49-F238E27FC236}">
                <a16:creationId xmlns:a16="http://schemas.microsoft.com/office/drawing/2014/main" id="{26F6CFBD-AB39-4A29-885C-A951292EFF9C}"/>
              </a:ext>
            </a:extLst>
          </p:cNvPr>
          <p:cNvSpPr>
            <a:spLocks noGrp="1"/>
          </p:cNvSpPr>
          <p:nvPr>
            <p:ph type="sldNum" sz="quarter" idx="12"/>
          </p:nvPr>
        </p:nvSpPr>
        <p:spPr/>
        <p:txBody>
          <a:bodyPr/>
          <a:lstStyle/>
          <a:p>
            <a:fld id="{D0DD2322-01AD-4802-AECD-673054E570D1}" type="slidenum">
              <a:rPr lang="en-US" smtClean="0"/>
              <a:t>‹#›</a:t>
            </a:fld>
            <a:endParaRPr lang="en-US"/>
          </a:p>
        </p:txBody>
      </p:sp>
    </p:spTree>
    <p:extLst>
      <p:ext uri="{BB962C8B-B14F-4D97-AF65-F5344CB8AC3E}">
        <p14:creationId xmlns:p14="http://schemas.microsoft.com/office/powerpoint/2010/main" val="2009670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5336591-BE02-4CAE-9C07-06CF61FA94E5}"/>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C1C47A1C-E5FB-4523-9E5A-71FFE463270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5858B1D-45F6-43B3-BF5E-D396ECCBDFDC}"/>
              </a:ext>
            </a:extLst>
          </p:cNvPr>
          <p:cNvSpPr>
            <a:spLocks noGrp="1"/>
          </p:cNvSpPr>
          <p:nvPr>
            <p:ph type="dt" sz="half" idx="10"/>
          </p:nvPr>
        </p:nvSpPr>
        <p:spPr/>
        <p:txBody>
          <a:bodyPr/>
          <a:lstStyle/>
          <a:p>
            <a:r>
              <a:rPr lang="en-US"/>
              <a:t>August 31, 2026</a:t>
            </a:r>
          </a:p>
        </p:txBody>
      </p:sp>
      <p:sp>
        <p:nvSpPr>
          <p:cNvPr id="5" name="Footer Placeholder 4">
            <a:extLst>
              <a:ext uri="{FF2B5EF4-FFF2-40B4-BE49-F238E27FC236}">
                <a16:creationId xmlns:a16="http://schemas.microsoft.com/office/drawing/2014/main" id="{120E22C9-0EE6-4581-A943-C4EA7B9C2ADF}"/>
              </a:ext>
            </a:extLst>
          </p:cNvPr>
          <p:cNvSpPr>
            <a:spLocks noGrp="1"/>
          </p:cNvSpPr>
          <p:nvPr>
            <p:ph type="ftr" sz="quarter" idx="11"/>
          </p:nvPr>
        </p:nvSpPr>
        <p:spPr/>
        <p:txBody>
          <a:bodyPr/>
          <a:lstStyle/>
          <a:p>
            <a:r>
              <a:rPr lang="en-US"/>
              <a:t>ACPC: Tariffs &amp; Imports</a:t>
            </a:r>
          </a:p>
        </p:txBody>
      </p:sp>
      <p:sp>
        <p:nvSpPr>
          <p:cNvPr id="6" name="Slide Number Placeholder 5">
            <a:extLst>
              <a:ext uri="{FF2B5EF4-FFF2-40B4-BE49-F238E27FC236}">
                <a16:creationId xmlns:a16="http://schemas.microsoft.com/office/drawing/2014/main" id="{4BCA406F-DCB4-4172-8ECF-AC61F710993D}"/>
              </a:ext>
            </a:extLst>
          </p:cNvPr>
          <p:cNvSpPr>
            <a:spLocks noGrp="1"/>
          </p:cNvSpPr>
          <p:nvPr>
            <p:ph type="sldNum" sz="quarter" idx="12"/>
          </p:nvPr>
        </p:nvSpPr>
        <p:spPr/>
        <p:txBody>
          <a:bodyPr/>
          <a:lstStyle/>
          <a:p>
            <a:fld id="{D0DD2322-01AD-4802-AECD-673054E570D1}" type="slidenum">
              <a:rPr lang="en-US" smtClean="0"/>
              <a:t>‹#›</a:t>
            </a:fld>
            <a:endParaRPr lang="en-US"/>
          </a:p>
        </p:txBody>
      </p:sp>
    </p:spTree>
    <p:extLst>
      <p:ext uri="{BB962C8B-B14F-4D97-AF65-F5344CB8AC3E}">
        <p14:creationId xmlns:p14="http://schemas.microsoft.com/office/powerpoint/2010/main" val="21569626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1B8785A-4535-42B3-9D82-83A4167C4834}"/>
              </a:ext>
            </a:extLst>
          </p:cNvPr>
          <p:cNvSpPr>
            <a:spLocks noGrp="1"/>
          </p:cNvSpPr>
          <p:nvPr>
            <p:ph type="title"/>
          </p:nvPr>
        </p:nvSpPr>
        <p:spPr>
          <a:xfrm>
            <a:off x="1041854" y="365125"/>
            <a:ext cx="9025424"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7BDE6C83-0C2D-4018-9189-1D82B6E695B2}"/>
              </a:ext>
            </a:extLst>
          </p:cNvPr>
          <p:cNvSpPr>
            <a:spLocks noGrp="1"/>
          </p:cNvSpPr>
          <p:nvPr>
            <p:ph type="body" idx="1"/>
          </p:nvPr>
        </p:nvSpPr>
        <p:spPr>
          <a:xfrm>
            <a:off x="1061049" y="1825625"/>
            <a:ext cx="10092906"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8CE1E820-0E73-4921-A618-2D70B8BAC91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August 31, 2026</a:t>
            </a:r>
          </a:p>
        </p:txBody>
      </p:sp>
      <p:sp>
        <p:nvSpPr>
          <p:cNvPr id="5" name="Footer Placeholder 4">
            <a:extLst>
              <a:ext uri="{FF2B5EF4-FFF2-40B4-BE49-F238E27FC236}">
                <a16:creationId xmlns:a16="http://schemas.microsoft.com/office/drawing/2014/main" id="{BCDAC27C-B0F9-455F-A841-6A89D2A7C70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ACPC: Tariffs &amp; Imports</a:t>
            </a:r>
          </a:p>
        </p:txBody>
      </p:sp>
      <p:sp>
        <p:nvSpPr>
          <p:cNvPr id="6" name="Slide Number Placeholder 5">
            <a:extLst>
              <a:ext uri="{FF2B5EF4-FFF2-40B4-BE49-F238E27FC236}">
                <a16:creationId xmlns:a16="http://schemas.microsoft.com/office/drawing/2014/main" id="{E1F5FFA5-2C75-47F7-9546-91BF47DC3FA7}"/>
              </a:ext>
            </a:extLst>
          </p:cNvPr>
          <p:cNvSpPr>
            <a:spLocks noGrp="1"/>
          </p:cNvSpPr>
          <p:nvPr>
            <p:ph type="sldNum" sz="quarter" idx="4"/>
          </p:nvPr>
        </p:nvSpPr>
        <p:spPr>
          <a:xfrm>
            <a:off x="11231592" y="6356350"/>
            <a:ext cx="672860" cy="365125"/>
          </a:xfrm>
          <a:prstGeom prst="rect">
            <a:avLst/>
          </a:prstGeom>
        </p:spPr>
        <p:txBody>
          <a:bodyPr vert="horz" lIns="91440" tIns="45720" rIns="91440" bIns="45720" rtlCol="0" anchor="ctr"/>
          <a:lstStyle>
            <a:lvl1pPr algn="r">
              <a:defRPr sz="1200">
                <a:solidFill>
                  <a:schemeClr val="bg1"/>
                </a:solidFill>
              </a:defRPr>
            </a:lvl1pPr>
          </a:lstStyle>
          <a:p>
            <a:fld id="{D0DD2322-01AD-4802-AECD-673054E570D1}" type="slidenum">
              <a:rPr lang="en-US" smtClean="0"/>
              <a:pPr/>
              <a:t>‹#›</a:t>
            </a:fld>
            <a:endParaRPr lang="en-US" dirty="0"/>
          </a:p>
        </p:txBody>
      </p:sp>
      <p:pic>
        <p:nvPicPr>
          <p:cNvPr id="10" name="Picture 9">
            <a:extLst>
              <a:ext uri="{FF2B5EF4-FFF2-40B4-BE49-F238E27FC236}">
                <a16:creationId xmlns:a16="http://schemas.microsoft.com/office/drawing/2014/main" id="{67A82B43-F93D-6053-2013-2EA7731171B4}"/>
              </a:ext>
            </a:extLst>
          </p:cNvPr>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9318238" y="5704828"/>
            <a:ext cx="1803010" cy="1288109"/>
          </a:xfrm>
          <a:prstGeom prst="rect">
            <a:avLst/>
          </a:prstGeom>
        </p:spPr>
      </p:pic>
      <p:sp>
        <p:nvSpPr>
          <p:cNvPr id="13" name="Rectangle 12">
            <a:extLst>
              <a:ext uri="{FF2B5EF4-FFF2-40B4-BE49-F238E27FC236}">
                <a16:creationId xmlns:a16="http://schemas.microsoft.com/office/drawing/2014/main" id="{A99B2110-F194-6442-966C-B78F1B4FB17C}"/>
              </a:ext>
            </a:extLst>
          </p:cNvPr>
          <p:cNvSpPr/>
          <p:nvPr userDrawn="1"/>
        </p:nvSpPr>
        <p:spPr>
          <a:xfrm>
            <a:off x="11121248" y="0"/>
            <a:ext cx="1070752" cy="6858000"/>
          </a:xfrm>
          <a:prstGeom prst="rect">
            <a:avLst/>
          </a:prstGeom>
          <a:solidFill>
            <a:schemeClr val="accent1">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Picture 14" descr="A picture containing diagram&#10;&#10;Description automatically generated">
            <a:extLst>
              <a:ext uri="{FF2B5EF4-FFF2-40B4-BE49-F238E27FC236}">
                <a16:creationId xmlns:a16="http://schemas.microsoft.com/office/drawing/2014/main" id="{AFBFE854-3B2E-5DBC-FEA4-E1F3FAF1DA67}"/>
              </a:ext>
            </a:extLst>
          </p:cNvPr>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9973327" y="360550"/>
            <a:ext cx="2191454" cy="1420685"/>
          </a:xfrm>
          <a:prstGeom prst="rect">
            <a:avLst/>
          </a:prstGeom>
        </p:spPr>
      </p:pic>
    </p:spTree>
    <p:extLst>
      <p:ext uri="{BB962C8B-B14F-4D97-AF65-F5344CB8AC3E}">
        <p14:creationId xmlns:p14="http://schemas.microsoft.com/office/powerpoint/2010/main" val="4983911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4.xml"/><Relationship Id="rId4" Type="http://schemas.openxmlformats.org/officeDocument/2006/relationships/image" Target="../media/image13.png"/></Relationships>
</file>

<file path=ppt/slides/_rels/slide2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E488A4-2DB1-CA3D-A7AF-1B83F9FB1FA1}"/>
              </a:ext>
            </a:extLst>
          </p:cNvPr>
          <p:cNvSpPr>
            <a:spLocks noGrp="1"/>
          </p:cNvSpPr>
          <p:nvPr>
            <p:ph type="ctrTitle"/>
          </p:nvPr>
        </p:nvSpPr>
        <p:spPr/>
        <p:txBody>
          <a:bodyPr>
            <a:normAutofit fontScale="90000"/>
          </a:bodyPr>
          <a:lstStyle/>
          <a:p>
            <a:r>
              <a:rPr lang="en-US" b="1" dirty="0"/>
              <a:t>Tariffs &amp; Imports: What’s New in U.S. Imports for Aviation Parts</a:t>
            </a:r>
          </a:p>
        </p:txBody>
      </p:sp>
      <p:sp>
        <p:nvSpPr>
          <p:cNvPr id="3" name="Subtitle 2">
            <a:extLst>
              <a:ext uri="{FF2B5EF4-FFF2-40B4-BE49-F238E27FC236}">
                <a16:creationId xmlns:a16="http://schemas.microsoft.com/office/drawing/2014/main" id="{0865AAB6-0D9B-5250-C149-9D2A8A585E13}"/>
              </a:ext>
            </a:extLst>
          </p:cNvPr>
          <p:cNvSpPr>
            <a:spLocks noGrp="1"/>
          </p:cNvSpPr>
          <p:nvPr>
            <p:ph type="subTitle" idx="1"/>
          </p:nvPr>
        </p:nvSpPr>
        <p:spPr/>
        <p:txBody>
          <a:bodyPr>
            <a:normAutofit lnSpcReduction="10000"/>
          </a:bodyPr>
          <a:lstStyle/>
          <a:p>
            <a:r>
              <a:rPr lang="en-US" dirty="0"/>
              <a:t>Monday, August 31st, 2026</a:t>
            </a:r>
          </a:p>
          <a:p>
            <a:r>
              <a:rPr lang="en-US" i="1" dirty="0"/>
              <a:t>Presented by </a:t>
            </a:r>
          </a:p>
          <a:p>
            <a:r>
              <a:rPr lang="en-US" i="1" dirty="0"/>
              <a:t>Jason Dickstein, ASA General Counsel</a:t>
            </a:r>
          </a:p>
          <a:p>
            <a:r>
              <a:rPr lang="en-US" i="1" dirty="0"/>
              <a:t>Attorney, Washington Aviation Group</a:t>
            </a:r>
          </a:p>
        </p:txBody>
      </p:sp>
    </p:spTree>
    <p:extLst>
      <p:ext uri="{BB962C8B-B14F-4D97-AF65-F5344CB8AC3E}">
        <p14:creationId xmlns:p14="http://schemas.microsoft.com/office/powerpoint/2010/main" val="15402698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BA6B0D-128C-6CFC-4C34-41953BF26CB8}"/>
              </a:ext>
            </a:extLst>
          </p:cNvPr>
          <p:cNvSpPr>
            <a:spLocks noGrp="1"/>
          </p:cNvSpPr>
          <p:nvPr>
            <p:ph type="title"/>
          </p:nvPr>
        </p:nvSpPr>
        <p:spPr/>
        <p:txBody>
          <a:bodyPr/>
          <a:lstStyle/>
          <a:p>
            <a:pPr algn="ctr"/>
            <a:r>
              <a:rPr lang="en-US" dirty="0">
                <a:solidFill>
                  <a:srgbClr val="FF0000"/>
                </a:solidFill>
              </a:rPr>
              <a:t>WARNING</a:t>
            </a:r>
          </a:p>
        </p:txBody>
      </p:sp>
      <p:sp>
        <p:nvSpPr>
          <p:cNvPr id="3" name="Content Placeholder 2">
            <a:extLst>
              <a:ext uri="{FF2B5EF4-FFF2-40B4-BE49-F238E27FC236}">
                <a16:creationId xmlns:a16="http://schemas.microsoft.com/office/drawing/2014/main" id="{974878FE-8876-2679-BAC3-60427A299987}"/>
              </a:ext>
            </a:extLst>
          </p:cNvPr>
          <p:cNvSpPr>
            <a:spLocks noGrp="1"/>
          </p:cNvSpPr>
          <p:nvPr>
            <p:ph idx="1"/>
          </p:nvPr>
        </p:nvSpPr>
        <p:spPr/>
        <p:txBody>
          <a:bodyPr/>
          <a:lstStyle/>
          <a:p>
            <a:pPr marL="0" indent="0" algn="ctr">
              <a:buNone/>
            </a:pPr>
            <a:r>
              <a:rPr lang="en-US" dirty="0"/>
              <a:t>Tariffs are still subject to rapid change</a:t>
            </a:r>
          </a:p>
          <a:p>
            <a:pPr marL="0" indent="0" algn="ctr">
              <a:buNone/>
            </a:pPr>
            <a:endParaRPr lang="en-US" dirty="0"/>
          </a:p>
          <a:p>
            <a:pPr marL="0" indent="0" algn="ctr">
              <a:buNone/>
            </a:pPr>
            <a:r>
              <a:rPr lang="en-US" dirty="0"/>
              <a:t>Current changes to tariffs are often not well-telegraphed</a:t>
            </a:r>
          </a:p>
          <a:p>
            <a:pPr marL="0" indent="0" algn="ctr">
              <a:buNone/>
            </a:pPr>
            <a:endParaRPr lang="en-US" dirty="0"/>
          </a:p>
          <a:p>
            <a:pPr marL="0" indent="0" algn="ctr">
              <a:buNone/>
            </a:pPr>
            <a:r>
              <a:rPr lang="en-US" dirty="0"/>
              <a:t>The information in this presentation may become outdated, so it is important to always check the current regulations and HTSUS and ensure you are relying on the most current version of the law</a:t>
            </a:r>
          </a:p>
        </p:txBody>
      </p:sp>
      <p:sp>
        <p:nvSpPr>
          <p:cNvPr id="4" name="Date Placeholder 3">
            <a:extLst>
              <a:ext uri="{FF2B5EF4-FFF2-40B4-BE49-F238E27FC236}">
                <a16:creationId xmlns:a16="http://schemas.microsoft.com/office/drawing/2014/main" id="{3B3FDACF-8FF9-99A0-168A-A7B9B2F35B77}"/>
              </a:ext>
            </a:extLst>
          </p:cNvPr>
          <p:cNvSpPr>
            <a:spLocks noGrp="1"/>
          </p:cNvSpPr>
          <p:nvPr>
            <p:ph type="dt" sz="half" idx="10"/>
          </p:nvPr>
        </p:nvSpPr>
        <p:spPr/>
        <p:txBody>
          <a:bodyPr/>
          <a:lstStyle/>
          <a:p>
            <a:r>
              <a:rPr lang="en-US"/>
              <a:t>August 31, 2026</a:t>
            </a:r>
          </a:p>
        </p:txBody>
      </p:sp>
      <p:sp>
        <p:nvSpPr>
          <p:cNvPr id="5" name="Footer Placeholder 4">
            <a:extLst>
              <a:ext uri="{FF2B5EF4-FFF2-40B4-BE49-F238E27FC236}">
                <a16:creationId xmlns:a16="http://schemas.microsoft.com/office/drawing/2014/main" id="{9CBA8530-9143-9875-453A-0EF655E942AA}"/>
              </a:ext>
            </a:extLst>
          </p:cNvPr>
          <p:cNvSpPr>
            <a:spLocks noGrp="1"/>
          </p:cNvSpPr>
          <p:nvPr>
            <p:ph type="ftr" sz="quarter" idx="11"/>
          </p:nvPr>
        </p:nvSpPr>
        <p:spPr/>
        <p:txBody>
          <a:bodyPr/>
          <a:lstStyle/>
          <a:p>
            <a:r>
              <a:rPr lang="en-US"/>
              <a:t>ACPC: Tariffs &amp; Imports</a:t>
            </a:r>
          </a:p>
        </p:txBody>
      </p:sp>
      <p:sp>
        <p:nvSpPr>
          <p:cNvPr id="6" name="Slide Number Placeholder 5">
            <a:extLst>
              <a:ext uri="{FF2B5EF4-FFF2-40B4-BE49-F238E27FC236}">
                <a16:creationId xmlns:a16="http://schemas.microsoft.com/office/drawing/2014/main" id="{EF327303-B2FE-31CE-6D79-0629967FBC90}"/>
              </a:ext>
            </a:extLst>
          </p:cNvPr>
          <p:cNvSpPr>
            <a:spLocks noGrp="1"/>
          </p:cNvSpPr>
          <p:nvPr>
            <p:ph type="sldNum" sz="quarter" idx="12"/>
          </p:nvPr>
        </p:nvSpPr>
        <p:spPr/>
        <p:txBody>
          <a:bodyPr/>
          <a:lstStyle/>
          <a:p>
            <a:fld id="{D0DD2322-01AD-4802-AECD-673054E570D1}" type="slidenum">
              <a:rPr lang="en-US" smtClean="0"/>
              <a:t>2</a:t>
            </a:fld>
            <a:endParaRPr lang="en-US"/>
          </a:p>
        </p:txBody>
      </p:sp>
    </p:spTree>
    <p:extLst>
      <p:ext uri="{BB962C8B-B14F-4D97-AF65-F5344CB8AC3E}">
        <p14:creationId xmlns:p14="http://schemas.microsoft.com/office/powerpoint/2010/main" val="45538361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A874CE-B488-4346-6A3E-41CA4AA216D0}"/>
              </a:ext>
            </a:extLst>
          </p:cNvPr>
          <p:cNvSpPr>
            <a:spLocks noGrp="1"/>
          </p:cNvSpPr>
          <p:nvPr>
            <p:ph type="title"/>
          </p:nvPr>
        </p:nvSpPr>
        <p:spPr/>
        <p:txBody>
          <a:bodyPr/>
          <a:lstStyle/>
          <a:p>
            <a:r>
              <a:rPr lang="en-US" dirty="0"/>
              <a:t>Today’s Agenda</a:t>
            </a:r>
          </a:p>
        </p:txBody>
      </p:sp>
      <p:sp>
        <p:nvSpPr>
          <p:cNvPr id="3" name="Content Placeholder 2">
            <a:extLst>
              <a:ext uri="{FF2B5EF4-FFF2-40B4-BE49-F238E27FC236}">
                <a16:creationId xmlns:a16="http://schemas.microsoft.com/office/drawing/2014/main" id="{9B0147C4-782A-421E-E4F0-143AE70C3940}"/>
              </a:ext>
            </a:extLst>
          </p:cNvPr>
          <p:cNvSpPr>
            <a:spLocks noGrp="1"/>
          </p:cNvSpPr>
          <p:nvPr>
            <p:ph idx="1"/>
          </p:nvPr>
        </p:nvSpPr>
        <p:spPr/>
        <p:txBody>
          <a:bodyPr/>
          <a:lstStyle/>
          <a:p>
            <a:r>
              <a:rPr lang="en-US" dirty="0"/>
              <a:t>Proper classification of aircraft parts under tariff schedules</a:t>
            </a:r>
          </a:p>
          <a:p>
            <a:r>
              <a:rPr lang="en-US" dirty="0"/>
              <a:t>How to calculate duties</a:t>
            </a:r>
          </a:p>
          <a:p>
            <a:r>
              <a:rPr lang="en-US" dirty="0"/>
              <a:t>Chapter 98 Exceptions</a:t>
            </a:r>
          </a:p>
          <a:p>
            <a:pPr lvl="1"/>
            <a:r>
              <a:rPr lang="en-US" dirty="0"/>
              <a:t>Goods temporarily imported for repairs</a:t>
            </a:r>
          </a:p>
          <a:p>
            <a:pPr lvl="1"/>
            <a:r>
              <a:rPr lang="en-US" dirty="0"/>
              <a:t>US goods, returned</a:t>
            </a:r>
          </a:p>
          <a:p>
            <a:r>
              <a:rPr lang="en-US" dirty="0"/>
              <a:t>Current chapter 99 duty rates </a:t>
            </a:r>
          </a:p>
          <a:p>
            <a:pPr lvl="1"/>
            <a:r>
              <a:rPr lang="en-US" dirty="0"/>
              <a:t>Country-specific tariffs </a:t>
            </a:r>
          </a:p>
          <a:p>
            <a:pPr lvl="1"/>
            <a:r>
              <a:rPr lang="en-US" dirty="0"/>
              <a:t>Steel/aluminum tariffs </a:t>
            </a:r>
          </a:p>
        </p:txBody>
      </p:sp>
      <p:sp>
        <p:nvSpPr>
          <p:cNvPr id="4" name="Date Placeholder 3">
            <a:extLst>
              <a:ext uri="{FF2B5EF4-FFF2-40B4-BE49-F238E27FC236}">
                <a16:creationId xmlns:a16="http://schemas.microsoft.com/office/drawing/2014/main" id="{8850747F-2D28-55A9-E970-9269595EFCD8}"/>
              </a:ext>
            </a:extLst>
          </p:cNvPr>
          <p:cNvSpPr>
            <a:spLocks noGrp="1"/>
          </p:cNvSpPr>
          <p:nvPr>
            <p:ph type="dt" sz="half" idx="10"/>
          </p:nvPr>
        </p:nvSpPr>
        <p:spPr/>
        <p:txBody>
          <a:bodyPr/>
          <a:lstStyle/>
          <a:p>
            <a:r>
              <a:rPr lang="en-US"/>
              <a:t>August 31, 2026</a:t>
            </a:r>
          </a:p>
        </p:txBody>
      </p:sp>
      <p:sp>
        <p:nvSpPr>
          <p:cNvPr id="5" name="Footer Placeholder 4">
            <a:extLst>
              <a:ext uri="{FF2B5EF4-FFF2-40B4-BE49-F238E27FC236}">
                <a16:creationId xmlns:a16="http://schemas.microsoft.com/office/drawing/2014/main" id="{43B12D09-53A1-996C-A099-CA96A28BE4A6}"/>
              </a:ext>
            </a:extLst>
          </p:cNvPr>
          <p:cNvSpPr>
            <a:spLocks noGrp="1"/>
          </p:cNvSpPr>
          <p:nvPr>
            <p:ph type="ftr" sz="quarter" idx="11"/>
          </p:nvPr>
        </p:nvSpPr>
        <p:spPr/>
        <p:txBody>
          <a:bodyPr/>
          <a:lstStyle/>
          <a:p>
            <a:r>
              <a:rPr lang="en-US"/>
              <a:t>ACPC: Tariffs &amp; Imports</a:t>
            </a:r>
          </a:p>
        </p:txBody>
      </p:sp>
      <p:sp>
        <p:nvSpPr>
          <p:cNvPr id="6" name="Slide Number Placeholder 5">
            <a:extLst>
              <a:ext uri="{FF2B5EF4-FFF2-40B4-BE49-F238E27FC236}">
                <a16:creationId xmlns:a16="http://schemas.microsoft.com/office/drawing/2014/main" id="{E972168B-6F69-2EEA-7B50-2365A160CAB6}"/>
              </a:ext>
            </a:extLst>
          </p:cNvPr>
          <p:cNvSpPr>
            <a:spLocks noGrp="1"/>
          </p:cNvSpPr>
          <p:nvPr>
            <p:ph type="sldNum" sz="quarter" idx="12"/>
          </p:nvPr>
        </p:nvSpPr>
        <p:spPr/>
        <p:txBody>
          <a:bodyPr/>
          <a:lstStyle/>
          <a:p>
            <a:fld id="{D0DD2322-01AD-4802-AECD-673054E570D1}" type="slidenum">
              <a:rPr lang="en-US" smtClean="0"/>
              <a:t>3</a:t>
            </a:fld>
            <a:endParaRPr lang="en-US"/>
          </a:p>
        </p:txBody>
      </p:sp>
    </p:spTree>
    <p:extLst>
      <p:ext uri="{BB962C8B-B14F-4D97-AF65-F5344CB8AC3E}">
        <p14:creationId xmlns:p14="http://schemas.microsoft.com/office/powerpoint/2010/main" val="7198634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68BEFC-1FBA-41F9-E444-90D7A5B16F35}"/>
              </a:ext>
            </a:extLst>
          </p:cNvPr>
          <p:cNvSpPr>
            <a:spLocks noGrp="1"/>
          </p:cNvSpPr>
          <p:nvPr>
            <p:ph type="title"/>
          </p:nvPr>
        </p:nvSpPr>
        <p:spPr/>
        <p:txBody>
          <a:bodyPr/>
          <a:lstStyle/>
          <a:p>
            <a:r>
              <a:rPr lang="en-US" dirty="0"/>
              <a:t>Harmonized Tariff Schedule of the United States (HTSUS)</a:t>
            </a:r>
          </a:p>
        </p:txBody>
      </p:sp>
      <p:sp>
        <p:nvSpPr>
          <p:cNvPr id="3" name="Content Placeholder 2">
            <a:extLst>
              <a:ext uri="{FF2B5EF4-FFF2-40B4-BE49-F238E27FC236}">
                <a16:creationId xmlns:a16="http://schemas.microsoft.com/office/drawing/2014/main" id="{B84264FA-E5C0-7109-AA2D-419A1BF9BB02}"/>
              </a:ext>
            </a:extLst>
          </p:cNvPr>
          <p:cNvSpPr>
            <a:spLocks noGrp="1"/>
          </p:cNvSpPr>
          <p:nvPr>
            <p:ph idx="1"/>
          </p:nvPr>
        </p:nvSpPr>
        <p:spPr/>
        <p:txBody>
          <a:bodyPr>
            <a:normAutofit/>
          </a:bodyPr>
          <a:lstStyle/>
          <a:p>
            <a:pPr marL="0" indent="0" algn="ctr">
              <a:buNone/>
            </a:pPr>
            <a:endParaRPr lang="en-US" sz="6000" dirty="0"/>
          </a:p>
          <a:p>
            <a:pPr marL="0" indent="0" algn="ctr">
              <a:buNone/>
            </a:pPr>
            <a:r>
              <a:rPr lang="en-US" sz="6000" dirty="0"/>
              <a:t>https://hts.usitc.gov</a:t>
            </a:r>
          </a:p>
        </p:txBody>
      </p:sp>
      <p:sp>
        <p:nvSpPr>
          <p:cNvPr id="4" name="Date Placeholder 3">
            <a:extLst>
              <a:ext uri="{FF2B5EF4-FFF2-40B4-BE49-F238E27FC236}">
                <a16:creationId xmlns:a16="http://schemas.microsoft.com/office/drawing/2014/main" id="{00A92577-295B-F5F0-F4BC-A8152A247545}"/>
              </a:ext>
            </a:extLst>
          </p:cNvPr>
          <p:cNvSpPr>
            <a:spLocks noGrp="1"/>
          </p:cNvSpPr>
          <p:nvPr>
            <p:ph type="dt" sz="half" idx="10"/>
          </p:nvPr>
        </p:nvSpPr>
        <p:spPr/>
        <p:txBody>
          <a:bodyPr/>
          <a:lstStyle/>
          <a:p>
            <a:r>
              <a:rPr lang="en-US"/>
              <a:t>August 31, 2026</a:t>
            </a:r>
          </a:p>
        </p:txBody>
      </p:sp>
      <p:sp>
        <p:nvSpPr>
          <p:cNvPr id="5" name="Footer Placeholder 4">
            <a:extLst>
              <a:ext uri="{FF2B5EF4-FFF2-40B4-BE49-F238E27FC236}">
                <a16:creationId xmlns:a16="http://schemas.microsoft.com/office/drawing/2014/main" id="{4AA9FB37-BED2-AEC4-984D-629439CA832B}"/>
              </a:ext>
            </a:extLst>
          </p:cNvPr>
          <p:cNvSpPr>
            <a:spLocks noGrp="1"/>
          </p:cNvSpPr>
          <p:nvPr>
            <p:ph type="ftr" sz="quarter" idx="11"/>
          </p:nvPr>
        </p:nvSpPr>
        <p:spPr/>
        <p:txBody>
          <a:bodyPr/>
          <a:lstStyle/>
          <a:p>
            <a:r>
              <a:rPr lang="en-US"/>
              <a:t>ACPC: Tariffs &amp; Imports</a:t>
            </a:r>
          </a:p>
        </p:txBody>
      </p:sp>
      <p:sp>
        <p:nvSpPr>
          <p:cNvPr id="6" name="Slide Number Placeholder 5">
            <a:extLst>
              <a:ext uri="{FF2B5EF4-FFF2-40B4-BE49-F238E27FC236}">
                <a16:creationId xmlns:a16="http://schemas.microsoft.com/office/drawing/2014/main" id="{C7FB5B78-C2FE-35AB-7952-980C875055BA}"/>
              </a:ext>
            </a:extLst>
          </p:cNvPr>
          <p:cNvSpPr>
            <a:spLocks noGrp="1"/>
          </p:cNvSpPr>
          <p:nvPr>
            <p:ph type="sldNum" sz="quarter" idx="12"/>
          </p:nvPr>
        </p:nvSpPr>
        <p:spPr/>
        <p:txBody>
          <a:bodyPr/>
          <a:lstStyle/>
          <a:p>
            <a:fld id="{D0DD2322-01AD-4802-AECD-673054E570D1}" type="slidenum">
              <a:rPr lang="en-US" smtClean="0"/>
              <a:t>4</a:t>
            </a:fld>
            <a:endParaRPr lang="en-US"/>
          </a:p>
        </p:txBody>
      </p:sp>
    </p:spTree>
    <p:extLst>
      <p:ext uri="{BB962C8B-B14F-4D97-AF65-F5344CB8AC3E}">
        <p14:creationId xmlns:p14="http://schemas.microsoft.com/office/powerpoint/2010/main" val="26908534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2FA31D-964D-3CC9-9B5A-26383091F30A}"/>
              </a:ext>
            </a:extLst>
          </p:cNvPr>
          <p:cNvSpPr>
            <a:spLocks noGrp="1"/>
          </p:cNvSpPr>
          <p:nvPr>
            <p:ph type="title"/>
          </p:nvPr>
        </p:nvSpPr>
        <p:spPr/>
        <p:txBody>
          <a:bodyPr/>
          <a:lstStyle/>
          <a:p>
            <a:r>
              <a:rPr lang="en-US" dirty="0"/>
              <a:t>It All Starts With a Tariff Code</a:t>
            </a:r>
          </a:p>
        </p:txBody>
      </p:sp>
      <p:sp>
        <p:nvSpPr>
          <p:cNvPr id="3" name="Content Placeholder 2">
            <a:extLst>
              <a:ext uri="{FF2B5EF4-FFF2-40B4-BE49-F238E27FC236}">
                <a16:creationId xmlns:a16="http://schemas.microsoft.com/office/drawing/2014/main" id="{2E04CD10-223F-BA86-1AEF-E315E895F547}"/>
              </a:ext>
            </a:extLst>
          </p:cNvPr>
          <p:cNvSpPr>
            <a:spLocks noGrp="1"/>
          </p:cNvSpPr>
          <p:nvPr>
            <p:ph idx="1"/>
          </p:nvPr>
        </p:nvSpPr>
        <p:spPr/>
        <p:txBody>
          <a:bodyPr/>
          <a:lstStyle/>
          <a:p>
            <a:pPr marL="0" indent="0">
              <a:buNone/>
            </a:pPr>
            <a:r>
              <a:rPr lang="en-US" dirty="0"/>
              <a:t>Example: 8807.30.0030 [civil aircraft parts, not otherwise classified (NOT propellers and NOT undercarriages)]</a:t>
            </a:r>
          </a:p>
          <a:p>
            <a:pPr marL="0" indent="0">
              <a:buNone/>
            </a:pPr>
            <a:endParaRPr lang="en-US" dirty="0"/>
          </a:p>
          <a:p>
            <a:r>
              <a:rPr lang="en-US" dirty="0"/>
              <a:t>Category = </a:t>
            </a:r>
            <a:r>
              <a:rPr lang="en-US" b="1" dirty="0"/>
              <a:t>88</a:t>
            </a:r>
            <a:r>
              <a:rPr lang="en-US" sz="2000" dirty="0"/>
              <a:t>07.30.0030</a:t>
            </a:r>
          </a:p>
          <a:p>
            <a:r>
              <a:rPr lang="en-US" dirty="0"/>
              <a:t>Heading = </a:t>
            </a:r>
            <a:r>
              <a:rPr lang="en-US" b="1" dirty="0"/>
              <a:t>8807</a:t>
            </a:r>
            <a:r>
              <a:rPr lang="en-US" sz="2000" dirty="0"/>
              <a:t>.30.0030</a:t>
            </a:r>
          </a:p>
          <a:p>
            <a:r>
              <a:rPr lang="en-US" dirty="0"/>
              <a:t>Subheading = </a:t>
            </a:r>
            <a:r>
              <a:rPr lang="en-US" b="1" dirty="0"/>
              <a:t>8807.30.00</a:t>
            </a:r>
            <a:r>
              <a:rPr lang="en-US" sz="2000" dirty="0"/>
              <a:t>30</a:t>
            </a:r>
            <a:endParaRPr lang="en-US" dirty="0"/>
          </a:p>
          <a:p>
            <a:r>
              <a:rPr lang="en-US" dirty="0"/>
              <a:t>Statistical Suffix = </a:t>
            </a:r>
            <a:r>
              <a:rPr lang="en-US" sz="2000" dirty="0"/>
              <a:t>8807.30.00</a:t>
            </a:r>
            <a:r>
              <a:rPr lang="en-US" b="1" dirty="0"/>
              <a:t>30</a:t>
            </a:r>
          </a:p>
          <a:p>
            <a:pPr marL="0" indent="0">
              <a:buNone/>
            </a:pPr>
            <a:endParaRPr lang="en-US" dirty="0"/>
          </a:p>
          <a:p>
            <a:endParaRPr lang="en-US" dirty="0"/>
          </a:p>
        </p:txBody>
      </p:sp>
      <p:sp>
        <p:nvSpPr>
          <p:cNvPr id="4" name="Date Placeholder 3">
            <a:extLst>
              <a:ext uri="{FF2B5EF4-FFF2-40B4-BE49-F238E27FC236}">
                <a16:creationId xmlns:a16="http://schemas.microsoft.com/office/drawing/2014/main" id="{7BDA6945-5C68-28F7-A53A-16CA759322E2}"/>
              </a:ext>
            </a:extLst>
          </p:cNvPr>
          <p:cNvSpPr>
            <a:spLocks noGrp="1"/>
          </p:cNvSpPr>
          <p:nvPr>
            <p:ph type="dt" sz="half" idx="10"/>
          </p:nvPr>
        </p:nvSpPr>
        <p:spPr/>
        <p:txBody>
          <a:bodyPr/>
          <a:lstStyle/>
          <a:p>
            <a:r>
              <a:rPr lang="en-US"/>
              <a:t>August 31, 2026</a:t>
            </a:r>
          </a:p>
        </p:txBody>
      </p:sp>
      <p:sp>
        <p:nvSpPr>
          <p:cNvPr id="5" name="Footer Placeholder 4">
            <a:extLst>
              <a:ext uri="{FF2B5EF4-FFF2-40B4-BE49-F238E27FC236}">
                <a16:creationId xmlns:a16="http://schemas.microsoft.com/office/drawing/2014/main" id="{FF54D62F-E207-C72E-9F9D-DE7D78723DEF}"/>
              </a:ext>
            </a:extLst>
          </p:cNvPr>
          <p:cNvSpPr>
            <a:spLocks noGrp="1"/>
          </p:cNvSpPr>
          <p:nvPr>
            <p:ph type="ftr" sz="quarter" idx="11"/>
          </p:nvPr>
        </p:nvSpPr>
        <p:spPr/>
        <p:txBody>
          <a:bodyPr/>
          <a:lstStyle/>
          <a:p>
            <a:r>
              <a:rPr lang="en-US"/>
              <a:t>ACPC: Tariffs &amp; Imports</a:t>
            </a:r>
          </a:p>
        </p:txBody>
      </p:sp>
      <p:sp>
        <p:nvSpPr>
          <p:cNvPr id="6" name="Slide Number Placeholder 5">
            <a:extLst>
              <a:ext uri="{FF2B5EF4-FFF2-40B4-BE49-F238E27FC236}">
                <a16:creationId xmlns:a16="http://schemas.microsoft.com/office/drawing/2014/main" id="{48667954-9D37-765B-3DD3-783CE64B9A2E}"/>
              </a:ext>
            </a:extLst>
          </p:cNvPr>
          <p:cNvSpPr>
            <a:spLocks noGrp="1"/>
          </p:cNvSpPr>
          <p:nvPr>
            <p:ph type="sldNum" sz="quarter" idx="12"/>
          </p:nvPr>
        </p:nvSpPr>
        <p:spPr/>
        <p:txBody>
          <a:bodyPr/>
          <a:lstStyle/>
          <a:p>
            <a:fld id="{D0DD2322-01AD-4802-AECD-673054E570D1}" type="slidenum">
              <a:rPr lang="en-US" smtClean="0"/>
              <a:t>5</a:t>
            </a:fld>
            <a:endParaRPr lang="en-US"/>
          </a:p>
        </p:txBody>
      </p:sp>
    </p:spTree>
    <p:extLst>
      <p:ext uri="{BB962C8B-B14F-4D97-AF65-F5344CB8AC3E}">
        <p14:creationId xmlns:p14="http://schemas.microsoft.com/office/powerpoint/2010/main" val="5876380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F55ED8-613B-E851-2814-46C138BAEBC9}"/>
              </a:ext>
            </a:extLst>
          </p:cNvPr>
          <p:cNvSpPr>
            <a:spLocks noGrp="1"/>
          </p:cNvSpPr>
          <p:nvPr>
            <p:ph type="title"/>
          </p:nvPr>
        </p:nvSpPr>
        <p:spPr/>
        <p:txBody>
          <a:bodyPr/>
          <a:lstStyle/>
          <a:p>
            <a:r>
              <a:rPr lang="en-US" dirty="0"/>
              <a:t>Classifying Aircraft Parts</a:t>
            </a:r>
          </a:p>
        </p:txBody>
      </p:sp>
      <p:sp>
        <p:nvSpPr>
          <p:cNvPr id="3" name="Content Placeholder 2">
            <a:extLst>
              <a:ext uri="{FF2B5EF4-FFF2-40B4-BE49-F238E27FC236}">
                <a16:creationId xmlns:a16="http://schemas.microsoft.com/office/drawing/2014/main" id="{8351F928-C1FE-73A8-D09F-010D14BE9EDA}"/>
              </a:ext>
            </a:extLst>
          </p:cNvPr>
          <p:cNvSpPr>
            <a:spLocks noGrp="1"/>
          </p:cNvSpPr>
          <p:nvPr>
            <p:ph idx="1"/>
          </p:nvPr>
        </p:nvSpPr>
        <p:spPr/>
        <p:txBody>
          <a:bodyPr/>
          <a:lstStyle/>
          <a:p>
            <a:r>
              <a:rPr lang="en-US" dirty="0"/>
              <a:t>8807 is a default heading for aircraft parts</a:t>
            </a:r>
          </a:p>
          <a:p>
            <a:r>
              <a:rPr lang="en-US" dirty="0"/>
              <a:t>Not every aircraft part is covered under 8807</a:t>
            </a:r>
          </a:p>
          <a:p>
            <a:r>
              <a:rPr lang="en-US" dirty="0"/>
              <a:t>Many aircraft parts are covered under </a:t>
            </a:r>
            <a:r>
              <a:rPr lang="en-US" i="1" u="sng" dirty="0"/>
              <a:t>other</a:t>
            </a:r>
            <a:r>
              <a:rPr lang="en-US" dirty="0"/>
              <a:t> tariff codes</a:t>
            </a:r>
          </a:p>
          <a:p>
            <a:pPr lvl="1"/>
            <a:r>
              <a:rPr lang="en-US" dirty="0"/>
              <a:t>Some gain the benefit of the Agreement on Trade in Civil Aircraft</a:t>
            </a:r>
          </a:p>
          <a:p>
            <a:pPr lvl="1"/>
            <a:r>
              <a:rPr lang="en-US" dirty="0"/>
              <a:t>Some are outside the scope of the Agreement on Trade in Civil Aircraft</a:t>
            </a:r>
          </a:p>
          <a:p>
            <a:pPr lvl="1"/>
            <a:endParaRPr lang="en-US" dirty="0"/>
          </a:p>
          <a:p>
            <a:r>
              <a:rPr lang="en-US" dirty="0"/>
              <a:t>The Agreement on Trade in Civil Aircraft forbids duties on aircraft and their parts</a:t>
            </a:r>
          </a:p>
          <a:p>
            <a:pPr lvl="1"/>
            <a:r>
              <a:rPr lang="en-US" dirty="0"/>
              <a:t>But has a list of exceptions, including hardware</a:t>
            </a:r>
          </a:p>
        </p:txBody>
      </p:sp>
      <p:sp>
        <p:nvSpPr>
          <p:cNvPr id="4" name="Date Placeholder 3">
            <a:extLst>
              <a:ext uri="{FF2B5EF4-FFF2-40B4-BE49-F238E27FC236}">
                <a16:creationId xmlns:a16="http://schemas.microsoft.com/office/drawing/2014/main" id="{B89D7B78-005A-90EF-F028-C3CC8390D192}"/>
              </a:ext>
            </a:extLst>
          </p:cNvPr>
          <p:cNvSpPr>
            <a:spLocks noGrp="1"/>
          </p:cNvSpPr>
          <p:nvPr>
            <p:ph type="dt" sz="half" idx="10"/>
          </p:nvPr>
        </p:nvSpPr>
        <p:spPr/>
        <p:txBody>
          <a:bodyPr/>
          <a:lstStyle/>
          <a:p>
            <a:r>
              <a:rPr lang="en-US"/>
              <a:t>August 31, 2026</a:t>
            </a:r>
          </a:p>
        </p:txBody>
      </p:sp>
      <p:sp>
        <p:nvSpPr>
          <p:cNvPr id="5" name="Footer Placeholder 4">
            <a:extLst>
              <a:ext uri="{FF2B5EF4-FFF2-40B4-BE49-F238E27FC236}">
                <a16:creationId xmlns:a16="http://schemas.microsoft.com/office/drawing/2014/main" id="{6EF14438-9042-52C9-70FD-6B0C061CE2BF}"/>
              </a:ext>
            </a:extLst>
          </p:cNvPr>
          <p:cNvSpPr>
            <a:spLocks noGrp="1"/>
          </p:cNvSpPr>
          <p:nvPr>
            <p:ph type="ftr" sz="quarter" idx="11"/>
          </p:nvPr>
        </p:nvSpPr>
        <p:spPr/>
        <p:txBody>
          <a:bodyPr/>
          <a:lstStyle/>
          <a:p>
            <a:r>
              <a:rPr lang="en-US"/>
              <a:t>ACPC: Tariffs &amp; Imports</a:t>
            </a:r>
          </a:p>
        </p:txBody>
      </p:sp>
      <p:sp>
        <p:nvSpPr>
          <p:cNvPr id="6" name="Slide Number Placeholder 5">
            <a:extLst>
              <a:ext uri="{FF2B5EF4-FFF2-40B4-BE49-F238E27FC236}">
                <a16:creationId xmlns:a16="http://schemas.microsoft.com/office/drawing/2014/main" id="{A6715B46-3067-1A0E-E802-DF492016FE04}"/>
              </a:ext>
            </a:extLst>
          </p:cNvPr>
          <p:cNvSpPr>
            <a:spLocks noGrp="1"/>
          </p:cNvSpPr>
          <p:nvPr>
            <p:ph type="sldNum" sz="quarter" idx="12"/>
          </p:nvPr>
        </p:nvSpPr>
        <p:spPr/>
        <p:txBody>
          <a:bodyPr/>
          <a:lstStyle/>
          <a:p>
            <a:fld id="{D0DD2322-01AD-4802-AECD-673054E570D1}" type="slidenum">
              <a:rPr lang="en-US" smtClean="0"/>
              <a:t>6</a:t>
            </a:fld>
            <a:endParaRPr lang="en-US"/>
          </a:p>
        </p:txBody>
      </p:sp>
    </p:spTree>
    <p:extLst>
      <p:ext uri="{BB962C8B-B14F-4D97-AF65-F5344CB8AC3E}">
        <p14:creationId xmlns:p14="http://schemas.microsoft.com/office/powerpoint/2010/main" val="4694045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79F14F-0B5D-BA1C-CE9E-26074A7A401C}"/>
              </a:ext>
            </a:extLst>
          </p:cNvPr>
          <p:cNvSpPr>
            <a:spLocks noGrp="1"/>
          </p:cNvSpPr>
          <p:nvPr>
            <p:ph type="title"/>
          </p:nvPr>
        </p:nvSpPr>
        <p:spPr/>
        <p:txBody>
          <a:bodyPr/>
          <a:lstStyle/>
          <a:p>
            <a:r>
              <a:rPr lang="en-US" dirty="0"/>
              <a:t>Aircraft Parts that are Not Aircraft Parts</a:t>
            </a:r>
          </a:p>
        </p:txBody>
      </p:sp>
      <p:sp>
        <p:nvSpPr>
          <p:cNvPr id="3" name="Content Placeholder 2">
            <a:extLst>
              <a:ext uri="{FF2B5EF4-FFF2-40B4-BE49-F238E27FC236}">
                <a16:creationId xmlns:a16="http://schemas.microsoft.com/office/drawing/2014/main" id="{BFB4287C-372E-EFDA-76B8-9E343C698559}"/>
              </a:ext>
            </a:extLst>
          </p:cNvPr>
          <p:cNvSpPr>
            <a:spLocks noGrp="1"/>
          </p:cNvSpPr>
          <p:nvPr>
            <p:ph idx="1"/>
          </p:nvPr>
        </p:nvSpPr>
        <p:spPr/>
        <p:txBody>
          <a:bodyPr>
            <a:normAutofit lnSpcReduction="10000"/>
          </a:bodyPr>
          <a:lstStyle/>
          <a:p>
            <a:r>
              <a:rPr lang="en-US" dirty="0"/>
              <a:t>Articles that are excluded from the Agreement on Trade in Civil Aircraft may be subject to basic import duties, even if they are intended for installation on an aircraft</a:t>
            </a:r>
          </a:p>
          <a:p>
            <a:pPr lvl="1"/>
            <a:r>
              <a:rPr lang="en-US" dirty="0"/>
              <a:t>Also typically subject to the 10% section 122 tariff</a:t>
            </a:r>
          </a:p>
          <a:p>
            <a:r>
              <a:rPr lang="en-US" dirty="0"/>
              <a:t>Examples:</a:t>
            </a:r>
          </a:p>
          <a:p>
            <a:pPr lvl="1"/>
            <a:r>
              <a:rPr lang="en-US" dirty="0"/>
              <a:t>HTSUS 5806.10.24 Fabric tapes: 7% duty rate</a:t>
            </a:r>
          </a:p>
          <a:p>
            <a:pPr lvl="1"/>
            <a:r>
              <a:rPr lang="en-US" dirty="0"/>
              <a:t>HTSUS 7007.11.00 Safety glass windshield: 5.5% duty rate</a:t>
            </a:r>
          </a:p>
          <a:p>
            <a:pPr lvl="1"/>
            <a:r>
              <a:rPr lang="en-US" dirty="0"/>
              <a:t>HTSUS 7318.15.80 Stainless steel socket screws with shank diameter 6mm or more: 8.5% duty rate</a:t>
            </a:r>
          </a:p>
          <a:p>
            <a:pPr lvl="1"/>
            <a:r>
              <a:rPr lang="en-US" dirty="0"/>
              <a:t>HTSUS 7318.24.00 Stainless steel cotter pins: 3.8% duty rate</a:t>
            </a:r>
          </a:p>
          <a:p>
            <a:pPr lvl="1"/>
            <a:r>
              <a:rPr lang="en-US" dirty="0"/>
              <a:t>HTSUS 7616.10.30 Aluminum rivets: 4.7% duty rate</a:t>
            </a:r>
          </a:p>
        </p:txBody>
      </p:sp>
      <p:sp>
        <p:nvSpPr>
          <p:cNvPr id="4" name="Date Placeholder 3">
            <a:extLst>
              <a:ext uri="{FF2B5EF4-FFF2-40B4-BE49-F238E27FC236}">
                <a16:creationId xmlns:a16="http://schemas.microsoft.com/office/drawing/2014/main" id="{230E2068-B839-FED1-EE1C-5DA6459701AC}"/>
              </a:ext>
            </a:extLst>
          </p:cNvPr>
          <p:cNvSpPr>
            <a:spLocks noGrp="1"/>
          </p:cNvSpPr>
          <p:nvPr>
            <p:ph type="dt" sz="half" idx="10"/>
          </p:nvPr>
        </p:nvSpPr>
        <p:spPr/>
        <p:txBody>
          <a:bodyPr/>
          <a:lstStyle/>
          <a:p>
            <a:r>
              <a:rPr lang="en-US"/>
              <a:t>August 31, 2026</a:t>
            </a:r>
          </a:p>
        </p:txBody>
      </p:sp>
      <p:sp>
        <p:nvSpPr>
          <p:cNvPr id="5" name="Footer Placeholder 4">
            <a:extLst>
              <a:ext uri="{FF2B5EF4-FFF2-40B4-BE49-F238E27FC236}">
                <a16:creationId xmlns:a16="http://schemas.microsoft.com/office/drawing/2014/main" id="{BE7CD7B5-18F9-EAEC-FA9F-0F7905DD93CA}"/>
              </a:ext>
            </a:extLst>
          </p:cNvPr>
          <p:cNvSpPr>
            <a:spLocks noGrp="1"/>
          </p:cNvSpPr>
          <p:nvPr>
            <p:ph type="ftr" sz="quarter" idx="11"/>
          </p:nvPr>
        </p:nvSpPr>
        <p:spPr/>
        <p:txBody>
          <a:bodyPr/>
          <a:lstStyle/>
          <a:p>
            <a:r>
              <a:rPr lang="en-US"/>
              <a:t>ACPC: Tariffs &amp; Imports</a:t>
            </a:r>
          </a:p>
        </p:txBody>
      </p:sp>
      <p:sp>
        <p:nvSpPr>
          <p:cNvPr id="6" name="Slide Number Placeholder 5">
            <a:extLst>
              <a:ext uri="{FF2B5EF4-FFF2-40B4-BE49-F238E27FC236}">
                <a16:creationId xmlns:a16="http://schemas.microsoft.com/office/drawing/2014/main" id="{ADC44381-B8D0-A9F6-3BF2-9658F975211E}"/>
              </a:ext>
            </a:extLst>
          </p:cNvPr>
          <p:cNvSpPr>
            <a:spLocks noGrp="1"/>
          </p:cNvSpPr>
          <p:nvPr>
            <p:ph type="sldNum" sz="quarter" idx="12"/>
          </p:nvPr>
        </p:nvSpPr>
        <p:spPr/>
        <p:txBody>
          <a:bodyPr/>
          <a:lstStyle/>
          <a:p>
            <a:fld id="{D0DD2322-01AD-4802-AECD-673054E570D1}" type="slidenum">
              <a:rPr lang="en-US" smtClean="0"/>
              <a:t>7</a:t>
            </a:fld>
            <a:endParaRPr lang="en-US"/>
          </a:p>
        </p:txBody>
      </p:sp>
    </p:spTree>
    <p:extLst>
      <p:ext uri="{BB962C8B-B14F-4D97-AF65-F5344CB8AC3E}">
        <p14:creationId xmlns:p14="http://schemas.microsoft.com/office/powerpoint/2010/main" val="8420640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7C434E-554D-253E-F1C8-08E60372D309}"/>
              </a:ext>
            </a:extLst>
          </p:cNvPr>
          <p:cNvSpPr>
            <a:spLocks noGrp="1"/>
          </p:cNvSpPr>
          <p:nvPr>
            <p:ph type="title"/>
          </p:nvPr>
        </p:nvSpPr>
        <p:spPr/>
        <p:txBody>
          <a:bodyPr/>
          <a:lstStyle/>
          <a:p>
            <a:endParaRPr lang="en-US"/>
          </a:p>
        </p:txBody>
      </p:sp>
      <p:pic>
        <p:nvPicPr>
          <p:cNvPr id="8" name="Content Placeholder 7">
            <a:extLst>
              <a:ext uri="{FF2B5EF4-FFF2-40B4-BE49-F238E27FC236}">
                <a16:creationId xmlns:a16="http://schemas.microsoft.com/office/drawing/2014/main" id="{721EE5FF-4A60-6E38-1B4C-61011C3B05E2}"/>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l="25879" t="5937" r="26972" b="25415"/>
          <a:stretch>
            <a:fillRect/>
          </a:stretch>
        </p:blipFill>
        <p:spPr>
          <a:xfrm>
            <a:off x="1041854" y="227884"/>
            <a:ext cx="8866248" cy="5916438"/>
          </a:xfrm>
          <a:prstGeom prst="rect">
            <a:avLst/>
          </a:prstGeom>
        </p:spPr>
      </p:pic>
      <p:sp>
        <p:nvSpPr>
          <p:cNvPr id="4" name="Date Placeholder 3">
            <a:extLst>
              <a:ext uri="{FF2B5EF4-FFF2-40B4-BE49-F238E27FC236}">
                <a16:creationId xmlns:a16="http://schemas.microsoft.com/office/drawing/2014/main" id="{949D4529-C2A3-C2DF-1809-BB0C527D5D7F}"/>
              </a:ext>
            </a:extLst>
          </p:cNvPr>
          <p:cNvSpPr>
            <a:spLocks noGrp="1"/>
          </p:cNvSpPr>
          <p:nvPr>
            <p:ph type="dt" sz="half" idx="10"/>
          </p:nvPr>
        </p:nvSpPr>
        <p:spPr/>
        <p:txBody>
          <a:bodyPr/>
          <a:lstStyle/>
          <a:p>
            <a:r>
              <a:rPr lang="en-US"/>
              <a:t>August 31, 2026</a:t>
            </a:r>
          </a:p>
        </p:txBody>
      </p:sp>
      <p:sp>
        <p:nvSpPr>
          <p:cNvPr id="5" name="Footer Placeholder 4">
            <a:extLst>
              <a:ext uri="{FF2B5EF4-FFF2-40B4-BE49-F238E27FC236}">
                <a16:creationId xmlns:a16="http://schemas.microsoft.com/office/drawing/2014/main" id="{0AAFFF5B-301E-1E59-ADE2-5634D5A32DFB}"/>
              </a:ext>
            </a:extLst>
          </p:cNvPr>
          <p:cNvSpPr>
            <a:spLocks noGrp="1"/>
          </p:cNvSpPr>
          <p:nvPr>
            <p:ph type="ftr" sz="quarter" idx="11"/>
          </p:nvPr>
        </p:nvSpPr>
        <p:spPr/>
        <p:txBody>
          <a:bodyPr/>
          <a:lstStyle/>
          <a:p>
            <a:r>
              <a:rPr lang="en-US"/>
              <a:t>ACPC: Tariffs &amp; Imports</a:t>
            </a:r>
          </a:p>
        </p:txBody>
      </p:sp>
      <p:sp>
        <p:nvSpPr>
          <p:cNvPr id="6" name="Slide Number Placeholder 5">
            <a:extLst>
              <a:ext uri="{FF2B5EF4-FFF2-40B4-BE49-F238E27FC236}">
                <a16:creationId xmlns:a16="http://schemas.microsoft.com/office/drawing/2014/main" id="{E7119A39-9926-70E7-FAA1-6235D76385B3}"/>
              </a:ext>
            </a:extLst>
          </p:cNvPr>
          <p:cNvSpPr>
            <a:spLocks noGrp="1"/>
          </p:cNvSpPr>
          <p:nvPr>
            <p:ph type="sldNum" sz="quarter" idx="12"/>
          </p:nvPr>
        </p:nvSpPr>
        <p:spPr/>
        <p:txBody>
          <a:bodyPr/>
          <a:lstStyle/>
          <a:p>
            <a:fld id="{D0DD2322-01AD-4802-AECD-673054E570D1}" type="slidenum">
              <a:rPr lang="en-US" smtClean="0"/>
              <a:t>8</a:t>
            </a:fld>
            <a:endParaRPr lang="en-US"/>
          </a:p>
        </p:txBody>
      </p:sp>
      <p:sp>
        <p:nvSpPr>
          <p:cNvPr id="9" name="Oval 8">
            <a:extLst>
              <a:ext uri="{FF2B5EF4-FFF2-40B4-BE49-F238E27FC236}">
                <a16:creationId xmlns:a16="http://schemas.microsoft.com/office/drawing/2014/main" id="{A053DF49-8071-8D00-B45F-6ACF8821C404}"/>
              </a:ext>
            </a:extLst>
          </p:cNvPr>
          <p:cNvSpPr/>
          <p:nvPr/>
        </p:nvSpPr>
        <p:spPr>
          <a:xfrm>
            <a:off x="3795823" y="1222744"/>
            <a:ext cx="3221665" cy="1201479"/>
          </a:xfrm>
          <a:prstGeom prst="ellipse">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8900184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F2C9A2-7C18-E8F2-7AED-463ED2FE600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4290822-7625-B7C8-4C9A-55B4A71EB987}"/>
              </a:ext>
            </a:extLst>
          </p:cNvPr>
          <p:cNvSpPr>
            <a:spLocks noGrp="1"/>
          </p:cNvSpPr>
          <p:nvPr>
            <p:ph type="title"/>
          </p:nvPr>
        </p:nvSpPr>
        <p:spPr/>
        <p:txBody>
          <a:bodyPr/>
          <a:lstStyle/>
          <a:p>
            <a:endParaRPr lang="en-US" dirty="0"/>
          </a:p>
        </p:txBody>
      </p:sp>
      <p:pic>
        <p:nvPicPr>
          <p:cNvPr id="8" name="Content Placeholder 7">
            <a:extLst>
              <a:ext uri="{FF2B5EF4-FFF2-40B4-BE49-F238E27FC236}">
                <a16:creationId xmlns:a16="http://schemas.microsoft.com/office/drawing/2014/main" id="{B9055981-3698-0A76-6E11-AE32DD90BE9B}"/>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l="26999" t="7648" r="25740"/>
          <a:stretch>
            <a:fillRect/>
          </a:stretch>
        </p:blipFill>
        <p:spPr>
          <a:xfrm>
            <a:off x="1532095" y="0"/>
            <a:ext cx="7400259" cy="6627757"/>
          </a:xfrm>
          <a:prstGeom prst="rect">
            <a:avLst/>
          </a:prstGeom>
        </p:spPr>
      </p:pic>
      <p:sp>
        <p:nvSpPr>
          <p:cNvPr id="4" name="Date Placeholder 3">
            <a:extLst>
              <a:ext uri="{FF2B5EF4-FFF2-40B4-BE49-F238E27FC236}">
                <a16:creationId xmlns:a16="http://schemas.microsoft.com/office/drawing/2014/main" id="{FD66FB39-99D3-A1A2-EBC4-67E375590877}"/>
              </a:ext>
            </a:extLst>
          </p:cNvPr>
          <p:cNvSpPr>
            <a:spLocks noGrp="1"/>
          </p:cNvSpPr>
          <p:nvPr>
            <p:ph type="dt" sz="half" idx="10"/>
          </p:nvPr>
        </p:nvSpPr>
        <p:spPr/>
        <p:txBody>
          <a:bodyPr/>
          <a:lstStyle/>
          <a:p>
            <a:r>
              <a:rPr lang="en-US"/>
              <a:t>August 31, 2026</a:t>
            </a:r>
          </a:p>
        </p:txBody>
      </p:sp>
      <p:sp>
        <p:nvSpPr>
          <p:cNvPr id="5" name="Footer Placeholder 4">
            <a:extLst>
              <a:ext uri="{FF2B5EF4-FFF2-40B4-BE49-F238E27FC236}">
                <a16:creationId xmlns:a16="http://schemas.microsoft.com/office/drawing/2014/main" id="{5D30BEB6-B37B-97C5-FED4-F3AAABF9C3E4}"/>
              </a:ext>
            </a:extLst>
          </p:cNvPr>
          <p:cNvSpPr>
            <a:spLocks noGrp="1"/>
          </p:cNvSpPr>
          <p:nvPr>
            <p:ph type="ftr" sz="quarter" idx="11"/>
          </p:nvPr>
        </p:nvSpPr>
        <p:spPr/>
        <p:txBody>
          <a:bodyPr/>
          <a:lstStyle/>
          <a:p>
            <a:r>
              <a:rPr lang="en-US"/>
              <a:t>ACPC: Tariffs &amp; Imports</a:t>
            </a:r>
          </a:p>
        </p:txBody>
      </p:sp>
      <p:sp>
        <p:nvSpPr>
          <p:cNvPr id="6" name="Slide Number Placeholder 5">
            <a:extLst>
              <a:ext uri="{FF2B5EF4-FFF2-40B4-BE49-F238E27FC236}">
                <a16:creationId xmlns:a16="http://schemas.microsoft.com/office/drawing/2014/main" id="{18B2E222-B0C8-923B-548B-A3D1400D0F47}"/>
              </a:ext>
            </a:extLst>
          </p:cNvPr>
          <p:cNvSpPr>
            <a:spLocks noGrp="1"/>
          </p:cNvSpPr>
          <p:nvPr>
            <p:ph type="sldNum" sz="quarter" idx="12"/>
          </p:nvPr>
        </p:nvSpPr>
        <p:spPr/>
        <p:txBody>
          <a:bodyPr/>
          <a:lstStyle/>
          <a:p>
            <a:fld id="{D0DD2322-01AD-4802-AECD-673054E570D1}" type="slidenum">
              <a:rPr lang="en-US" smtClean="0"/>
              <a:t>9</a:t>
            </a:fld>
            <a:endParaRPr lang="en-US"/>
          </a:p>
        </p:txBody>
      </p:sp>
      <p:sp>
        <p:nvSpPr>
          <p:cNvPr id="9" name="Oval 8">
            <a:extLst>
              <a:ext uri="{FF2B5EF4-FFF2-40B4-BE49-F238E27FC236}">
                <a16:creationId xmlns:a16="http://schemas.microsoft.com/office/drawing/2014/main" id="{698CA099-ECEE-8494-E001-27DF5C19C6B3}"/>
              </a:ext>
            </a:extLst>
          </p:cNvPr>
          <p:cNvSpPr/>
          <p:nvPr/>
        </p:nvSpPr>
        <p:spPr>
          <a:xfrm>
            <a:off x="2084988" y="712381"/>
            <a:ext cx="3646968" cy="978307"/>
          </a:xfrm>
          <a:prstGeom prst="ellipse">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A2C8C881-B9D7-06EC-2173-532C1F802635}"/>
              </a:ext>
            </a:extLst>
          </p:cNvPr>
          <p:cNvSpPr/>
          <p:nvPr/>
        </p:nvSpPr>
        <p:spPr>
          <a:xfrm>
            <a:off x="1532095" y="5252484"/>
            <a:ext cx="5092995" cy="1010148"/>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90D8C224-1D27-17ED-5C59-9EF185BEA4B4}"/>
              </a:ext>
            </a:extLst>
          </p:cNvPr>
          <p:cNvSpPr/>
          <p:nvPr/>
        </p:nvSpPr>
        <p:spPr>
          <a:xfrm>
            <a:off x="1532094" y="3912781"/>
            <a:ext cx="5092995" cy="1245985"/>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6419028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45B31F-42D5-13C0-D634-C87AB4617421}"/>
              </a:ext>
            </a:extLst>
          </p:cNvPr>
          <p:cNvSpPr>
            <a:spLocks noGrp="1"/>
          </p:cNvSpPr>
          <p:nvPr>
            <p:ph type="title"/>
          </p:nvPr>
        </p:nvSpPr>
        <p:spPr/>
        <p:txBody>
          <a:bodyPr/>
          <a:lstStyle/>
          <a:p>
            <a:endParaRPr lang="en-US" dirty="0"/>
          </a:p>
        </p:txBody>
      </p:sp>
      <p:pic>
        <p:nvPicPr>
          <p:cNvPr id="8" name="Content Placeholder 7">
            <a:extLst>
              <a:ext uri="{FF2B5EF4-FFF2-40B4-BE49-F238E27FC236}">
                <a16:creationId xmlns:a16="http://schemas.microsoft.com/office/drawing/2014/main" id="{5D3E8F82-B8B4-B8A3-EA0A-A6467D0DD95D}"/>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l="26999" t="7648" r="25740"/>
          <a:stretch>
            <a:fillRect/>
          </a:stretch>
        </p:blipFill>
        <p:spPr>
          <a:xfrm>
            <a:off x="1532102" y="0"/>
            <a:ext cx="7400259" cy="6627757"/>
          </a:xfrm>
          <a:prstGeom prst="rect">
            <a:avLst/>
          </a:prstGeom>
        </p:spPr>
      </p:pic>
      <p:sp>
        <p:nvSpPr>
          <p:cNvPr id="4" name="Date Placeholder 3">
            <a:extLst>
              <a:ext uri="{FF2B5EF4-FFF2-40B4-BE49-F238E27FC236}">
                <a16:creationId xmlns:a16="http://schemas.microsoft.com/office/drawing/2014/main" id="{8C989C78-CFF4-64BD-C462-AFC4CEDED110}"/>
              </a:ext>
            </a:extLst>
          </p:cNvPr>
          <p:cNvSpPr>
            <a:spLocks noGrp="1"/>
          </p:cNvSpPr>
          <p:nvPr>
            <p:ph type="dt" sz="half" idx="10"/>
          </p:nvPr>
        </p:nvSpPr>
        <p:spPr/>
        <p:txBody>
          <a:bodyPr/>
          <a:lstStyle/>
          <a:p>
            <a:r>
              <a:rPr lang="en-US"/>
              <a:t>August 31, 2026</a:t>
            </a:r>
          </a:p>
        </p:txBody>
      </p:sp>
      <p:sp>
        <p:nvSpPr>
          <p:cNvPr id="5" name="Footer Placeholder 4">
            <a:extLst>
              <a:ext uri="{FF2B5EF4-FFF2-40B4-BE49-F238E27FC236}">
                <a16:creationId xmlns:a16="http://schemas.microsoft.com/office/drawing/2014/main" id="{D3F27AEF-21E8-7EE3-F3CE-436CD7E3426F}"/>
              </a:ext>
            </a:extLst>
          </p:cNvPr>
          <p:cNvSpPr>
            <a:spLocks noGrp="1"/>
          </p:cNvSpPr>
          <p:nvPr>
            <p:ph type="ftr" sz="quarter" idx="11"/>
          </p:nvPr>
        </p:nvSpPr>
        <p:spPr/>
        <p:txBody>
          <a:bodyPr/>
          <a:lstStyle/>
          <a:p>
            <a:r>
              <a:rPr lang="en-US"/>
              <a:t>ACPC: Tariffs &amp; Imports</a:t>
            </a:r>
          </a:p>
        </p:txBody>
      </p:sp>
      <p:sp>
        <p:nvSpPr>
          <p:cNvPr id="6" name="Slide Number Placeholder 5">
            <a:extLst>
              <a:ext uri="{FF2B5EF4-FFF2-40B4-BE49-F238E27FC236}">
                <a16:creationId xmlns:a16="http://schemas.microsoft.com/office/drawing/2014/main" id="{9F704026-D5FE-D709-712C-2D8732B211CE}"/>
              </a:ext>
            </a:extLst>
          </p:cNvPr>
          <p:cNvSpPr>
            <a:spLocks noGrp="1"/>
          </p:cNvSpPr>
          <p:nvPr>
            <p:ph type="sldNum" sz="quarter" idx="12"/>
          </p:nvPr>
        </p:nvSpPr>
        <p:spPr/>
        <p:txBody>
          <a:bodyPr/>
          <a:lstStyle/>
          <a:p>
            <a:fld id="{D0DD2322-01AD-4802-AECD-673054E570D1}" type="slidenum">
              <a:rPr lang="en-US" smtClean="0"/>
              <a:t>10</a:t>
            </a:fld>
            <a:endParaRPr lang="en-US"/>
          </a:p>
        </p:txBody>
      </p:sp>
      <p:sp>
        <p:nvSpPr>
          <p:cNvPr id="9" name="Oval 8">
            <a:extLst>
              <a:ext uri="{FF2B5EF4-FFF2-40B4-BE49-F238E27FC236}">
                <a16:creationId xmlns:a16="http://schemas.microsoft.com/office/drawing/2014/main" id="{038443E6-3F1B-2AB3-0179-3353C44B8A3E}"/>
              </a:ext>
            </a:extLst>
          </p:cNvPr>
          <p:cNvSpPr/>
          <p:nvPr/>
        </p:nvSpPr>
        <p:spPr>
          <a:xfrm>
            <a:off x="2084995" y="712381"/>
            <a:ext cx="3646968" cy="978307"/>
          </a:xfrm>
          <a:prstGeom prst="ellipse">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A41A45D-32B7-19BA-5B5D-B3CD18CD4BB7}"/>
              </a:ext>
            </a:extLst>
          </p:cNvPr>
          <p:cNvSpPr/>
          <p:nvPr/>
        </p:nvSpPr>
        <p:spPr>
          <a:xfrm>
            <a:off x="1532102" y="5252484"/>
            <a:ext cx="5092995" cy="1010148"/>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40AD034D-E277-1B8F-9A0B-F10616E63B97}"/>
              </a:ext>
            </a:extLst>
          </p:cNvPr>
          <p:cNvSpPr/>
          <p:nvPr/>
        </p:nvSpPr>
        <p:spPr>
          <a:xfrm>
            <a:off x="1532101" y="4033284"/>
            <a:ext cx="5092995" cy="1125482"/>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a:extLst>
              <a:ext uri="{FF2B5EF4-FFF2-40B4-BE49-F238E27FC236}">
                <a16:creationId xmlns:a16="http://schemas.microsoft.com/office/drawing/2014/main" id="{3B3E4038-BC9A-E84B-7A5E-D86C3F988CCD}"/>
              </a:ext>
            </a:extLst>
          </p:cNvPr>
          <p:cNvSpPr/>
          <p:nvPr/>
        </p:nvSpPr>
        <p:spPr>
          <a:xfrm>
            <a:off x="6850186" y="3800183"/>
            <a:ext cx="1508018" cy="1443647"/>
          </a:xfrm>
          <a:prstGeom prst="ellipse">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Oval 14">
            <a:extLst>
              <a:ext uri="{FF2B5EF4-FFF2-40B4-BE49-F238E27FC236}">
                <a16:creationId xmlns:a16="http://schemas.microsoft.com/office/drawing/2014/main" id="{4324A227-230F-7A8C-5801-F2A20EE26322}"/>
              </a:ext>
            </a:extLst>
          </p:cNvPr>
          <p:cNvSpPr/>
          <p:nvPr/>
        </p:nvSpPr>
        <p:spPr>
          <a:xfrm>
            <a:off x="6864360" y="4973320"/>
            <a:ext cx="1508018" cy="1443647"/>
          </a:xfrm>
          <a:prstGeom prst="ellipse">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4888716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233BD2-0025-5467-E5D6-0852F41F23D0}"/>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9F4C9B-2D4F-7E1B-3B2F-2794E4538A5D}"/>
              </a:ext>
            </a:extLst>
          </p:cNvPr>
          <p:cNvSpPr>
            <a:spLocks noGrp="1"/>
          </p:cNvSpPr>
          <p:nvPr>
            <p:ph type="title"/>
          </p:nvPr>
        </p:nvSpPr>
        <p:spPr/>
        <p:txBody>
          <a:bodyPr>
            <a:normAutofit fontScale="90000"/>
          </a:bodyPr>
          <a:lstStyle/>
          <a:p>
            <a:pPr algn="ctr"/>
            <a:r>
              <a:rPr lang="en-US" u="sng" dirty="0"/>
              <a:t>Sample</a:t>
            </a:r>
            <a:r>
              <a:rPr lang="en-US" dirty="0"/>
              <a:t> Aircraft Parts (NOT a Complete List)</a:t>
            </a:r>
            <a:br>
              <a:rPr lang="en-US" dirty="0"/>
            </a:br>
            <a:r>
              <a:rPr lang="en-US" sz="2000" dirty="0"/>
              <a:t>for illustration purposes only - descriptions may be incomplete</a:t>
            </a:r>
            <a:endParaRPr lang="en-US" dirty="0"/>
          </a:p>
        </p:txBody>
      </p:sp>
      <p:sp>
        <p:nvSpPr>
          <p:cNvPr id="5" name="Content Placeholder 4">
            <a:extLst>
              <a:ext uri="{FF2B5EF4-FFF2-40B4-BE49-F238E27FC236}">
                <a16:creationId xmlns:a16="http://schemas.microsoft.com/office/drawing/2014/main" id="{81D95C8B-2213-4856-89BF-FFEC100D0D97}"/>
              </a:ext>
            </a:extLst>
          </p:cNvPr>
          <p:cNvSpPr>
            <a:spLocks noGrp="1"/>
          </p:cNvSpPr>
          <p:nvPr>
            <p:ph sz="half" idx="1"/>
          </p:nvPr>
        </p:nvSpPr>
        <p:spPr>
          <a:xfrm>
            <a:off x="838200" y="1825625"/>
            <a:ext cx="2457450" cy="4351338"/>
          </a:xfrm>
        </p:spPr>
        <p:txBody>
          <a:bodyPr/>
          <a:lstStyle/>
          <a:p>
            <a:r>
              <a:rPr lang="en-US" dirty="0"/>
              <a:t>3917.21.00</a:t>
            </a:r>
          </a:p>
          <a:p>
            <a:r>
              <a:rPr lang="en-US" dirty="0"/>
              <a:t>3917.22.00</a:t>
            </a:r>
          </a:p>
          <a:p>
            <a:r>
              <a:rPr lang="en-US" dirty="0"/>
              <a:t>3917.23.00</a:t>
            </a:r>
          </a:p>
          <a:p>
            <a:r>
              <a:rPr lang="en-US" dirty="0"/>
              <a:t>3917.29.00</a:t>
            </a:r>
          </a:p>
          <a:p>
            <a:r>
              <a:rPr lang="en-US" dirty="0"/>
              <a:t>3926.90.45</a:t>
            </a:r>
          </a:p>
          <a:p>
            <a:r>
              <a:rPr lang="en-US" dirty="0"/>
              <a:t>4009.12.00</a:t>
            </a:r>
          </a:p>
          <a:p>
            <a:r>
              <a:rPr lang="en-US" dirty="0"/>
              <a:t>4823.90.20</a:t>
            </a:r>
          </a:p>
          <a:p>
            <a:r>
              <a:rPr lang="en-US" dirty="0"/>
              <a:t>6812.80.90</a:t>
            </a:r>
          </a:p>
          <a:p>
            <a:endParaRPr lang="en-US" dirty="0"/>
          </a:p>
        </p:txBody>
      </p:sp>
      <p:sp>
        <p:nvSpPr>
          <p:cNvPr id="6" name="Content Placeholder 5">
            <a:extLst>
              <a:ext uri="{FF2B5EF4-FFF2-40B4-BE49-F238E27FC236}">
                <a16:creationId xmlns:a16="http://schemas.microsoft.com/office/drawing/2014/main" id="{17F10093-40D2-5100-F538-D92B124D40AB}"/>
              </a:ext>
            </a:extLst>
          </p:cNvPr>
          <p:cNvSpPr>
            <a:spLocks noGrp="1"/>
          </p:cNvSpPr>
          <p:nvPr>
            <p:ph sz="half" idx="2"/>
          </p:nvPr>
        </p:nvSpPr>
        <p:spPr>
          <a:xfrm>
            <a:off x="3162300" y="1825625"/>
            <a:ext cx="8191500" cy="4351338"/>
          </a:xfrm>
        </p:spPr>
        <p:txBody>
          <a:bodyPr/>
          <a:lstStyle/>
          <a:p>
            <a:r>
              <a:rPr lang="en-US" dirty="0"/>
              <a:t>Tubes/pipes/hoses made from ethylene polymer</a:t>
            </a:r>
          </a:p>
          <a:p>
            <a:r>
              <a:rPr lang="en-US" dirty="0"/>
              <a:t>Tubes/pipes/hoses made from propylene polymer</a:t>
            </a:r>
          </a:p>
          <a:p>
            <a:r>
              <a:rPr lang="en-US" dirty="0"/>
              <a:t>Tubes/pipes/hoses made from vinyl Cl</a:t>
            </a:r>
            <a:r>
              <a:rPr lang="en-US" baseline="30000" dirty="0"/>
              <a:t>-</a:t>
            </a:r>
            <a:r>
              <a:rPr lang="en-US" dirty="0"/>
              <a:t> polymer</a:t>
            </a:r>
          </a:p>
          <a:p>
            <a:r>
              <a:rPr lang="en-US" dirty="0"/>
              <a:t>Tubes/pipes/hoses made from other plastics</a:t>
            </a:r>
          </a:p>
          <a:p>
            <a:r>
              <a:rPr lang="en-US" dirty="0"/>
              <a:t>Plastic gaskets, washers and other seals</a:t>
            </a:r>
          </a:p>
          <a:p>
            <a:r>
              <a:rPr lang="en-US" dirty="0"/>
              <a:t>Tubes/pipes/hoses of rubber w/ fittings</a:t>
            </a:r>
          </a:p>
          <a:p>
            <a:r>
              <a:rPr lang="en-US" dirty="0"/>
              <a:t>Certain paper mache items</a:t>
            </a:r>
          </a:p>
          <a:p>
            <a:r>
              <a:rPr lang="en-US" dirty="0"/>
              <a:t>Certain parts made from crocidolite (asbestos)</a:t>
            </a:r>
          </a:p>
        </p:txBody>
      </p:sp>
      <p:sp>
        <p:nvSpPr>
          <p:cNvPr id="2" name="Date Placeholder 1">
            <a:extLst>
              <a:ext uri="{FF2B5EF4-FFF2-40B4-BE49-F238E27FC236}">
                <a16:creationId xmlns:a16="http://schemas.microsoft.com/office/drawing/2014/main" id="{0BFC3C77-6F06-406D-F896-AB90F233C4F6}"/>
              </a:ext>
            </a:extLst>
          </p:cNvPr>
          <p:cNvSpPr>
            <a:spLocks noGrp="1"/>
          </p:cNvSpPr>
          <p:nvPr>
            <p:ph type="dt" sz="half" idx="10"/>
          </p:nvPr>
        </p:nvSpPr>
        <p:spPr/>
        <p:txBody>
          <a:bodyPr/>
          <a:lstStyle/>
          <a:p>
            <a:r>
              <a:rPr lang="en-US"/>
              <a:t>August 31, 2026</a:t>
            </a:r>
          </a:p>
        </p:txBody>
      </p:sp>
      <p:sp>
        <p:nvSpPr>
          <p:cNvPr id="3" name="Footer Placeholder 2">
            <a:extLst>
              <a:ext uri="{FF2B5EF4-FFF2-40B4-BE49-F238E27FC236}">
                <a16:creationId xmlns:a16="http://schemas.microsoft.com/office/drawing/2014/main" id="{BB457FC0-7705-CFB8-EFEB-5ECBF7628B92}"/>
              </a:ext>
            </a:extLst>
          </p:cNvPr>
          <p:cNvSpPr>
            <a:spLocks noGrp="1"/>
          </p:cNvSpPr>
          <p:nvPr>
            <p:ph type="ftr" sz="quarter" idx="11"/>
          </p:nvPr>
        </p:nvSpPr>
        <p:spPr/>
        <p:txBody>
          <a:bodyPr/>
          <a:lstStyle/>
          <a:p>
            <a:r>
              <a:rPr lang="en-US"/>
              <a:t>ACPC: Tariffs &amp; Imports</a:t>
            </a:r>
          </a:p>
        </p:txBody>
      </p:sp>
      <p:sp>
        <p:nvSpPr>
          <p:cNvPr id="7" name="Slide Number Placeholder 6">
            <a:extLst>
              <a:ext uri="{FF2B5EF4-FFF2-40B4-BE49-F238E27FC236}">
                <a16:creationId xmlns:a16="http://schemas.microsoft.com/office/drawing/2014/main" id="{BFC7985D-0B68-11D6-C774-45EA6E936C56}"/>
              </a:ext>
            </a:extLst>
          </p:cNvPr>
          <p:cNvSpPr>
            <a:spLocks noGrp="1"/>
          </p:cNvSpPr>
          <p:nvPr>
            <p:ph type="sldNum" sz="quarter" idx="12"/>
          </p:nvPr>
        </p:nvSpPr>
        <p:spPr/>
        <p:txBody>
          <a:bodyPr/>
          <a:lstStyle/>
          <a:p>
            <a:fld id="{D0DD2322-01AD-4802-AECD-673054E570D1}" type="slidenum">
              <a:rPr lang="en-US" smtClean="0"/>
              <a:t>11</a:t>
            </a:fld>
            <a:endParaRPr lang="en-US"/>
          </a:p>
        </p:txBody>
      </p:sp>
    </p:spTree>
    <p:extLst>
      <p:ext uri="{BB962C8B-B14F-4D97-AF65-F5344CB8AC3E}">
        <p14:creationId xmlns:p14="http://schemas.microsoft.com/office/powerpoint/2010/main" val="7404073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7F217F-3959-AF62-F84A-3C6D573D6FE2}"/>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0F844CAB-0D1F-27FA-6EB4-5083B1C6CCE6}"/>
              </a:ext>
            </a:extLst>
          </p:cNvPr>
          <p:cNvSpPr>
            <a:spLocks noGrp="1"/>
          </p:cNvSpPr>
          <p:nvPr>
            <p:ph type="title"/>
          </p:nvPr>
        </p:nvSpPr>
        <p:spPr/>
        <p:txBody>
          <a:bodyPr>
            <a:normAutofit fontScale="90000"/>
          </a:bodyPr>
          <a:lstStyle/>
          <a:p>
            <a:pPr algn="ctr"/>
            <a:r>
              <a:rPr lang="en-US" u="sng" dirty="0"/>
              <a:t>Sample</a:t>
            </a:r>
            <a:r>
              <a:rPr lang="en-US" dirty="0"/>
              <a:t> Aircraft Parts (NOT a Complete List)</a:t>
            </a:r>
            <a:br>
              <a:rPr lang="en-US" dirty="0"/>
            </a:br>
            <a:r>
              <a:rPr lang="en-US" sz="2200" dirty="0"/>
              <a:t>for illustration purposes only - descriptions may be incomplete</a:t>
            </a:r>
          </a:p>
        </p:txBody>
      </p:sp>
      <p:sp>
        <p:nvSpPr>
          <p:cNvPr id="5" name="Content Placeholder 4">
            <a:extLst>
              <a:ext uri="{FF2B5EF4-FFF2-40B4-BE49-F238E27FC236}">
                <a16:creationId xmlns:a16="http://schemas.microsoft.com/office/drawing/2014/main" id="{40A0CFE7-3F2A-0B02-5EAE-99901DBD618C}"/>
              </a:ext>
            </a:extLst>
          </p:cNvPr>
          <p:cNvSpPr>
            <a:spLocks noGrp="1"/>
          </p:cNvSpPr>
          <p:nvPr>
            <p:ph sz="half" idx="1"/>
          </p:nvPr>
        </p:nvSpPr>
        <p:spPr>
          <a:xfrm>
            <a:off x="838200" y="1825625"/>
            <a:ext cx="2457450" cy="4351338"/>
          </a:xfrm>
        </p:spPr>
        <p:txBody>
          <a:bodyPr>
            <a:normAutofit lnSpcReduction="10000"/>
          </a:bodyPr>
          <a:lstStyle/>
          <a:p>
            <a:r>
              <a:rPr lang="en-US" dirty="0"/>
              <a:t>6813.20.00</a:t>
            </a:r>
          </a:p>
          <a:p>
            <a:r>
              <a:rPr lang="en-US" dirty="0"/>
              <a:t>6813.81.00</a:t>
            </a:r>
          </a:p>
          <a:p>
            <a:r>
              <a:rPr lang="en-US" dirty="0"/>
              <a:t>7007.21.11</a:t>
            </a:r>
          </a:p>
          <a:p>
            <a:r>
              <a:rPr lang="en-US" dirty="0"/>
              <a:t>7304.31.30</a:t>
            </a:r>
          </a:p>
          <a:p>
            <a:r>
              <a:rPr lang="en-US" dirty="0"/>
              <a:t>7312.10.05</a:t>
            </a:r>
          </a:p>
          <a:p>
            <a:r>
              <a:rPr lang="en-US" dirty="0"/>
              <a:t>7324.10.00</a:t>
            </a:r>
          </a:p>
          <a:p>
            <a:r>
              <a:rPr lang="en-US" dirty="0"/>
              <a:t>7413.00.90</a:t>
            </a:r>
          </a:p>
          <a:p>
            <a:r>
              <a:rPr lang="en-US" dirty="0"/>
              <a:t>7608.20.00</a:t>
            </a:r>
          </a:p>
          <a:p>
            <a:r>
              <a:rPr lang="en-US" dirty="0"/>
              <a:t>8108.90.60</a:t>
            </a:r>
          </a:p>
        </p:txBody>
      </p:sp>
      <p:sp>
        <p:nvSpPr>
          <p:cNvPr id="6" name="Content Placeholder 5">
            <a:extLst>
              <a:ext uri="{FF2B5EF4-FFF2-40B4-BE49-F238E27FC236}">
                <a16:creationId xmlns:a16="http://schemas.microsoft.com/office/drawing/2014/main" id="{61ABB5A3-0C72-A4AB-6FD0-4210F9869259}"/>
              </a:ext>
            </a:extLst>
          </p:cNvPr>
          <p:cNvSpPr>
            <a:spLocks noGrp="1"/>
          </p:cNvSpPr>
          <p:nvPr>
            <p:ph sz="half" idx="2"/>
          </p:nvPr>
        </p:nvSpPr>
        <p:spPr>
          <a:xfrm>
            <a:off x="3162300" y="1825625"/>
            <a:ext cx="8191500" cy="4351338"/>
          </a:xfrm>
        </p:spPr>
        <p:txBody>
          <a:bodyPr>
            <a:normAutofit lnSpcReduction="10000"/>
          </a:bodyPr>
          <a:lstStyle/>
          <a:p>
            <a:r>
              <a:rPr lang="en-US" dirty="0"/>
              <a:t>Civil aircraft brake pads with asbestos</a:t>
            </a:r>
          </a:p>
          <a:p>
            <a:r>
              <a:rPr lang="en-US" dirty="0"/>
              <a:t>Civil aircraft brake pads without asbestos</a:t>
            </a:r>
          </a:p>
          <a:p>
            <a:r>
              <a:rPr lang="en-US" dirty="0"/>
              <a:t>Laminated safety glass windshield for aircraft</a:t>
            </a:r>
          </a:p>
          <a:p>
            <a:r>
              <a:rPr lang="en-US" dirty="0"/>
              <a:t>Tubes/pipes/hoses made from iron/nonalloy steel</a:t>
            </a:r>
          </a:p>
          <a:p>
            <a:r>
              <a:rPr lang="en-US" dirty="0"/>
              <a:t>Stainless steel stranded wire w/ fittings</a:t>
            </a:r>
          </a:p>
          <a:p>
            <a:r>
              <a:rPr lang="en-US" dirty="0"/>
              <a:t>Stainless steel sinks</a:t>
            </a:r>
          </a:p>
          <a:p>
            <a:r>
              <a:rPr lang="en-US" dirty="0"/>
              <a:t>Copper stranded wire w/ fittings</a:t>
            </a:r>
          </a:p>
          <a:p>
            <a:r>
              <a:rPr lang="en-US" dirty="0"/>
              <a:t>Tubes/pipes made from aluminum alloy</a:t>
            </a:r>
          </a:p>
          <a:p>
            <a:r>
              <a:rPr lang="en-US" dirty="0"/>
              <a:t>Tubes/pipes made from titanium w/ fittings</a:t>
            </a:r>
          </a:p>
          <a:p>
            <a:endParaRPr lang="en-US" dirty="0"/>
          </a:p>
        </p:txBody>
      </p:sp>
      <p:sp>
        <p:nvSpPr>
          <p:cNvPr id="2" name="Date Placeholder 1">
            <a:extLst>
              <a:ext uri="{FF2B5EF4-FFF2-40B4-BE49-F238E27FC236}">
                <a16:creationId xmlns:a16="http://schemas.microsoft.com/office/drawing/2014/main" id="{CE862D82-2F7B-7720-227F-8CBC41EAD028}"/>
              </a:ext>
            </a:extLst>
          </p:cNvPr>
          <p:cNvSpPr>
            <a:spLocks noGrp="1"/>
          </p:cNvSpPr>
          <p:nvPr>
            <p:ph type="dt" sz="half" idx="10"/>
          </p:nvPr>
        </p:nvSpPr>
        <p:spPr/>
        <p:txBody>
          <a:bodyPr/>
          <a:lstStyle/>
          <a:p>
            <a:r>
              <a:rPr lang="en-US"/>
              <a:t>August 31, 2026</a:t>
            </a:r>
          </a:p>
        </p:txBody>
      </p:sp>
      <p:sp>
        <p:nvSpPr>
          <p:cNvPr id="3" name="Footer Placeholder 2">
            <a:extLst>
              <a:ext uri="{FF2B5EF4-FFF2-40B4-BE49-F238E27FC236}">
                <a16:creationId xmlns:a16="http://schemas.microsoft.com/office/drawing/2014/main" id="{02F5755A-175C-E519-D6AE-7004D9E85614}"/>
              </a:ext>
            </a:extLst>
          </p:cNvPr>
          <p:cNvSpPr>
            <a:spLocks noGrp="1"/>
          </p:cNvSpPr>
          <p:nvPr>
            <p:ph type="ftr" sz="quarter" idx="11"/>
          </p:nvPr>
        </p:nvSpPr>
        <p:spPr/>
        <p:txBody>
          <a:bodyPr/>
          <a:lstStyle/>
          <a:p>
            <a:r>
              <a:rPr lang="en-US"/>
              <a:t>ACPC: Tariffs &amp; Imports</a:t>
            </a:r>
          </a:p>
        </p:txBody>
      </p:sp>
      <p:sp>
        <p:nvSpPr>
          <p:cNvPr id="7" name="Slide Number Placeholder 6">
            <a:extLst>
              <a:ext uri="{FF2B5EF4-FFF2-40B4-BE49-F238E27FC236}">
                <a16:creationId xmlns:a16="http://schemas.microsoft.com/office/drawing/2014/main" id="{68988E4E-CD01-DB04-8C36-D755D791E6E5}"/>
              </a:ext>
            </a:extLst>
          </p:cNvPr>
          <p:cNvSpPr>
            <a:spLocks noGrp="1"/>
          </p:cNvSpPr>
          <p:nvPr>
            <p:ph type="sldNum" sz="quarter" idx="12"/>
          </p:nvPr>
        </p:nvSpPr>
        <p:spPr/>
        <p:txBody>
          <a:bodyPr/>
          <a:lstStyle/>
          <a:p>
            <a:fld id="{D0DD2322-01AD-4802-AECD-673054E570D1}" type="slidenum">
              <a:rPr lang="en-US" smtClean="0"/>
              <a:t>12</a:t>
            </a:fld>
            <a:endParaRPr lang="en-US"/>
          </a:p>
        </p:txBody>
      </p:sp>
    </p:spTree>
    <p:extLst>
      <p:ext uri="{BB962C8B-B14F-4D97-AF65-F5344CB8AC3E}">
        <p14:creationId xmlns:p14="http://schemas.microsoft.com/office/powerpoint/2010/main" val="31700860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1C8039D-4523-2F34-05D6-2AFC219796FD}"/>
              </a:ext>
            </a:extLst>
          </p:cNvPr>
          <p:cNvSpPr>
            <a:spLocks noGrp="1"/>
          </p:cNvSpPr>
          <p:nvPr>
            <p:ph type="title"/>
          </p:nvPr>
        </p:nvSpPr>
        <p:spPr/>
        <p:txBody>
          <a:bodyPr>
            <a:normAutofit fontScale="90000"/>
          </a:bodyPr>
          <a:lstStyle/>
          <a:p>
            <a:pPr algn="ctr"/>
            <a:r>
              <a:rPr lang="en-US" u="sng" dirty="0"/>
              <a:t>Sample</a:t>
            </a:r>
            <a:r>
              <a:rPr lang="en-US" dirty="0"/>
              <a:t> Aircraft Parts (NOT a Complete List)</a:t>
            </a:r>
            <a:br>
              <a:rPr lang="en-US" dirty="0"/>
            </a:br>
            <a:r>
              <a:rPr lang="en-US" sz="2200" dirty="0"/>
              <a:t>for illustration purposes only - descriptions may be incomplete</a:t>
            </a:r>
          </a:p>
        </p:txBody>
      </p:sp>
      <p:sp>
        <p:nvSpPr>
          <p:cNvPr id="5" name="Content Placeholder 4">
            <a:extLst>
              <a:ext uri="{FF2B5EF4-FFF2-40B4-BE49-F238E27FC236}">
                <a16:creationId xmlns:a16="http://schemas.microsoft.com/office/drawing/2014/main" id="{99FF2D35-B2EE-3B79-E116-1AEDEE4C3903}"/>
              </a:ext>
            </a:extLst>
          </p:cNvPr>
          <p:cNvSpPr>
            <a:spLocks noGrp="1"/>
          </p:cNvSpPr>
          <p:nvPr>
            <p:ph sz="half" idx="1"/>
          </p:nvPr>
        </p:nvSpPr>
        <p:spPr>
          <a:xfrm>
            <a:off x="838200" y="1825625"/>
            <a:ext cx="2457450" cy="4351338"/>
          </a:xfrm>
        </p:spPr>
        <p:txBody>
          <a:bodyPr>
            <a:normAutofit fontScale="92500" lnSpcReduction="10000"/>
          </a:bodyPr>
          <a:lstStyle/>
          <a:p>
            <a:r>
              <a:rPr lang="en-US" dirty="0"/>
              <a:t>8302.49.80</a:t>
            </a:r>
          </a:p>
          <a:p>
            <a:r>
              <a:rPr lang="en-US" dirty="0"/>
              <a:t>8407.10.00</a:t>
            </a:r>
          </a:p>
          <a:p>
            <a:r>
              <a:rPr lang="en-US" dirty="0"/>
              <a:t>8409.10.00</a:t>
            </a:r>
          </a:p>
          <a:p>
            <a:r>
              <a:rPr lang="en-US" dirty="0"/>
              <a:t>8411.22.40</a:t>
            </a:r>
          </a:p>
          <a:p>
            <a:pPr lvl="1"/>
            <a:endParaRPr lang="en-US" dirty="0"/>
          </a:p>
          <a:p>
            <a:pPr lvl="1"/>
            <a:endParaRPr lang="en-US" dirty="0"/>
          </a:p>
          <a:p>
            <a:r>
              <a:rPr lang="en-US" dirty="0"/>
              <a:t>8413.30.90</a:t>
            </a:r>
          </a:p>
          <a:p>
            <a:r>
              <a:rPr lang="en-US" dirty="0"/>
              <a:t>8414.10.00</a:t>
            </a:r>
          </a:p>
          <a:p>
            <a:r>
              <a:rPr lang="en-US" dirty="0"/>
              <a:t>8415.10.60</a:t>
            </a:r>
          </a:p>
          <a:p>
            <a:r>
              <a:rPr lang="en-US" dirty="0"/>
              <a:t>8419.50.10</a:t>
            </a:r>
          </a:p>
        </p:txBody>
      </p:sp>
      <p:sp>
        <p:nvSpPr>
          <p:cNvPr id="6" name="Content Placeholder 5">
            <a:extLst>
              <a:ext uri="{FF2B5EF4-FFF2-40B4-BE49-F238E27FC236}">
                <a16:creationId xmlns:a16="http://schemas.microsoft.com/office/drawing/2014/main" id="{7A65211E-4E20-1386-2682-922E9D29EC24}"/>
              </a:ext>
            </a:extLst>
          </p:cNvPr>
          <p:cNvSpPr>
            <a:spLocks noGrp="1"/>
          </p:cNvSpPr>
          <p:nvPr>
            <p:ph sz="half" idx="2"/>
          </p:nvPr>
        </p:nvSpPr>
        <p:spPr>
          <a:xfrm>
            <a:off x="3162300" y="1825625"/>
            <a:ext cx="8191500" cy="4351338"/>
          </a:xfrm>
        </p:spPr>
        <p:txBody>
          <a:bodyPr>
            <a:normAutofit fontScale="92500" lnSpcReduction="10000"/>
          </a:bodyPr>
          <a:lstStyle/>
          <a:p>
            <a:r>
              <a:rPr lang="en-US" dirty="0"/>
              <a:t>Aircraft fittings</a:t>
            </a:r>
          </a:p>
          <a:p>
            <a:r>
              <a:rPr lang="en-US" dirty="0"/>
              <a:t>Reciprocating aircraft engines</a:t>
            </a:r>
          </a:p>
          <a:p>
            <a:r>
              <a:rPr lang="en-US" dirty="0"/>
              <a:t>Parts for reciprocating aircraft engines</a:t>
            </a:r>
          </a:p>
          <a:p>
            <a:r>
              <a:rPr lang="en-US" dirty="0"/>
              <a:t>Aircraft turboprop engines (exceeding 1,100 kW)</a:t>
            </a:r>
          </a:p>
          <a:p>
            <a:pPr lvl="1"/>
            <a:r>
              <a:rPr lang="en-US" dirty="0"/>
              <a:t>There are many different engine codes</a:t>
            </a:r>
          </a:p>
          <a:p>
            <a:pPr lvl="1"/>
            <a:r>
              <a:rPr lang="en-US" dirty="0"/>
              <a:t>The turbine engine codes </a:t>
            </a:r>
            <a:r>
              <a:rPr lang="en-US" u="sng" dirty="0"/>
              <a:t>will include parts</a:t>
            </a:r>
          </a:p>
          <a:p>
            <a:r>
              <a:rPr lang="en-US" dirty="0"/>
              <a:t>Fuel pumps</a:t>
            </a:r>
          </a:p>
          <a:p>
            <a:r>
              <a:rPr lang="en-US" dirty="0"/>
              <a:t>Vacuum pumps</a:t>
            </a:r>
          </a:p>
          <a:p>
            <a:r>
              <a:rPr lang="en-US" dirty="0"/>
              <a:t>Reversible heat pumps</a:t>
            </a:r>
          </a:p>
          <a:p>
            <a:r>
              <a:rPr lang="en-US" dirty="0"/>
              <a:t>Brazed aluminum plate-fin heat exchangers</a:t>
            </a:r>
          </a:p>
        </p:txBody>
      </p:sp>
      <p:sp>
        <p:nvSpPr>
          <p:cNvPr id="2" name="Date Placeholder 1">
            <a:extLst>
              <a:ext uri="{FF2B5EF4-FFF2-40B4-BE49-F238E27FC236}">
                <a16:creationId xmlns:a16="http://schemas.microsoft.com/office/drawing/2014/main" id="{53290F05-55C3-22DD-F551-B063A5609D2A}"/>
              </a:ext>
            </a:extLst>
          </p:cNvPr>
          <p:cNvSpPr>
            <a:spLocks noGrp="1"/>
          </p:cNvSpPr>
          <p:nvPr>
            <p:ph type="dt" sz="half" idx="10"/>
          </p:nvPr>
        </p:nvSpPr>
        <p:spPr/>
        <p:txBody>
          <a:bodyPr/>
          <a:lstStyle/>
          <a:p>
            <a:r>
              <a:rPr lang="en-US"/>
              <a:t>August 31, 2026</a:t>
            </a:r>
          </a:p>
        </p:txBody>
      </p:sp>
      <p:sp>
        <p:nvSpPr>
          <p:cNvPr id="3" name="Footer Placeholder 2">
            <a:extLst>
              <a:ext uri="{FF2B5EF4-FFF2-40B4-BE49-F238E27FC236}">
                <a16:creationId xmlns:a16="http://schemas.microsoft.com/office/drawing/2014/main" id="{749F908C-4400-A6AF-1FE6-3C693F681837}"/>
              </a:ext>
            </a:extLst>
          </p:cNvPr>
          <p:cNvSpPr>
            <a:spLocks noGrp="1"/>
          </p:cNvSpPr>
          <p:nvPr>
            <p:ph type="ftr" sz="quarter" idx="11"/>
          </p:nvPr>
        </p:nvSpPr>
        <p:spPr/>
        <p:txBody>
          <a:bodyPr/>
          <a:lstStyle/>
          <a:p>
            <a:r>
              <a:rPr lang="en-US"/>
              <a:t>ACPC: Tariffs &amp; Imports</a:t>
            </a:r>
          </a:p>
        </p:txBody>
      </p:sp>
      <p:sp>
        <p:nvSpPr>
          <p:cNvPr id="7" name="Slide Number Placeholder 6">
            <a:extLst>
              <a:ext uri="{FF2B5EF4-FFF2-40B4-BE49-F238E27FC236}">
                <a16:creationId xmlns:a16="http://schemas.microsoft.com/office/drawing/2014/main" id="{AF196A53-72F8-0854-0F3B-E7046F7F917C}"/>
              </a:ext>
            </a:extLst>
          </p:cNvPr>
          <p:cNvSpPr>
            <a:spLocks noGrp="1"/>
          </p:cNvSpPr>
          <p:nvPr>
            <p:ph type="sldNum" sz="quarter" idx="12"/>
          </p:nvPr>
        </p:nvSpPr>
        <p:spPr/>
        <p:txBody>
          <a:bodyPr/>
          <a:lstStyle/>
          <a:p>
            <a:fld id="{D0DD2322-01AD-4802-AECD-673054E570D1}" type="slidenum">
              <a:rPr lang="en-US" smtClean="0"/>
              <a:t>13</a:t>
            </a:fld>
            <a:endParaRPr lang="en-US"/>
          </a:p>
        </p:txBody>
      </p:sp>
    </p:spTree>
    <p:extLst>
      <p:ext uri="{BB962C8B-B14F-4D97-AF65-F5344CB8AC3E}">
        <p14:creationId xmlns:p14="http://schemas.microsoft.com/office/powerpoint/2010/main" val="31280876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5A0511-AC28-3C80-5513-71FE56954A85}"/>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870E8A0E-BF88-3EEE-C0F8-BDCB0876CEC6}"/>
              </a:ext>
            </a:extLst>
          </p:cNvPr>
          <p:cNvSpPr>
            <a:spLocks noGrp="1"/>
          </p:cNvSpPr>
          <p:nvPr>
            <p:ph type="title"/>
          </p:nvPr>
        </p:nvSpPr>
        <p:spPr/>
        <p:txBody>
          <a:bodyPr>
            <a:normAutofit fontScale="90000"/>
          </a:bodyPr>
          <a:lstStyle/>
          <a:p>
            <a:pPr algn="ctr"/>
            <a:r>
              <a:rPr lang="en-US" u="sng" dirty="0"/>
              <a:t>Sample</a:t>
            </a:r>
            <a:r>
              <a:rPr lang="en-US" dirty="0"/>
              <a:t> Aircraft Parts (NOT a Complete List)</a:t>
            </a:r>
            <a:br>
              <a:rPr lang="en-US" dirty="0"/>
            </a:br>
            <a:r>
              <a:rPr lang="en-US" sz="2200" dirty="0"/>
              <a:t>for illustration purposes only - descriptions may be incomplete</a:t>
            </a:r>
          </a:p>
        </p:txBody>
      </p:sp>
      <p:sp>
        <p:nvSpPr>
          <p:cNvPr id="5" name="Content Placeholder 4">
            <a:extLst>
              <a:ext uri="{FF2B5EF4-FFF2-40B4-BE49-F238E27FC236}">
                <a16:creationId xmlns:a16="http://schemas.microsoft.com/office/drawing/2014/main" id="{E3EDD12A-FD5E-5FF2-8307-B77297275440}"/>
              </a:ext>
            </a:extLst>
          </p:cNvPr>
          <p:cNvSpPr>
            <a:spLocks noGrp="1"/>
          </p:cNvSpPr>
          <p:nvPr>
            <p:ph sz="half" idx="1"/>
          </p:nvPr>
        </p:nvSpPr>
        <p:spPr>
          <a:xfrm>
            <a:off x="838200" y="1825625"/>
            <a:ext cx="2457450" cy="4351338"/>
          </a:xfrm>
        </p:spPr>
        <p:txBody>
          <a:bodyPr/>
          <a:lstStyle/>
          <a:p>
            <a:r>
              <a:rPr lang="en-US" dirty="0"/>
              <a:t>8421.21.00</a:t>
            </a:r>
          </a:p>
          <a:p>
            <a:r>
              <a:rPr lang="en-US" dirty="0"/>
              <a:t>8421.23.00</a:t>
            </a:r>
          </a:p>
          <a:p>
            <a:r>
              <a:rPr lang="en-US" dirty="0"/>
              <a:t>8424.10.00</a:t>
            </a:r>
          </a:p>
          <a:p>
            <a:r>
              <a:rPr lang="en-US" dirty="0"/>
              <a:t>8425.11.00</a:t>
            </a:r>
          </a:p>
          <a:p>
            <a:r>
              <a:rPr lang="en-US" dirty="0"/>
              <a:t>8471.41.01</a:t>
            </a:r>
          </a:p>
          <a:p>
            <a:r>
              <a:rPr lang="en-US" dirty="0"/>
              <a:t>8479.89.10</a:t>
            </a:r>
          </a:p>
          <a:p>
            <a:r>
              <a:rPr lang="en-US" dirty="0"/>
              <a:t>8483.10.10</a:t>
            </a:r>
          </a:p>
          <a:p>
            <a:r>
              <a:rPr lang="en-US" dirty="0"/>
              <a:t>8483.30.40</a:t>
            </a:r>
          </a:p>
        </p:txBody>
      </p:sp>
      <p:sp>
        <p:nvSpPr>
          <p:cNvPr id="6" name="Content Placeholder 5">
            <a:extLst>
              <a:ext uri="{FF2B5EF4-FFF2-40B4-BE49-F238E27FC236}">
                <a16:creationId xmlns:a16="http://schemas.microsoft.com/office/drawing/2014/main" id="{A783D9E7-BA9B-BA34-5532-735E847F441C}"/>
              </a:ext>
            </a:extLst>
          </p:cNvPr>
          <p:cNvSpPr>
            <a:spLocks noGrp="1"/>
          </p:cNvSpPr>
          <p:nvPr>
            <p:ph sz="half" idx="2"/>
          </p:nvPr>
        </p:nvSpPr>
        <p:spPr>
          <a:xfrm>
            <a:off x="3162300" y="1825625"/>
            <a:ext cx="8191500" cy="4351338"/>
          </a:xfrm>
        </p:spPr>
        <p:txBody>
          <a:bodyPr/>
          <a:lstStyle/>
          <a:p>
            <a:r>
              <a:rPr lang="en-US" dirty="0"/>
              <a:t>Water filters</a:t>
            </a:r>
          </a:p>
          <a:p>
            <a:r>
              <a:rPr lang="en-US" dirty="0"/>
              <a:t>Fuel filters</a:t>
            </a:r>
          </a:p>
          <a:p>
            <a:r>
              <a:rPr lang="en-US" dirty="0"/>
              <a:t>Fire extinguishers</a:t>
            </a:r>
          </a:p>
          <a:p>
            <a:r>
              <a:rPr lang="en-US" dirty="0"/>
              <a:t>Electric motor hoists</a:t>
            </a:r>
          </a:p>
          <a:p>
            <a:r>
              <a:rPr lang="en-US" dirty="0"/>
              <a:t>Certain computers</a:t>
            </a:r>
          </a:p>
          <a:p>
            <a:r>
              <a:rPr lang="en-US" dirty="0"/>
              <a:t>Air humidifiers or dehumidifiers</a:t>
            </a:r>
          </a:p>
          <a:p>
            <a:r>
              <a:rPr lang="en-US" dirty="0"/>
              <a:t>Internal combustion crankshafts</a:t>
            </a:r>
          </a:p>
          <a:p>
            <a:r>
              <a:rPr lang="en-US" dirty="0"/>
              <a:t>Certain bearings</a:t>
            </a:r>
          </a:p>
        </p:txBody>
      </p:sp>
      <p:sp>
        <p:nvSpPr>
          <p:cNvPr id="2" name="Date Placeholder 1">
            <a:extLst>
              <a:ext uri="{FF2B5EF4-FFF2-40B4-BE49-F238E27FC236}">
                <a16:creationId xmlns:a16="http://schemas.microsoft.com/office/drawing/2014/main" id="{EE329107-FC9C-B51E-19A0-19487836F01A}"/>
              </a:ext>
            </a:extLst>
          </p:cNvPr>
          <p:cNvSpPr>
            <a:spLocks noGrp="1"/>
          </p:cNvSpPr>
          <p:nvPr>
            <p:ph type="dt" sz="half" idx="10"/>
          </p:nvPr>
        </p:nvSpPr>
        <p:spPr/>
        <p:txBody>
          <a:bodyPr/>
          <a:lstStyle/>
          <a:p>
            <a:r>
              <a:rPr lang="en-US"/>
              <a:t>August 31, 2026</a:t>
            </a:r>
          </a:p>
        </p:txBody>
      </p:sp>
      <p:sp>
        <p:nvSpPr>
          <p:cNvPr id="3" name="Footer Placeholder 2">
            <a:extLst>
              <a:ext uri="{FF2B5EF4-FFF2-40B4-BE49-F238E27FC236}">
                <a16:creationId xmlns:a16="http://schemas.microsoft.com/office/drawing/2014/main" id="{534341FF-51FD-B96E-8038-24121619EA49}"/>
              </a:ext>
            </a:extLst>
          </p:cNvPr>
          <p:cNvSpPr>
            <a:spLocks noGrp="1"/>
          </p:cNvSpPr>
          <p:nvPr>
            <p:ph type="ftr" sz="quarter" idx="11"/>
          </p:nvPr>
        </p:nvSpPr>
        <p:spPr/>
        <p:txBody>
          <a:bodyPr/>
          <a:lstStyle/>
          <a:p>
            <a:r>
              <a:rPr lang="en-US"/>
              <a:t>ACPC: Tariffs &amp; Imports</a:t>
            </a:r>
          </a:p>
        </p:txBody>
      </p:sp>
      <p:sp>
        <p:nvSpPr>
          <p:cNvPr id="7" name="Slide Number Placeholder 6">
            <a:extLst>
              <a:ext uri="{FF2B5EF4-FFF2-40B4-BE49-F238E27FC236}">
                <a16:creationId xmlns:a16="http://schemas.microsoft.com/office/drawing/2014/main" id="{C4AC1D18-68D0-37A2-1E70-FCA76A0AAA9F}"/>
              </a:ext>
            </a:extLst>
          </p:cNvPr>
          <p:cNvSpPr>
            <a:spLocks noGrp="1"/>
          </p:cNvSpPr>
          <p:nvPr>
            <p:ph type="sldNum" sz="quarter" idx="12"/>
          </p:nvPr>
        </p:nvSpPr>
        <p:spPr/>
        <p:txBody>
          <a:bodyPr/>
          <a:lstStyle/>
          <a:p>
            <a:fld id="{D0DD2322-01AD-4802-AECD-673054E570D1}" type="slidenum">
              <a:rPr lang="en-US" smtClean="0"/>
              <a:t>14</a:t>
            </a:fld>
            <a:endParaRPr lang="en-US"/>
          </a:p>
        </p:txBody>
      </p:sp>
    </p:spTree>
    <p:extLst>
      <p:ext uri="{BB962C8B-B14F-4D97-AF65-F5344CB8AC3E}">
        <p14:creationId xmlns:p14="http://schemas.microsoft.com/office/powerpoint/2010/main" val="23262468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47F13A-82D8-C0BE-503E-ECCB469FA9C9}"/>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4D044E0D-921E-6BB9-92BB-15E9F5C5DDDA}"/>
              </a:ext>
            </a:extLst>
          </p:cNvPr>
          <p:cNvSpPr>
            <a:spLocks noGrp="1"/>
          </p:cNvSpPr>
          <p:nvPr>
            <p:ph type="title"/>
          </p:nvPr>
        </p:nvSpPr>
        <p:spPr/>
        <p:txBody>
          <a:bodyPr>
            <a:normAutofit/>
          </a:bodyPr>
          <a:lstStyle/>
          <a:p>
            <a:r>
              <a:rPr lang="en-US" dirty="0"/>
              <a:t>REALLY – It is NOT </a:t>
            </a:r>
            <a:br>
              <a:rPr lang="en-US" dirty="0"/>
            </a:br>
            <a:r>
              <a:rPr lang="en-US" dirty="0"/>
              <a:t>a Complete List</a:t>
            </a:r>
            <a:endParaRPr lang="en-US" sz="2200" dirty="0"/>
          </a:p>
        </p:txBody>
      </p:sp>
      <p:sp>
        <p:nvSpPr>
          <p:cNvPr id="5" name="Content Placeholder 4">
            <a:extLst>
              <a:ext uri="{FF2B5EF4-FFF2-40B4-BE49-F238E27FC236}">
                <a16:creationId xmlns:a16="http://schemas.microsoft.com/office/drawing/2014/main" id="{DCD2ADC1-1D65-EBBB-B4E2-BEF7A3FDD449}"/>
              </a:ext>
            </a:extLst>
          </p:cNvPr>
          <p:cNvSpPr>
            <a:spLocks noGrp="1"/>
          </p:cNvSpPr>
          <p:nvPr>
            <p:ph sz="half" idx="1"/>
          </p:nvPr>
        </p:nvSpPr>
        <p:spPr>
          <a:xfrm>
            <a:off x="1055298" y="1825625"/>
            <a:ext cx="4145132" cy="4351338"/>
          </a:xfrm>
        </p:spPr>
        <p:txBody>
          <a:bodyPr>
            <a:normAutofit lnSpcReduction="10000"/>
          </a:bodyPr>
          <a:lstStyle/>
          <a:p>
            <a:r>
              <a:rPr lang="en-US" b="1" dirty="0"/>
              <a:t>553 separate HTSUS Tariff Codes designated as aircraft parts codes that are potentially </a:t>
            </a:r>
            <a:r>
              <a:rPr lang="en-US" b="1" i="1" dirty="0"/>
              <a:t>free from chapter 99 duties for certain countries </a:t>
            </a:r>
          </a:p>
          <a:p>
            <a:endParaRPr lang="en-US" b="1" dirty="0"/>
          </a:p>
          <a:p>
            <a:r>
              <a:rPr lang="en-US" b="1" dirty="0"/>
              <a:t>Over 19,000 HTSUS Tariff Codes, total (varies as codes are added or removed)</a:t>
            </a:r>
          </a:p>
          <a:p>
            <a:endParaRPr lang="en-US" dirty="0"/>
          </a:p>
        </p:txBody>
      </p:sp>
      <p:pic>
        <p:nvPicPr>
          <p:cNvPr id="3" name="Picture 2">
            <a:extLst>
              <a:ext uri="{FF2B5EF4-FFF2-40B4-BE49-F238E27FC236}">
                <a16:creationId xmlns:a16="http://schemas.microsoft.com/office/drawing/2014/main" id="{BDCE6212-8955-F1F5-9517-300A408CFBD0}"/>
              </a:ext>
            </a:extLst>
          </p:cNvPr>
          <p:cNvPicPr>
            <a:picLocks noChangeAspect="1"/>
          </p:cNvPicPr>
          <p:nvPr/>
        </p:nvPicPr>
        <p:blipFill>
          <a:blip r:embed="rId2"/>
          <a:stretch>
            <a:fillRect/>
          </a:stretch>
        </p:blipFill>
        <p:spPr>
          <a:xfrm>
            <a:off x="5153476" y="157162"/>
            <a:ext cx="2479340" cy="6099175"/>
          </a:xfrm>
          <a:prstGeom prst="rect">
            <a:avLst/>
          </a:prstGeom>
        </p:spPr>
      </p:pic>
      <p:pic>
        <p:nvPicPr>
          <p:cNvPr id="8" name="Picture 7">
            <a:extLst>
              <a:ext uri="{FF2B5EF4-FFF2-40B4-BE49-F238E27FC236}">
                <a16:creationId xmlns:a16="http://schemas.microsoft.com/office/drawing/2014/main" id="{44E3BE15-4379-1CD8-0127-08E22377182A}"/>
              </a:ext>
            </a:extLst>
          </p:cNvPr>
          <p:cNvPicPr>
            <a:picLocks noChangeAspect="1"/>
          </p:cNvPicPr>
          <p:nvPr/>
        </p:nvPicPr>
        <p:blipFill>
          <a:blip r:embed="rId3"/>
          <a:stretch>
            <a:fillRect/>
          </a:stretch>
        </p:blipFill>
        <p:spPr>
          <a:xfrm>
            <a:off x="7745529" y="157161"/>
            <a:ext cx="2419403" cy="6019802"/>
          </a:xfrm>
          <a:prstGeom prst="rect">
            <a:avLst/>
          </a:prstGeom>
        </p:spPr>
      </p:pic>
      <p:sp>
        <p:nvSpPr>
          <p:cNvPr id="2" name="Date Placeholder 1">
            <a:extLst>
              <a:ext uri="{FF2B5EF4-FFF2-40B4-BE49-F238E27FC236}">
                <a16:creationId xmlns:a16="http://schemas.microsoft.com/office/drawing/2014/main" id="{746C311F-2251-BD38-BF1A-F1E66E0CF854}"/>
              </a:ext>
            </a:extLst>
          </p:cNvPr>
          <p:cNvSpPr>
            <a:spLocks noGrp="1"/>
          </p:cNvSpPr>
          <p:nvPr>
            <p:ph type="dt" sz="half" idx="10"/>
          </p:nvPr>
        </p:nvSpPr>
        <p:spPr/>
        <p:txBody>
          <a:bodyPr/>
          <a:lstStyle/>
          <a:p>
            <a:r>
              <a:rPr lang="en-US"/>
              <a:t>August 31, 2026</a:t>
            </a:r>
          </a:p>
        </p:txBody>
      </p:sp>
      <p:sp>
        <p:nvSpPr>
          <p:cNvPr id="7" name="Footer Placeholder 6">
            <a:extLst>
              <a:ext uri="{FF2B5EF4-FFF2-40B4-BE49-F238E27FC236}">
                <a16:creationId xmlns:a16="http://schemas.microsoft.com/office/drawing/2014/main" id="{2A3D881A-2458-07FD-1EA4-7FA5A14654FB}"/>
              </a:ext>
            </a:extLst>
          </p:cNvPr>
          <p:cNvSpPr>
            <a:spLocks noGrp="1"/>
          </p:cNvSpPr>
          <p:nvPr>
            <p:ph type="ftr" sz="quarter" idx="11"/>
          </p:nvPr>
        </p:nvSpPr>
        <p:spPr/>
        <p:txBody>
          <a:bodyPr/>
          <a:lstStyle/>
          <a:p>
            <a:r>
              <a:rPr lang="en-US"/>
              <a:t>ACPC: Tariffs &amp; Imports</a:t>
            </a:r>
          </a:p>
        </p:txBody>
      </p:sp>
      <p:sp>
        <p:nvSpPr>
          <p:cNvPr id="9" name="Slide Number Placeholder 8">
            <a:extLst>
              <a:ext uri="{FF2B5EF4-FFF2-40B4-BE49-F238E27FC236}">
                <a16:creationId xmlns:a16="http://schemas.microsoft.com/office/drawing/2014/main" id="{53315BD9-F365-87AF-A796-470F75B8D003}"/>
              </a:ext>
            </a:extLst>
          </p:cNvPr>
          <p:cNvSpPr>
            <a:spLocks noGrp="1"/>
          </p:cNvSpPr>
          <p:nvPr>
            <p:ph type="sldNum" sz="quarter" idx="12"/>
          </p:nvPr>
        </p:nvSpPr>
        <p:spPr/>
        <p:txBody>
          <a:bodyPr/>
          <a:lstStyle/>
          <a:p>
            <a:fld id="{D0DD2322-01AD-4802-AECD-673054E570D1}" type="slidenum">
              <a:rPr lang="en-US" smtClean="0"/>
              <a:t>15</a:t>
            </a:fld>
            <a:endParaRPr lang="en-US"/>
          </a:p>
        </p:txBody>
      </p:sp>
      <p:grpSp>
        <p:nvGrpSpPr>
          <p:cNvPr id="6" name="Group 5">
            <a:extLst>
              <a:ext uri="{FF2B5EF4-FFF2-40B4-BE49-F238E27FC236}">
                <a16:creationId xmlns:a16="http://schemas.microsoft.com/office/drawing/2014/main" id="{0B1408E1-95CF-FE7A-0081-0FB4D53EDD81}"/>
              </a:ext>
            </a:extLst>
          </p:cNvPr>
          <p:cNvGrpSpPr/>
          <p:nvPr/>
        </p:nvGrpSpPr>
        <p:grpSpPr>
          <a:xfrm>
            <a:off x="10164932" y="3789138"/>
            <a:ext cx="1287631" cy="1618455"/>
            <a:chOff x="10164932" y="2940052"/>
            <a:chExt cx="1287631" cy="1618455"/>
          </a:xfrm>
        </p:grpSpPr>
        <p:pic>
          <p:nvPicPr>
            <p:cNvPr id="10" name="Picture 9">
              <a:extLst>
                <a:ext uri="{FF2B5EF4-FFF2-40B4-BE49-F238E27FC236}">
                  <a16:creationId xmlns:a16="http://schemas.microsoft.com/office/drawing/2014/main" id="{C7A4AD19-F9EE-507B-9EA1-D9692A9DDB92}"/>
                </a:ext>
              </a:extLst>
            </p:cNvPr>
            <p:cNvPicPr>
              <a:picLocks noChangeAspect="1"/>
            </p:cNvPicPr>
            <p:nvPr/>
          </p:nvPicPr>
          <p:blipFill>
            <a:blip r:embed="rId4"/>
            <a:srcRect r="52897"/>
            <a:stretch>
              <a:fillRect/>
            </a:stretch>
          </p:blipFill>
          <p:spPr>
            <a:xfrm>
              <a:off x="10164932" y="2940052"/>
              <a:ext cx="1287631" cy="838200"/>
            </a:xfrm>
            <a:prstGeom prst="rect">
              <a:avLst/>
            </a:prstGeom>
          </p:spPr>
        </p:pic>
        <p:pic>
          <p:nvPicPr>
            <p:cNvPr id="11" name="Picture 10">
              <a:extLst>
                <a:ext uri="{FF2B5EF4-FFF2-40B4-BE49-F238E27FC236}">
                  <a16:creationId xmlns:a16="http://schemas.microsoft.com/office/drawing/2014/main" id="{FA76644B-2642-DCD2-296B-954347B6C5EC}"/>
                </a:ext>
              </a:extLst>
            </p:cNvPr>
            <p:cNvPicPr>
              <a:picLocks noChangeAspect="1"/>
            </p:cNvPicPr>
            <p:nvPr/>
          </p:nvPicPr>
          <p:blipFill>
            <a:blip r:embed="rId4"/>
            <a:srcRect l="52897"/>
            <a:stretch>
              <a:fillRect/>
            </a:stretch>
          </p:blipFill>
          <p:spPr>
            <a:xfrm>
              <a:off x="10164932" y="3720307"/>
              <a:ext cx="1287631" cy="838200"/>
            </a:xfrm>
            <a:prstGeom prst="rect">
              <a:avLst/>
            </a:prstGeom>
          </p:spPr>
        </p:pic>
      </p:grpSp>
    </p:spTree>
    <p:extLst>
      <p:ext uri="{BB962C8B-B14F-4D97-AF65-F5344CB8AC3E}">
        <p14:creationId xmlns:p14="http://schemas.microsoft.com/office/powerpoint/2010/main" val="11328871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47A7FE-B776-E9A0-DBE6-EF7E6FD211F6}"/>
              </a:ext>
            </a:extLst>
          </p:cNvPr>
          <p:cNvSpPr>
            <a:spLocks noGrp="1"/>
          </p:cNvSpPr>
          <p:nvPr>
            <p:ph type="title"/>
          </p:nvPr>
        </p:nvSpPr>
        <p:spPr/>
        <p:txBody>
          <a:bodyPr/>
          <a:lstStyle/>
          <a:p>
            <a:r>
              <a:rPr lang="en-US" dirty="0"/>
              <a:t>Identify the Right HTSUS Classification</a:t>
            </a:r>
          </a:p>
        </p:txBody>
      </p:sp>
      <p:sp>
        <p:nvSpPr>
          <p:cNvPr id="3" name="Content Placeholder 2">
            <a:extLst>
              <a:ext uri="{FF2B5EF4-FFF2-40B4-BE49-F238E27FC236}">
                <a16:creationId xmlns:a16="http://schemas.microsoft.com/office/drawing/2014/main" id="{406E1DB9-6A6C-57E4-CF25-20698D499BA7}"/>
              </a:ext>
            </a:extLst>
          </p:cNvPr>
          <p:cNvSpPr>
            <a:spLocks noGrp="1"/>
          </p:cNvSpPr>
          <p:nvPr>
            <p:ph idx="1"/>
          </p:nvPr>
        </p:nvSpPr>
        <p:spPr/>
        <p:txBody>
          <a:bodyPr>
            <a:normAutofit fontScale="92500" lnSpcReduction="10000"/>
          </a:bodyPr>
          <a:lstStyle/>
          <a:p>
            <a:pPr eaLnBrk="0" fontAlgn="base" hangingPunct="0">
              <a:lnSpc>
                <a:spcPct val="100000"/>
              </a:lnSpc>
              <a:spcBef>
                <a:spcPct val="0"/>
              </a:spcBef>
              <a:spcAft>
                <a:spcPct val="0"/>
              </a:spcAft>
            </a:pPr>
            <a:r>
              <a:rPr lang="en-US" altLang="en-US" b="1" dirty="0">
                <a:latin typeface="Google Sans"/>
              </a:rPr>
              <a:t>Check Specific "Parts" Headings First:</a:t>
            </a:r>
            <a:r>
              <a:rPr lang="en-US" altLang="en-US" dirty="0">
                <a:latin typeface="Google Sans"/>
              </a:rPr>
              <a:t> Start with the article’s description and look for specific, named parts provisions</a:t>
            </a:r>
          </a:p>
          <a:p>
            <a:pPr lvl="1" eaLnBrk="0" fontAlgn="base" hangingPunct="0">
              <a:lnSpc>
                <a:spcPct val="100000"/>
              </a:lnSpc>
              <a:spcBef>
                <a:spcPct val="0"/>
              </a:spcBef>
              <a:spcAft>
                <a:spcPct val="0"/>
              </a:spcAft>
            </a:pPr>
            <a:r>
              <a:rPr lang="en-US" altLang="en-US" dirty="0">
                <a:latin typeface="Google Sans"/>
              </a:rPr>
              <a:t>HTS.ITS.GOV has a search engine</a:t>
            </a:r>
          </a:p>
          <a:p>
            <a:pPr eaLnBrk="0" fontAlgn="base" hangingPunct="0">
              <a:lnSpc>
                <a:spcPct val="100000"/>
              </a:lnSpc>
              <a:spcBef>
                <a:spcPct val="0"/>
              </a:spcBef>
              <a:spcAft>
                <a:spcPct val="0"/>
              </a:spcAft>
            </a:pPr>
            <a:r>
              <a:rPr lang="en-US" altLang="en-US" dirty="0">
                <a:latin typeface="Google Sans"/>
              </a:rPr>
              <a:t>Apply </a:t>
            </a:r>
            <a:r>
              <a:rPr lang="en-US" altLang="en-US" b="1" dirty="0">
                <a:latin typeface="Google Sans"/>
              </a:rPr>
              <a:t>General Rules of Interpretation (GRIs)</a:t>
            </a:r>
            <a:r>
              <a:rPr lang="en-US" altLang="en-US" dirty="0">
                <a:latin typeface="Google Sans"/>
              </a:rPr>
              <a:t> to “break ties”</a:t>
            </a:r>
          </a:p>
          <a:p>
            <a:pPr eaLnBrk="0" fontAlgn="base" hangingPunct="0">
              <a:lnSpc>
                <a:spcPct val="100000"/>
              </a:lnSpc>
              <a:spcBef>
                <a:spcPct val="0"/>
              </a:spcBef>
              <a:spcAft>
                <a:spcPct val="0"/>
              </a:spcAft>
            </a:pPr>
            <a:r>
              <a:rPr lang="en-US" altLang="en-US" b="1" dirty="0">
                <a:latin typeface="Google Sans"/>
              </a:rPr>
              <a:t>General-Use Items:</a:t>
            </a:r>
            <a:r>
              <a:rPr lang="en-US" altLang="en-US" dirty="0">
                <a:latin typeface="Google Sans"/>
              </a:rPr>
              <a:t> Hardware items (screws, seals) are often classified by </a:t>
            </a:r>
            <a:r>
              <a:rPr lang="en-US" altLang="en-US" u="sng" dirty="0">
                <a:latin typeface="Google Sans"/>
              </a:rPr>
              <a:t>material</a:t>
            </a:r>
            <a:r>
              <a:rPr lang="en-US" altLang="en-US" dirty="0">
                <a:latin typeface="Google Sans"/>
              </a:rPr>
              <a:t> rather than the machine they fit (iron, steel, aluminum, etc.)</a:t>
            </a:r>
          </a:p>
          <a:p>
            <a:pPr eaLnBrk="0" fontAlgn="base" hangingPunct="0">
              <a:lnSpc>
                <a:spcPct val="100000"/>
              </a:lnSpc>
              <a:spcBef>
                <a:spcPct val="0"/>
              </a:spcBef>
              <a:spcAft>
                <a:spcPct val="0"/>
              </a:spcAft>
            </a:pPr>
            <a:r>
              <a:rPr lang="en-US" altLang="en-US" b="1" dirty="0">
                <a:latin typeface="Google Sans"/>
              </a:rPr>
              <a:t>Other CBP Resources:</a:t>
            </a:r>
            <a:r>
              <a:rPr lang="en-US" altLang="en-US" dirty="0">
                <a:latin typeface="Google Sans"/>
              </a:rPr>
              <a:t> Search the CROSS database for prior rulings</a:t>
            </a:r>
          </a:p>
          <a:p>
            <a:pPr eaLnBrk="0" fontAlgn="base" hangingPunct="0">
              <a:lnSpc>
                <a:spcPct val="100000"/>
              </a:lnSpc>
              <a:spcBef>
                <a:spcPct val="0"/>
              </a:spcBef>
              <a:spcAft>
                <a:spcPct val="0"/>
              </a:spcAft>
            </a:pPr>
            <a:r>
              <a:rPr lang="en-US" altLang="en-US" b="1" dirty="0">
                <a:latin typeface="Google Sans"/>
              </a:rPr>
              <a:t>Document Your Classification Decision:</a:t>
            </a:r>
            <a:r>
              <a:rPr lang="en-US" altLang="en-US" dirty="0">
                <a:latin typeface="Google Sans"/>
              </a:rPr>
              <a:t> Maintain detailed documentation of your classification decision to support compliance; consider applying for a Binding Ruling for high-value or complex parts to mitigate liability</a:t>
            </a:r>
            <a:endParaRPr lang="en-US" altLang="en-US" sz="4000" dirty="0">
              <a:latin typeface="Arial" panose="020B0604020202020204" pitchFamily="34" charset="0"/>
            </a:endParaRPr>
          </a:p>
        </p:txBody>
      </p:sp>
      <p:sp>
        <p:nvSpPr>
          <p:cNvPr id="4" name="Date Placeholder 3">
            <a:extLst>
              <a:ext uri="{FF2B5EF4-FFF2-40B4-BE49-F238E27FC236}">
                <a16:creationId xmlns:a16="http://schemas.microsoft.com/office/drawing/2014/main" id="{6B842182-7054-C7AC-A5A2-16D95767F08B}"/>
              </a:ext>
            </a:extLst>
          </p:cNvPr>
          <p:cNvSpPr>
            <a:spLocks noGrp="1"/>
          </p:cNvSpPr>
          <p:nvPr>
            <p:ph type="dt" sz="half" idx="10"/>
          </p:nvPr>
        </p:nvSpPr>
        <p:spPr/>
        <p:txBody>
          <a:bodyPr/>
          <a:lstStyle/>
          <a:p>
            <a:r>
              <a:rPr lang="en-US"/>
              <a:t>August 31, 2026</a:t>
            </a:r>
          </a:p>
        </p:txBody>
      </p:sp>
      <p:sp>
        <p:nvSpPr>
          <p:cNvPr id="5" name="Footer Placeholder 4">
            <a:extLst>
              <a:ext uri="{FF2B5EF4-FFF2-40B4-BE49-F238E27FC236}">
                <a16:creationId xmlns:a16="http://schemas.microsoft.com/office/drawing/2014/main" id="{1A5AEE25-630D-8EF5-25D1-1AC89AC6AE18}"/>
              </a:ext>
            </a:extLst>
          </p:cNvPr>
          <p:cNvSpPr>
            <a:spLocks noGrp="1"/>
          </p:cNvSpPr>
          <p:nvPr>
            <p:ph type="ftr" sz="quarter" idx="11"/>
          </p:nvPr>
        </p:nvSpPr>
        <p:spPr/>
        <p:txBody>
          <a:bodyPr/>
          <a:lstStyle/>
          <a:p>
            <a:r>
              <a:rPr lang="en-US"/>
              <a:t>ACPC: Tariffs &amp; Imports</a:t>
            </a:r>
          </a:p>
        </p:txBody>
      </p:sp>
      <p:sp>
        <p:nvSpPr>
          <p:cNvPr id="6" name="Slide Number Placeholder 5">
            <a:extLst>
              <a:ext uri="{FF2B5EF4-FFF2-40B4-BE49-F238E27FC236}">
                <a16:creationId xmlns:a16="http://schemas.microsoft.com/office/drawing/2014/main" id="{DF872838-0665-DB02-112F-1721E21567E3}"/>
              </a:ext>
            </a:extLst>
          </p:cNvPr>
          <p:cNvSpPr>
            <a:spLocks noGrp="1"/>
          </p:cNvSpPr>
          <p:nvPr>
            <p:ph type="sldNum" sz="quarter" idx="12"/>
          </p:nvPr>
        </p:nvSpPr>
        <p:spPr/>
        <p:txBody>
          <a:bodyPr/>
          <a:lstStyle/>
          <a:p>
            <a:fld id="{D0DD2322-01AD-4802-AECD-673054E570D1}" type="slidenum">
              <a:rPr lang="en-US" smtClean="0"/>
              <a:t>16</a:t>
            </a:fld>
            <a:endParaRPr lang="en-US"/>
          </a:p>
        </p:txBody>
      </p:sp>
    </p:spTree>
    <p:extLst>
      <p:ext uri="{BB962C8B-B14F-4D97-AF65-F5344CB8AC3E}">
        <p14:creationId xmlns:p14="http://schemas.microsoft.com/office/powerpoint/2010/main" val="209981014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8EF339-49B6-2EFC-F688-5219B4C26075}"/>
              </a:ext>
            </a:extLst>
          </p:cNvPr>
          <p:cNvSpPr>
            <a:spLocks noGrp="1"/>
          </p:cNvSpPr>
          <p:nvPr>
            <p:ph type="title"/>
          </p:nvPr>
        </p:nvSpPr>
        <p:spPr/>
        <p:txBody>
          <a:bodyPr/>
          <a:lstStyle/>
          <a:p>
            <a:r>
              <a:rPr lang="en-US" dirty="0"/>
              <a:t>General Rules of Interpretation</a:t>
            </a:r>
          </a:p>
        </p:txBody>
      </p:sp>
      <p:sp>
        <p:nvSpPr>
          <p:cNvPr id="3" name="Content Placeholder 2">
            <a:extLst>
              <a:ext uri="{FF2B5EF4-FFF2-40B4-BE49-F238E27FC236}">
                <a16:creationId xmlns:a16="http://schemas.microsoft.com/office/drawing/2014/main" id="{EAFF9E29-D7AF-8CAF-F9A4-308E735B8B53}"/>
              </a:ext>
            </a:extLst>
          </p:cNvPr>
          <p:cNvSpPr>
            <a:spLocks noGrp="1"/>
          </p:cNvSpPr>
          <p:nvPr>
            <p:ph idx="1"/>
          </p:nvPr>
        </p:nvSpPr>
        <p:spPr/>
        <p:txBody>
          <a:bodyPr>
            <a:normAutofit/>
          </a:bodyPr>
          <a:lstStyle/>
          <a:p>
            <a:pPr marL="0" indent="0">
              <a:buNone/>
            </a:pPr>
            <a:r>
              <a:rPr lang="en-US" dirty="0"/>
              <a:t>What if there are two equally valid classifications?</a:t>
            </a:r>
          </a:p>
          <a:p>
            <a:pPr marL="514350" indent="-514350">
              <a:buFont typeface="+mj-lt"/>
              <a:buAutoNum type="arabicPeriod"/>
            </a:pPr>
            <a:r>
              <a:rPr lang="en-US" dirty="0"/>
              <a:t>Prefer a more specific heading over a general heading</a:t>
            </a:r>
          </a:p>
          <a:p>
            <a:pPr marL="514350" indent="-514350">
              <a:buFont typeface="+mj-lt"/>
              <a:buAutoNum type="arabicPeriod"/>
            </a:pPr>
            <a:r>
              <a:rPr lang="en-US" dirty="0"/>
              <a:t>Goods put up in sets for sale shall be classified as if they consisted of the material or component which gives them their </a:t>
            </a:r>
            <a:r>
              <a:rPr lang="en-US" i="1" dirty="0"/>
              <a:t>essential character</a:t>
            </a:r>
            <a:endParaRPr lang="en-US" dirty="0"/>
          </a:p>
          <a:p>
            <a:pPr marL="514350" indent="-514350">
              <a:buFont typeface="+mj-lt"/>
              <a:buAutoNum type="arabicPeriod"/>
            </a:pPr>
            <a:r>
              <a:rPr lang="en-US" dirty="0"/>
              <a:t>When goods cannot otherwise be classified, they shall be classified under the heading which occurs </a:t>
            </a:r>
            <a:r>
              <a:rPr lang="en-US" i="1" dirty="0"/>
              <a:t>last</a:t>
            </a:r>
            <a:r>
              <a:rPr lang="en-US" dirty="0"/>
              <a:t> in numerical order among those which equally merit consideration</a:t>
            </a:r>
          </a:p>
        </p:txBody>
      </p:sp>
      <p:sp>
        <p:nvSpPr>
          <p:cNvPr id="4" name="Date Placeholder 3">
            <a:extLst>
              <a:ext uri="{FF2B5EF4-FFF2-40B4-BE49-F238E27FC236}">
                <a16:creationId xmlns:a16="http://schemas.microsoft.com/office/drawing/2014/main" id="{B9C0B87D-871B-C6E5-4646-E57D292495F6}"/>
              </a:ext>
            </a:extLst>
          </p:cNvPr>
          <p:cNvSpPr>
            <a:spLocks noGrp="1"/>
          </p:cNvSpPr>
          <p:nvPr>
            <p:ph type="dt" sz="half" idx="10"/>
          </p:nvPr>
        </p:nvSpPr>
        <p:spPr/>
        <p:txBody>
          <a:bodyPr/>
          <a:lstStyle/>
          <a:p>
            <a:r>
              <a:rPr lang="en-US"/>
              <a:t>August 31, 2026</a:t>
            </a:r>
          </a:p>
        </p:txBody>
      </p:sp>
      <p:sp>
        <p:nvSpPr>
          <p:cNvPr id="5" name="Footer Placeholder 4">
            <a:extLst>
              <a:ext uri="{FF2B5EF4-FFF2-40B4-BE49-F238E27FC236}">
                <a16:creationId xmlns:a16="http://schemas.microsoft.com/office/drawing/2014/main" id="{5F61893C-2A78-CAAC-4079-8BFEE129E19A}"/>
              </a:ext>
            </a:extLst>
          </p:cNvPr>
          <p:cNvSpPr>
            <a:spLocks noGrp="1"/>
          </p:cNvSpPr>
          <p:nvPr>
            <p:ph type="ftr" sz="quarter" idx="11"/>
          </p:nvPr>
        </p:nvSpPr>
        <p:spPr/>
        <p:txBody>
          <a:bodyPr/>
          <a:lstStyle/>
          <a:p>
            <a:r>
              <a:rPr lang="en-US"/>
              <a:t>ACPC: Tariffs &amp; Imports</a:t>
            </a:r>
          </a:p>
        </p:txBody>
      </p:sp>
      <p:sp>
        <p:nvSpPr>
          <p:cNvPr id="6" name="Slide Number Placeholder 5">
            <a:extLst>
              <a:ext uri="{FF2B5EF4-FFF2-40B4-BE49-F238E27FC236}">
                <a16:creationId xmlns:a16="http://schemas.microsoft.com/office/drawing/2014/main" id="{1965C643-B687-0040-67B7-11CE5EFD8574}"/>
              </a:ext>
            </a:extLst>
          </p:cNvPr>
          <p:cNvSpPr>
            <a:spLocks noGrp="1"/>
          </p:cNvSpPr>
          <p:nvPr>
            <p:ph type="sldNum" sz="quarter" idx="12"/>
          </p:nvPr>
        </p:nvSpPr>
        <p:spPr/>
        <p:txBody>
          <a:bodyPr/>
          <a:lstStyle/>
          <a:p>
            <a:fld id="{D0DD2322-01AD-4802-AECD-673054E570D1}" type="slidenum">
              <a:rPr lang="en-US" smtClean="0"/>
              <a:t>17</a:t>
            </a:fld>
            <a:endParaRPr lang="en-US"/>
          </a:p>
        </p:txBody>
      </p:sp>
    </p:spTree>
    <p:extLst>
      <p:ext uri="{BB962C8B-B14F-4D97-AF65-F5344CB8AC3E}">
        <p14:creationId xmlns:p14="http://schemas.microsoft.com/office/powerpoint/2010/main" val="399822102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C1DA62-EB5B-2CC1-F6EA-11BB9595ED8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D9FD91A-4834-9200-9A59-C48BCBF109E8}"/>
              </a:ext>
            </a:extLst>
          </p:cNvPr>
          <p:cNvSpPr>
            <a:spLocks noGrp="1"/>
          </p:cNvSpPr>
          <p:nvPr>
            <p:ph type="title"/>
          </p:nvPr>
        </p:nvSpPr>
        <p:spPr/>
        <p:txBody>
          <a:bodyPr/>
          <a:lstStyle/>
          <a:p>
            <a:r>
              <a:rPr lang="en-US" dirty="0"/>
              <a:t>Applying the Rules of Interpretation</a:t>
            </a:r>
          </a:p>
        </p:txBody>
      </p:sp>
      <p:sp>
        <p:nvSpPr>
          <p:cNvPr id="3" name="Content Placeholder 2">
            <a:extLst>
              <a:ext uri="{FF2B5EF4-FFF2-40B4-BE49-F238E27FC236}">
                <a16:creationId xmlns:a16="http://schemas.microsoft.com/office/drawing/2014/main" id="{31E1AFDB-DADF-23FD-6687-52B47B33D522}"/>
              </a:ext>
            </a:extLst>
          </p:cNvPr>
          <p:cNvSpPr>
            <a:spLocks noGrp="1"/>
          </p:cNvSpPr>
          <p:nvPr>
            <p:ph idx="1"/>
          </p:nvPr>
        </p:nvSpPr>
        <p:spPr/>
        <p:txBody>
          <a:bodyPr/>
          <a:lstStyle/>
          <a:p>
            <a:r>
              <a:rPr lang="en-US" dirty="0"/>
              <a:t>Fiberglass (carbon/glass) fabric designed for use in aircraft laminates</a:t>
            </a:r>
          </a:p>
          <a:p>
            <a:r>
              <a:rPr lang="en-US" i="1" dirty="0"/>
              <a:t>Greater Specificity </a:t>
            </a:r>
            <a:r>
              <a:rPr lang="en-US" dirty="0"/>
              <a:t>choice was between </a:t>
            </a:r>
          </a:p>
          <a:p>
            <a:pPr lvl="1"/>
            <a:r>
              <a:rPr lang="en-US" dirty="0"/>
              <a:t>subheading HTSUS 6815.10.00: nonelectrical articles of graphite or other </a:t>
            </a:r>
            <a:r>
              <a:rPr lang="en-US" u="sng" dirty="0"/>
              <a:t>carbon</a:t>
            </a:r>
            <a:r>
              <a:rPr lang="en-US" dirty="0"/>
              <a:t>; or </a:t>
            </a:r>
          </a:p>
          <a:p>
            <a:pPr lvl="1"/>
            <a:r>
              <a:rPr lang="en-US" dirty="0"/>
              <a:t>Subheading HTSUS 7019.20.50: colored woven fabrics of </a:t>
            </a:r>
            <a:r>
              <a:rPr lang="en-US" u="sng" dirty="0"/>
              <a:t>glass</a:t>
            </a:r>
            <a:r>
              <a:rPr lang="en-US" dirty="0"/>
              <a:t> fibers</a:t>
            </a:r>
          </a:p>
          <a:p>
            <a:r>
              <a:rPr lang="en-US" dirty="0"/>
              <a:t>Each specified one of the fibers but not the other, so each was equally specific</a:t>
            </a:r>
          </a:p>
        </p:txBody>
      </p:sp>
      <p:sp>
        <p:nvSpPr>
          <p:cNvPr id="4" name="Date Placeholder 3">
            <a:extLst>
              <a:ext uri="{FF2B5EF4-FFF2-40B4-BE49-F238E27FC236}">
                <a16:creationId xmlns:a16="http://schemas.microsoft.com/office/drawing/2014/main" id="{43DB85DE-AED5-346F-F3E0-C591FF25F277}"/>
              </a:ext>
            </a:extLst>
          </p:cNvPr>
          <p:cNvSpPr>
            <a:spLocks noGrp="1"/>
          </p:cNvSpPr>
          <p:nvPr>
            <p:ph type="dt" sz="half" idx="10"/>
          </p:nvPr>
        </p:nvSpPr>
        <p:spPr/>
        <p:txBody>
          <a:bodyPr/>
          <a:lstStyle/>
          <a:p>
            <a:r>
              <a:rPr lang="en-US"/>
              <a:t>August 31, 2026</a:t>
            </a:r>
          </a:p>
        </p:txBody>
      </p:sp>
      <p:sp>
        <p:nvSpPr>
          <p:cNvPr id="5" name="Footer Placeholder 4">
            <a:extLst>
              <a:ext uri="{FF2B5EF4-FFF2-40B4-BE49-F238E27FC236}">
                <a16:creationId xmlns:a16="http://schemas.microsoft.com/office/drawing/2014/main" id="{7EAEDC95-84D3-F97B-1BE4-93378DBCF9C7}"/>
              </a:ext>
            </a:extLst>
          </p:cNvPr>
          <p:cNvSpPr>
            <a:spLocks noGrp="1"/>
          </p:cNvSpPr>
          <p:nvPr>
            <p:ph type="ftr" sz="quarter" idx="11"/>
          </p:nvPr>
        </p:nvSpPr>
        <p:spPr/>
        <p:txBody>
          <a:bodyPr/>
          <a:lstStyle/>
          <a:p>
            <a:r>
              <a:rPr lang="en-US"/>
              <a:t>ACPC: Tariffs &amp; Imports</a:t>
            </a:r>
          </a:p>
        </p:txBody>
      </p:sp>
      <p:sp>
        <p:nvSpPr>
          <p:cNvPr id="6" name="Slide Number Placeholder 5">
            <a:extLst>
              <a:ext uri="{FF2B5EF4-FFF2-40B4-BE49-F238E27FC236}">
                <a16:creationId xmlns:a16="http://schemas.microsoft.com/office/drawing/2014/main" id="{B0C3F146-0174-3424-46E6-309986175A25}"/>
              </a:ext>
            </a:extLst>
          </p:cNvPr>
          <p:cNvSpPr>
            <a:spLocks noGrp="1"/>
          </p:cNvSpPr>
          <p:nvPr>
            <p:ph type="sldNum" sz="quarter" idx="12"/>
          </p:nvPr>
        </p:nvSpPr>
        <p:spPr/>
        <p:txBody>
          <a:bodyPr/>
          <a:lstStyle/>
          <a:p>
            <a:fld id="{D0DD2322-01AD-4802-AECD-673054E570D1}" type="slidenum">
              <a:rPr lang="en-US" smtClean="0"/>
              <a:t>18</a:t>
            </a:fld>
            <a:endParaRPr lang="en-US"/>
          </a:p>
        </p:txBody>
      </p:sp>
    </p:spTree>
    <p:extLst>
      <p:ext uri="{BB962C8B-B14F-4D97-AF65-F5344CB8AC3E}">
        <p14:creationId xmlns:p14="http://schemas.microsoft.com/office/powerpoint/2010/main" val="414575837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9F1630-2CAA-5759-EC9E-0D74B0B498D9}"/>
              </a:ext>
            </a:extLst>
          </p:cNvPr>
          <p:cNvSpPr>
            <a:spLocks noGrp="1"/>
          </p:cNvSpPr>
          <p:nvPr>
            <p:ph type="title"/>
          </p:nvPr>
        </p:nvSpPr>
        <p:spPr/>
        <p:txBody>
          <a:bodyPr/>
          <a:lstStyle/>
          <a:p>
            <a:r>
              <a:rPr lang="en-US" dirty="0"/>
              <a:t>Applying the Rules of Interpretation</a:t>
            </a:r>
          </a:p>
        </p:txBody>
      </p:sp>
      <p:sp>
        <p:nvSpPr>
          <p:cNvPr id="3" name="Content Placeholder 2">
            <a:extLst>
              <a:ext uri="{FF2B5EF4-FFF2-40B4-BE49-F238E27FC236}">
                <a16:creationId xmlns:a16="http://schemas.microsoft.com/office/drawing/2014/main" id="{108B140D-01CE-1B92-9867-9F8CAC0A488C}"/>
              </a:ext>
            </a:extLst>
          </p:cNvPr>
          <p:cNvSpPr>
            <a:spLocks noGrp="1"/>
          </p:cNvSpPr>
          <p:nvPr>
            <p:ph idx="1"/>
          </p:nvPr>
        </p:nvSpPr>
        <p:spPr/>
        <p:txBody>
          <a:bodyPr>
            <a:normAutofit/>
          </a:bodyPr>
          <a:lstStyle/>
          <a:p>
            <a:r>
              <a:rPr lang="en-US" dirty="0"/>
              <a:t>Fiberglass (carbon/glass) fabric designed for use in aircraft laminates</a:t>
            </a:r>
          </a:p>
          <a:p>
            <a:r>
              <a:rPr lang="en-US" i="1" dirty="0"/>
              <a:t>Essential Character </a:t>
            </a:r>
            <a:r>
              <a:rPr lang="en-US" dirty="0"/>
              <a:t>choice was between </a:t>
            </a:r>
          </a:p>
          <a:p>
            <a:pPr lvl="1"/>
            <a:r>
              <a:rPr lang="en-US" dirty="0"/>
              <a:t>subheading HTSUS 6815.10.00: nonelectrical articles of graphite or other </a:t>
            </a:r>
            <a:r>
              <a:rPr lang="en-US" u="sng" dirty="0"/>
              <a:t>carbon</a:t>
            </a:r>
            <a:r>
              <a:rPr lang="en-US" dirty="0"/>
              <a:t>; or </a:t>
            </a:r>
          </a:p>
          <a:p>
            <a:pPr lvl="1"/>
            <a:r>
              <a:rPr lang="en-US" dirty="0"/>
              <a:t>Subheading HTSUS 7019.20.50: colored woven fabrics of </a:t>
            </a:r>
            <a:r>
              <a:rPr lang="en-US" u="sng" dirty="0"/>
              <a:t>glass</a:t>
            </a:r>
            <a:r>
              <a:rPr lang="en-US" dirty="0"/>
              <a:t> fibers</a:t>
            </a:r>
          </a:p>
          <a:p>
            <a:r>
              <a:rPr lang="en-US" dirty="0"/>
              <a:t>Comparing metrics of mass and value yielded conflicting results</a:t>
            </a:r>
          </a:p>
          <a:p>
            <a:pPr lvl="1"/>
            <a:r>
              <a:rPr lang="en-US" dirty="0"/>
              <a:t>Glass fibers comprise 68% of the </a:t>
            </a:r>
            <a:r>
              <a:rPr lang="en-US" u="sng" dirty="0"/>
              <a:t>weight</a:t>
            </a:r>
            <a:r>
              <a:rPr lang="en-US" dirty="0"/>
              <a:t> of the fabric</a:t>
            </a:r>
          </a:p>
          <a:p>
            <a:pPr lvl="1"/>
            <a:r>
              <a:rPr lang="en-US" dirty="0"/>
              <a:t>Carbon represents approximately 81% of the </a:t>
            </a:r>
            <a:r>
              <a:rPr lang="en-US" u="sng" dirty="0"/>
              <a:t>value</a:t>
            </a:r>
            <a:r>
              <a:rPr lang="en-US" dirty="0"/>
              <a:t> of the fabric</a:t>
            </a:r>
          </a:p>
        </p:txBody>
      </p:sp>
      <p:sp>
        <p:nvSpPr>
          <p:cNvPr id="4" name="Date Placeholder 3">
            <a:extLst>
              <a:ext uri="{FF2B5EF4-FFF2-40B4-BE49-F238E27FC236}">
                <a16:creationId xmlns:a16="http://schemas.microsoft.com/office/drawing/2014/main" id="{3B0E7863-3283-0B0F-E2D7-0DA7EAA133AE}"/>
              </a:ext>
            </a:extLst>
          </p:cNvPr>
          <p:cNvSpPr>
            <a:spLocks noGrp="1"/>
          </p:cNvSpPr>
          <p:nvPr>
            <p:ph type="dt" sz="half" idx="10"/>
          </p:nvPr>
        </p:nvSpPr>
        <p:spPr/>
        <p:txBody>
          <a:bodyPr/>
          <a:lstStyle/>
          <a:p>
            <a:r>
              <a:rPr lang="en-US"/>
              <a:t>August 31, 2026</a:t>
            </a:r>
          </a:p>
        </p:txBody>
      </p:sp>
      <p:sp>
        <p:nvSpPr>
          <p:cNvPr id="5" name="Footer Placeholder 4">
            <a:extLst>
              <a:ext uri="{FF2B5EF4-FFF2-40B4-BE49-F238E27FC236}">
                <a16:creationId xmlns:a16="http://schemas.microsoft.com/office/drawing/2014/main" id="{712DA659-070F-C6D7-4278-C57B345520C4}"/>
              </a:ext>
            </a:extLst>
          </p:cNvPr>
          <p:cNvSpPr>
            <a:spLocks noGrp="1"/>
          </p:cNvSpPr>
          <p:nvPr>
            <p:ph type="ftr" sz="quarter" idx="11"/>
          </p:nvPr>
        </p:nvSpPr>
        <p:spPr/>
        <p:txBody>
          <a:bodyPr/>
          <a:lstStyle/>
          <a:p>
            <a:r>
              <a:rPr lang="en-US"/>
              <a:t>ACPC: Tariffs &amp; Imports</a:t>
            </a:r>
          </a:p>
        </p:txBody>
      </p:sp>
      <p:sp>
        <p:nvSpPr>
          <p:cNvPr id="6" name="Slide Number Placeholder 5">
            <a:extLst>
              <a:ext uri="{FF2B5EF4-FFF2-40B4-BE49-F238E27FC236}">
                <a16:creationId xmlns:a16="http://schemas.microsoft.com/office/drawing/2014/main" id="{0286B04A-ED44-EF58-415A-D8065058BF82}"/>
              </a:ext>
            </a:extLst>
          </p:cNvPr>
          <p:cNvSpPr>
            <a:spLocks noGrp="1"/>
          </p:cNvSpPr>
          <p:nvPr>
            <p:ph type="sldNum" sz="quarter" idx="12"/>
          </p:nvPr>
        </p:nvSpPr>
        <p:spPr/>
        <p:txBody>
          <a:bodyPr/>
          <a:lstStyle/>
          <a:p>
            <a:fld id="{D0DD2322-01AD-4802-AECD-673054E570D1}" type="slidenum">
              <a:rPr lang="en-US" smtClean="0"/>
              <a:t>19</a:t>
            </a:fld>
            <a:endParaRPr lang="en-US"/>
          </a:p>
        </p:txBody>
      </p:sp>
    </p:spTree>
    <p:extLst>
      <p:ext uri="{BB962C8B-B14F-4D97-AF65-F5344CB8AC3E}">
        <p14:creationId xmlns:p14="http://schemas.microsoft.com/office/powerpoint/2010/main" val="296824758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3901E7-D8C8-A8B1-E572-14C03FE1081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447B617-3E92-E724-D521-710BBA51E245}"/>
              </a:ext>
            </a:extLst>
          </p:cNvPr>
          <p:cNvSpPr>
            <a:spLocks noGrp="1"/>
          </p:cNvSpPr>
          <p:nvPr>
            <p:ph type="title"/>
          </p:nvPr>
        </p:nvSpPr>
        <p:spPr/>
        <p:txBody>
          <a:bodyPr/>
          <a:lstStyle/>
          <a:p>
            <a:r>
              <a:rPr lang="en-US" dirty="0"/>
              <a:t>Applying the Rules of Interpretation</a:t>
            </a:r>
          </a:p>
        </p:txBody>
      </p:sp>
      <p:sp>
        <p:nvSpPr>
          <p:cNvPr id="3" name="Content Placeholder 2">
            <a:extLst>
              <a:ext uri="{FF2B5EF4-FFF2-40B4-BE49-F238E27FC236}">
                <a16:creationId xmlns:a16="http://schemas.microsoft.com/office/drawing/2014/main" id="{6119B294-4B05-9E90-5889-11F8A33780B2}"/>
              </a:ext>
            </a:extLst>
          </p:cNvPr>
          <p:cNvSpPr>
            <a:spLocks noGrp="1"/>
          </p:cNvSpPr>
          <p:nvPr>
            <p:ph idx="1"/>
          </p:nvPr>
        </p:nvSpPr>
        <p:spPr/>
        <p:txBody>
          <a:bodyPr>
            <a:normAutofit/>
          </a:bodyPr>
          <a:lstStyle/>
          <a:p>
            <a:r>
              <a:rPr lang="en-US" dirty="0"/>
              <a:t>Fiberglass (carbon/glass) fabric designed for use in aircraft laminates</a:t>
            </a:r>
          </a:p>
          <a:p>
            <a:r>
              <a:rPr lang="en-US" i="1" dirty="0"/>
              <a:t>Heading Which Occurs Last </a:t>
            </a:r>
            <a:r>
              <a:rPr lang="en-US" dirty="0"/>
              <a:t>choice was between </a:t>
            </a:r>
          </a:p>
          <a:p>
            <a:pPr lvl="1"/>
            <a:r>
              <a:rPr lang="en-US" dirty="0"/>
              <a:t>subheading HTSUS 6815.10.00: nonelectrical articles of graphite or other </a:t>
            </a:r>
            <a:r>
              <a:rPr lang="en-US" u="sng" dirty="0"/>
              <a:t>carbon</a:t>
            </a:r>
            <a:r>
              <a:rPr lang="en-US" dirty="0"/>
              <a:t>; or </a:t>
            </a:r>
          </a:p>
          <a:p>
            <a:pPr lvl="1"/>
            <a:r>
              <a:rPr lang="en-US" dirty="0"/>
              <a:t>Subheading HTSUS 7019.20.50: colored woven fabrics of </a:t>
            </a:r>
            <a:r>
              <a:rPr lang="en-US" u="sng" dirty="0"/>
              <a:t>glass</a:t>
            </a:r>
            <a:r>
              <a:rPr lang="en-US" dirty="0"/>
              <a:t> fibers</a:t>
            </a:r>
          </a:p>
          <a:p>
            <a:r>
              <a:rPr lang="en-US" dirty="0"/>
              <a:t>Heading 7019 occurs last in numerical order among those which equally merit consideration (as compared to heading 6815), so under the third rule we must choose heading 7019</a:t>
            </a:r>
          </a:p>
        </p:txBody>
      </p:sp>
      <p:sp>
        <p:nvSpPr>
          <p:cNvPr id="4" name="Date Placeholder 3">
            <a:extLst>
              <a:ext uri="{FF2B5EF4-FFF2-40B4-BE49-F238E27FC236}">
                <a16:creationId xmlns:a16="http://schemas.microsoft.com/office/drawing/2014/main" id="{A843A61E-F5F5-70EB-5912-A207F183FC04}"/>
              </a:ext>
            </a:extLst>
          </p:cNvPr>
          <p:cNvSpPr>
            <a:spLocks noGrp="1"/>
          </p:cNvSpPr>
          <p:nvPr>
            <p:ph type="dt" sz="half" idx="10"/>
          </p:nvPr>
        </p:nvSpPr>
        <p:spPr/>
        <p:txBody>
          <a:bodyPr/>
          <a:lstStyle/>
          <a:p>
            <a:r>
              <a:rPr lang="en-US"/>
              <a:t>August 31, 2026</a:t>
            </a:r>
          </a:p>
        </p:txBody>
      </p:sp>
      <p:sp>
        <p:nvSpPr>
          <p:cNvPr id="5" name="Footer Placeholder 4">
            <a:extLst>
              <a:ext uri="{FF2B5EF4-FFF2-40B4-BE49-F238E27FC236}">
                <a16:creationId xmlns:a16="http://schemas.microsoft.com/office/drawing/2014/main" id="{B7D6C85C-C4F4-EDA4-79B5-748690BA80BE}"/>
              </a:ext>
            </a:extLst>
          </p:cNvPr>
          <p:cNvSpPr>
            <a:spLocks noGrp="1"/>
          </p:cNvSpPr>
          <p:nvPr>
            <p:ph type="ftr" sz="quarter" idx="11"/>
          </p:nvPr>
        </p:nvSpPr>
        <p:spPr/>
        <p:txBody>
          <a:bodyPr/>
          <a:lstStyle/>
          <a:p>
            <a:r>
              <a:rPr lang="en-US"/>
              <a:t>ACPC: Tariffs &amp; Imports</a:t>
            </a:r>
          </a:p>
        </p:txBody>
      </p:sp>
      <p:sp>
        <p:nvSpPr>
          <p:cNvPr id="6" name="Slide Number Placeholder 5">
            <a:extLst>
              <a:ext uri="{FF2B5EF4-FFF2-40B4-BE49-F238E27FC236}">
                <a16:creationId xmlns:a16="http://schemas.microsoft.com/office/drawing/2014/main" id="{BADF5969-544E-AD7D-D7B0-B93D9E620512}"/>
              </a:ext>
            </a:extLst>
          </p:cNvPr>
          <p:cNvSpPr>
            <a:spLocks noGrp="1"/>
          </p:cNvSpPr>
          <p:nvPr>
            <p:ph type="sldNum" sz="quarter" idx="12"/>
          </p:nvPr>
        </p:nvSpPr>
        <p:spPr/>
        <p:txBody>
          <a:bodyPr/>
          <a:lstStyle/>
          <a:p>
            <a:fld id="{D0DD2322-01AD-4802-AECD-673054E570D1}" type="slidenum">
              <a:rPr lang="en-US" smtClean="0"/>
              <a:t>20</a:t>
            </a:fld>
            <a:endParaRPr lang="en-US"/>
          </a:p>
        </p:txBody>
      </p:sp>
    </p:spTree>
    <p:extLst>
      <p:ext uri="{BB962C8B-B14F-4D97-AF65-F5344CB8AC3E}">
        <p14:creationId xmlns:p14="http://schemas.microsoft.com/office/powerpoint/2010/main" val="178553927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8FC525-8BC9-7A50-B64B-40471827DFB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E644616-A0C3-0CD2-F999-0513EEB7AC8A}"/>
              </a:ext>
            </a:extLst>
          </p:cNvPr>
          <p:cNvSpPr>
            <a:spLocks noGrp="1"/>
          </p:cNvSpPr>
          <p:nvPr>
            <p:ph type="title"/>
          </p:nvPr>
        </p:nvSpPr>
        <p:spPr/>
        <p:txBody>
          <a:bodyPr/>
          <a:lstStyle/>
          <a:p>
            <a:r>
              <a:rPr lang="en-US" dirty="0"/>
              <a:t>Rules of Interpretation: Packaging Identified in Entry Documents</a:t>
            </a:r>
          </a:p>
        </p:txBody>
      </p:sp>
      <p:sp>
        <p:nvSpPr>
          <p:cNvPr id="3" name="Content Placeholder 2">
            <a:extLst>
              <a:ext uri="{FF2B5EF4-FFF2-40B4-BE49-F238E27FC236}">
                <a16:creationId xmlns:a16="http://schemas.microsoft.com/office/drawing/2014/main" id="{7A627479-7149-CCC0-E64F-C221150A6D97}"/>
              </a:ext>
            </a:extLst>
          </p:cNvPr>
          <p:cNvSpPr>
            <a:spLocks noGrp="1"/>
          </p:cNvSpPr>
          <p:nvPr>
            <p:ph idx="1"/>
          </p:nvPr>
        </p:nvSpPr>
        <p:spPr>
          <a:xfrm>
            <a:off x="1061049" y="1825625"/>
            <a:ext cx="9236837" cy="4351338"/>
          </a:xfrm>
        </p:spPr>
        <p:txBody>
          <a:bodyPr>
            <a:normAutofit fontScale="92500" lnSpcReduction="20000"/>
          </a:bodyPr>
          <a:lstStyle/>
          <a:p>
            <a:r>
              <a:rPr lang="en-US" dirty="0"/>
              <a:t>One-time use packaging</a:t>
            </a:r>
          </a:p>
          <a:p>
            <a:pPr lvl="1"/>
            <a:r>
              <a:rPr lang="en-US" dirty="0"/>
              <a:t>Cases specially shaped or fitted to contain specific goods shall be classified </a:t>
            </a:r>
            <a:r>
              <a:rPr lang="en-US" u="sng" dirty="0"/>
              <a:t>with such goods</a:t>
            </a:r>
            <a:r>
              <a:rPr lang="en-US" dirty="0"/>
              <a:t> when of a kind normally sold with those goods</a:t>
            </a:r>
          </a:p>
          <a:p>
            <a:pPr lvl="1"/>
            <a:r>
              <a:rPr lang="en-US" dirty="0"/>
              <a:t>Subject to the rule above, packing materials/containers entered with goods therein shall be classified </a:t>
            </a:r>
            <a:r>
              <a:rPr lang="en-US" u="sng" dirty="0"/>
              <a:t>with the goods</a:t>
            </a:r>
            <a:r>
              <a:rPr lang="en-US" dirty="0"/>
              <a:t> if they are of a kind normally used for packing such goods</a:t>
            </a:r>
          </a:p>
          <a:p>
            <a:r>
              <a:rPr lang="en-US" dirty="0"/>
              <a:t>Multi-use packaging</a:t>
            </a:r>
          </a:p>
          <a:p>
            <a:pPr lvl="1"/>
            <a:r>
              <a:rPr lang="en-US" dirty="0"/>
              <a:t>When such packing materials or packing containers are clearly suitable for </a:t>
            </a:r>
            <a:r>
              <a:rPr lang="en-US" u="sng" dirty="0"/>
              <a:t>repetitive use</a:t>
            </a:r>
            <a:r>
              <a:rPr lang="en-US" dirty="0"/>
              <a:t>, you would </a:t>
            </a:r>
            <a:r>
              <a:rPr lang="en-US" u="sng" dirty="0"/>
              <a:t>identify the packaging separately</a:t>
            </a:r>
            <a:r>
              <a:rPr lang="en-US" dirty="0"/>
              <a:t>, </a:t>
            </a:r>
            <a:r>
              <a:rPr lang="en-US" i="1" dirty="0"/>
              <a:t>e.g.</a:t>
            </a:r>
          </a:p>
          <a:p>
            <a:pPr lvl="2"/>
            <a:r>
              <a:rPr lang="en-US" dirty="0"/>
              <a:t>HTSUS 3923 plastic boxes or cases </a:t>
            </a:r>
          </a:p>
          <a:p>
            <a:pPr lvl="2"/>
            <a:r>
              <a:rPr lang="en-US" dirty="0"/>
              <a:t>HTSUS 4202 trunks, bags, and cases of leather, plastic, or paperboard</a:t>
            </a:r>
          </a:p>
          <a:p>
            <a:pPr lvl="2"/>
            <a:r>
              <a:rPr lang="en-US" dirty="0"/>
              <a:t>HTSUS 4415 wooden </a:t>
            </a:r>
            <a:r>
              <a:rPr lang="en-US" dirty="0" err="1"/>
              <a:t>packagings</a:t>
            </a:r>
            <a:endParaRPr lang="en-US" dirty="0"/>
          </a:p>
          <a:p>
            <a:pPr lvl="2"/>
            <a:r>
              <a:rPr lang="en-US" dirty="0"/>
              <a:t>HTSUS 4819 corrugated paperboard boxes</a:t>
            </a:r>
          </a:p>
          <a:p>
            <a:pPr lvl="2"/>
            <a:r>
              <a:rPr lang="en-US" dirty="0"/>
              <a:t>HTSUS 7310 iron or steel tanks, drums, cans, etc.</a:t>
            </a:r>
          </a:p>
          <a:p>
            <a:pPr lvl="2"/>
            <a:r>
              <a:rPr lang="en-US" dirty="0"/>
              <a:t>HTSUS 7612 aluminum tanks, drums, cans, etc.</a:t>
            </a:r>
          </a:p>
          <a:p>
            <a:pPr lvl="1"/>
            <a:endParaRPr lang="en-US" dirty="0"/>
          </a:p>
        </p:txBody>
      </p:sp>
      <p:sp>
        <p:nvSpPr>
          <p:cNvPr id="4" name="Date Placeholder 3">
            <a:extLst>
              <a:ext uri="{FF2B5EF4-FFF2-40B4-BE49-F238E27FC236}">
                <a16:creationId xmlns:a16="http://schemas.microsoft.com/office/drawing/2014/main" id="{742D7C81-2F73-39AE-975F-0848A014916B}"/>
              </a:ext>
            </a:extLst>
          </p:cNvPr>
          <p:cNvSpPr>
            <a:spLocks noGrp="1"/>
          </p:cNvSpPr>
          <p:nvPr>
            <p:ph type="dt" sz="half" idx="10"/>
          </p:nvPr>
        </p:nvSpPr>
        <p:spPr/>
        <p:txBody>
          <a:bodyPr/>
          <a:lstStyle/>
          <a:p>
            <a:r>
              <a:rPr lang="en-US"/>
              <a:t>August 31, 2026</a:t>
            </a:r>
          </a:p>
        </p:txBody>
      </p:sp>
      <p:sp>
        <p:nvSpPr>
          <p:cNvPr id="5" name="Footer Placeholder 4">
            <a:extLst>
              <a:ext uri="{FF2B5EF4-FFF2-40B4-BE49-F238E27FC236}">
                <a16:creationId xmlns:a16="http://schemas.microsoft.com/office/drawing/2014/main" id="{5A586869-33F6-99DF-709B-E0399B1D4132}"/>
              </a:ext>
            </a:extLst>
          </p:cNvPr>
          <p:cNvSpPr>
            <a:spLocks noGrp="1"/>
          </p:cNvSpPr>
          <p:nvPr>
            <p:ph type="ftr" sz="quarter" idx="11"/>
          </p:nvPr>
        </p:nvSpPr>
        <p:spPr/>
        <p:txBody>
          <a:bodyPr/>
          <a:lstStyle/>
          <a:p>
            <a:r>
              <a:rPr lang="en-US"/>
              <a:t>ACPC: Tariffs &amp; Imports</a:t>
            </a:r>
          </a:p>
        </p:txBody>
      </p:sp>
      <p:sp>
        <p:nvSpPr>
          <p:cNvPr id="6" name="Slide Number Placeholder 5">
            <a:extLst>
              <a:ext uri="{FF2B5EF4-FFF2-40B4-BE49-F238E27FC236}">
                <a16:creationId xmlns:a16="http://schemas.microsoft.com/office/drawing/2014/main" id="{80933AF8-F64B-3898-17A4-61FDAC3AEE84}"/>
              </a:ext>
            </a:extLst>
          </p:cNvPr>
          <p:cNvSpPr>
            <a:spLocks noGrp="1"/>
          </p:cNvSpPr>
          <p:nvPr>
            <p:ph type="sldNum" sz="quarter" idx="12"/>
          </p:nvPr>
        </p:nvSpPr>
        <p:spPr/>
        <p:txBody>
          <a:bodyPr/>
          <a:lstStyle/>
          <a:p>
            <a:fld id="{D0DD2322-01AD-4802-AECD-673054E570D1}" type="slidenum">
              <a:rPr lang="en-US" smtClean="0"/>
              <a:t>21</a:t>
            </a:fld>
            <a:endParaRPr lang="en-US"/>
          </a:p>
        </p:txBody>
      </p:sp>
    </p:spTree>
    <p:extLst>
      <p:ext uri="{BB962C8B-B14F-4D97-AF65-F5344CB8AC3E}">
        <p14:creationId xmlns:p14="http://schemas.microsoft.com/office/powerpoint/2010/main" val="8954152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451036-97E9-83C6-414B-6A6E43DEF2AE}"/>
              </a:ext>
            </a:extLst>
          </p:cNvPr>
          <p:cNvSpPr>
            <a:spLocks noGrp="1"/>
          </p:cNvSpPr>
          <p:nvPr>
            <p:ph type="title"/>
          </p:nvPr>
        </p:nvSpPr>
        <p:spPr/>
        <p:txBody>
          <a:bodyPr/>
          <a:lstStyle/>
          <a:p>
            <a:r>
              <a:rPr lang="en-US" dirty="0"/>
              <a:t>Each Step is Potentially Separate</a:t>
            </a:r>
          </a:p>
        </p:txBody>
      </p:sp>
      <p:sp>
        <p:nvSpPr>
          <p:cNvPr id="3" name="Content Placeholder 2">
            <a:extLst>
              <a:ext uri="{FF2B5EF4-FFF2-40B4-BE49-F238E27FC236}">
                <a16:creationId xmlns:a16="http://schemas.microsoft.com/office/drawing/2014/main" id="{C4CF1D21-8A06-F5AA-F921-6D4564D109E8}"/>
              </a:ext>
            </a:extLst>
          </p:cNvPr>
          <p:cNvSpPr>
            <a:spLocks noGrp="1"/>
          </p:cNvSpPr>
          <p:nvPr>
            <p:ph idx="1"/>
          </p:nvPr>
        </p:nvSpPr>
        <p:spPr/>
        <p:txBody>
          <a:bodyPr/>
          <a:lstStyle/>
          <a:p>
            <a:r>
              <a:rPr lang="en-US" dirty="0"/>
              <a:t>Step 1: identify the base tariff and the associated duty</a:t>
            </a:r>
          </a:p>
          <a:p>
            <a:pPr lvl="1"/>
            <a:r>
              <a:rPr lang="en-US" dirty="0"/>
              <a:t>Step 1A: identify provisions that may exempt your import from duty</a:t>
            </a:r>
          </a:p>
          <a:p>
            <a:pPr lvl="1"/>
            <a:r>
              <a:rPr lang="en-US" dirty="0"/>
              <a:t>Step 1B: identify chapter 98 provisions – special situations - that may impact duties</a:t>
            </a:r>
          </a:p>
          <a:p>
            <a:r>
              <a:rPr lang="en-US" dirty="0"/>
              <a:t>Step 2: identify the chapter 99 tariff(s) and the associated duty(</a:t>
            </a:r>
            <a:r>
              <a:rPr lang="en-US" dirty="0" err="1"/>
              <a:t>ies</a:t>
            </a:r>
            <a:r>
              <a:rPr lang="en-US" dirty="0"/>
              <a:t>)</a:t>
            </a:r>
          </a:p>
          <a:p>
            <a:pPr lvl="1"/>
            <a:r>
              <a:rPr lang="en-US" dirty="0"/>
              <a:t>Step 2A: identify provisions that may exempt your import from the chapter 99 duties – this may be identified by a separate tariff number</a:t>
            </a:r>
          </a:p>
          <a:p>
            <a:pPr lvl="1"/>
            <a:r>
              <a:rPr lang="en-US" dirty="0"/>
              <a:t>Step 2B: If you identified a chapter 98 special situation, then look at the interaction between any chapter 98 provisions and the chapter 99 tariffs to identify how the duties are affected</a:t>
            </a:r>
          </a:p>
        </p:txBody>
      </p:sp>
      <p:sp>
        <p:nvSpPr>
          <p:cNvPr id="4" name="Date Placeholder 3">
            <a:extLst>
              <a:ext uri="{FF2B5EF4-FFF2-40B4-BE49-F238E27FC236}">
                <a16:creationId xmlns:a16="http://schemas.microsoft.com/office/drawing/2014/main" id="{3502A6D7-A0D5-D927-A827-D26A559B1531}"/>
              </a:ext>
            </a:extLst>
          </p:cNvPr>
          <p:cNvSpPr>
            <a:spLocks noGrp="1"/>
          </p:cNvSpPr>
          <p:nvPr>
            <p:ph type="dt" sz="half" idx="10"/>
          </p:nvPr>
        </p:nvSpPr>
        <p:spPr/>
        <p:txBody>
          <a:bodyPr/>
          <a:lstStyle/>
          <a:p>
            <a:r>
              <a:rPr lang="en-US"/>
              <a:t>August 31, 2026</a:t>
            </a:r>
          </a:p>
        </p:txBody>
      </p:sp>
      <p:sp>
        <p:nvSpPr>
          <p:cNvPr id="5" name="Footer Placeholder 4">
            <a:extLst>
              <a:ext uri="{FF2B5EF4-FFF2-40B4-BE49-F238E27FC236}">
                <a16:creationId xmlns:a16="http://schemas.microsoft.com/office/drawing/2014/main" id="{8971F30F-96A1-E5A9-2BBA-86B3542B2AA4}"/>
              </a:ext>
            </a:extLst>
          </p:cNvPr>
          <p:cNvSpPr>
            <a:spLocks noGrp="1"/>
          </p:cNvSpPr>
          <p:nvPr>
            <p:ph type="ftr" sz="quarter" idx="11"/>
          </p:nvPr>
        </p:nvSpPr>
        <p:spPr/>
        <p:txBody>
          <a:bodyPr/>
          <a:lstStyle/>
          <a:p>
            <a:r>
              <a:rPr lang="en-US"/>
              <a:t>ACPC: Tariffs &amp; Imports</a:t>
            </a:r>
          </a:p>
        </p:txBody>
      </p:sp>
      <p:sp>
        <p:nvSpPr>
          <p:cNvPr id="6" name="Slide Number Placeholder 5">
            <a:extLst>
              <a:ext uri="{FF2B5EF4-FFF2-40B4-BE49-F238E27FC236}">
                <a16:creationId xmlns:a16="http://schemas.microsoft.com/office/drawing/2014/main" id="{0D5331F3-6BEF-24B3-BD2C-5C3C0D7FE864}"/>
              </a:ext>
            </a:extLst>
          </p:cNvPr>
          <p:cNvSpPr>
            <a:spLocks noGrp="1"/>
          </p:cNvSpPr>
          <p:nvPr>
            <p:ph type="sldNum" sz="quarter" idx="12"/>
          </p:nvPr>
        </p:nvSpPr>
        <p:spPr/>
        <p:txBody>
          <a:bodyPr/>
          <a:lstStyle/>
          <a:p>
            <a:fld id="{D0DD2322-01AD-4802-AECD-673054E570D1}" type="slidenum">
              <a:rPr lang="en-US" smtClean="0"/>
              <a:t>22</a:t>
            </a:fld>
            <a:endParaRPr lang="en-US"/>
          </a:p>
        </p:txBody>
      </p:sp>
    </p:spTree>
    <p:extLst>
      <p:ext uri="{BB962C8B-B14F-4D97-AF65-F5344CB8AC3E}">
        <p14:creationId xmlns:p14="http://schemas.microsoft.com/office/powerpoint/2010/main" val="204551752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B14B8F-FD0F-1C06-B2F1-BBC46C5CC0CE}"/>
              </a:ext>
            </a:extLst>
          </p:cNvPr>
          <p:cNvSpPr>
            <a:spLocks noGrp="1"/>
          </p:cNvSpPr>
          <p:nvPr>
            <p:ph type="title"/>
          </p:nvPr>
        </p:nvSpPr>
        <p:spPr/>
        <p:txBody>
          <a:bodyPr/>
          <a:lstStyle/>
          <a:p>
            <a:r>
              <a:rPr lang="en-US" dirty="0"/>
              <a:t>Tariffs for 2026</a:t>
            </a:r>
          </a:p>
        </p:txBody>
      </p:sp>
      <p:sp>
        <p:nvSpPr>
          <p:cNvPr id="3" name="Content Placeholder 2">
            <a:extLst>
              <a:ext uri="{FF2B5EF4-FFF2-40B4-BE49-F238E27FC236}">
                <a16:creationId xmlns:a16="http://schemas.microsoft.com/office/drawing/2014/main" id="{CC188AD9-96F6-D637-2109-D6F0EA05DD4C}"/>
              </a:ext>
            </a:extLst>
          </p:cNvPr>
          <p:cNvSpPr>
            <a:spLocks noGrp="1"/>
          </p:cNvSpPr>
          <p:nvPr>
            <p:ph sz="half" idx="1"/>
          </p:nvPr>
        </p:nvSpPr>
        <p:spPr/>
        <p:txBody>
          <a:bodyPr>
            <a:normAutofit fontScale="92500" lnSpcReduction="10000"/>
          </a:bodyPr>
          <a:lstStyle/>
          <a:p>
            <a:r>
              <a:rPr lang="en-US" dirty="0"/>
              <a:t>Chapter 99 is for temporary tariffs and additional tariffs</a:t>
            </a:r>
          </a:p>
          <a:p>
            <a:endParaRPr lang="en-US" dirty="0"/>
          </a:p>
          <a:p>
            <a:r>
              <a:rPr lang="en-US" dirty="0"/>
              <a:t>Chapter 99 is the home of many of the recent changes reflecting tariffs on goods of particular origins or particular materials (e.g. aluminum or steel)</a:t>
            </a:r>
          </a:p>
        </p:txBody>
      </p:sp>
      <p:sp>
        <p:nvSpPr>
          <p:cNvPr id="4" name="Content Placeholder 3">
            <a:extLst>
              <a:ext uri="{FF2B5EF4-FFF2-40B4-BE49-F238E27FC236}">
                <a16:creationId xmlns:a16="http://schemas.microsoft.com/office/drawing/2014/main" id="{0BCA0E72-E850-055C-7F28-9D485C74F6DF}"/>
              </a:ext>
            </a:extLst>
          </p:cNvPr>
          <p:cNvSpPr>
            <a:spLocks noGrp="1"/>
          </p:cNvSpPr>
          <p:nvPr>
            <p:ph sz="half" idx="2"/>
          </p:nvPr>
        </p:nvSpPr>
        <p:spPr>
          <a:xfrm>
            <a:off x="5878286" y="1825625"/>
            <a:ext cx="4615543" cy="4351338"/>
          </a:xfrm>
        </p:spPr>
        <p:txBody>
          <a:bodyPr>
            <a:normAutofit fontScale="92500" lnSpcReduction="10000"/>
          </a:bodyPr>
          <a:lstStyle/>
          <a:p>
            <a:r>
              <a:rPr lang="en-US" dirty="0"/>
              <a:t>Civil aircraft parts “shall be subject to the additional ad valorem rate of duty imposed by [chapter 99] except as provided in 9903.96.01 [UK] and 9903.96.02 [Japan] with respect to the Agreement on Trade and Civil Aircraft”</a:t>
            </a:r>
          </a:p>
          <a:p>
            <a:r>
              <a:rPr lang="en-US" i="1" dirty="0"/>
              <a:t>Most aircraft parts imports are still subject to chapter 99 as a default, so you may need to identify a specific exception</a:t>
            </a:r>
          </a:p>
        </p:txBody>
      </p:sp>
      <p:sp>
        <p:nvSpPr>
          <p:cNvPr id="5" name="Date Placeholder 4">
            <a:extLst>
              <a:ext uri="{FF2B5EF4-FFF2-40B4-BE49-F238E27FC236}">
                <a16:creationId xmlns:a16="http://schemas.microsoft.com/office/drawing/2014/main" id="{56C2A2C2-CE10-35F4-6FB8-78A92EAAE612}"/>
              </a:ext>
            </a:extLst>
          </p:cNvPr>
          <p:cNvSpPr>
            <a:spLocks noGrp="1"/>
          </p:cNvSpPr>
          <p:nvPr>
            <p:ph type="dt" sz="half" idx="10"/>
          </p:nvPr>
        </p:nvSpPr>
        <p:spPr/>
        <p:txBody>
          <a:bodyPr/>
          <a:lstStyle/>
          <a:p>
            <a:r>
              <a:rPr lang="en-US"/>
              <a:t>August 31, 2026</a:t>
            </a:r>
          </a:p>
        </p:txBody>
      </p:sp>
      <p:sp>
        <p:nvSpPr>
          <p:cNvPr id="6" name="Footer Placeholder 5">
            <a:extLst>
              <a:ext uri="{FF2B5EF4-FFF2-40B4-BE49-F238E27FC236}">
                <a16:creationId xmlns:a16="http://schemas.microsoft.com/office/drawing/2014/main" id="{218334DE-2B04-D5B1-8108-32BFE9063ADF}"/>
              </a:ext>
            </a:extLst>
          </p:cNvPr>
          <p:cNvSpPr>
            <a:spLocks noGrp="1"/>
          </p:cNvSpPr>
          <p:nvPr>
            <p:ph type="ftr" sz="quarter" idx="11"/>
          </p:nvPr>
        </p:nvSpPr>
        <p:spPr/>
        <p:txBody>
          <a:bodyPr/>
          <a:lstStyle/>
          <a:p>
            <a:r>
              <a:rPr lang="en-US"/>
              <a:t>ACPC: Tariffs &amp; Imports</a:t>
            </a:r>
          </a:p>
        </p:txBody>
      </p:sp>
      <p:sp>
        <p:nvSpPr>
          <p:cNvPr id="7" name="Slide Number Placeholder 6">
            <a:extLst>
              <a:ext uri="{FF2B5EF4-FFF2-40B4-BE49-F238E27FC236}">
                <a16:creationId xmlns:a16="http://schemas.microsoft.com/office/drawing/2014/main" id="{FC4BDFC3-BDAB-D051-52DD-97F8091433A3}"/>
              </a:ext>
            </a:extLst>
          </p:cNvPr>
          <p:cNvSpPr>
            <a:spLocks noGrp="1"/>
          </p:cNvSpPr>
          <p:nvPr>
            <p:ph type="sldNum" sz="quarter" idx="12"/>
          </p:nvPr>
        </p:nvSpPr>
        <p:spPr/>
        <p:txBody>
          <a:bodyPr/>
          <a:lstStyle/>
          <a:p>
            <a:fld id="{D0DD2322-01AD-4802-AECD-673054E570D1}" type="slidenum">
              <a:rPr lang="en-US" smtClean="0"/>
              <a:t>23</a:t>
            </a:fld>
            <a:endParaRPr lang="en-US"/>
          </a:p>
        </p:txBody>
      </p:sp>
    </p:spTree>
    <p:extLst>
      <p:ext uri="{BB962C8B-B14F-4D97-AF65-F5344CB8AC3E}">
        <p14:creationId xmlns:p14="http://schemas.microsoft.com/office/powerpoint/2010/main" val="372142358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C64F12-C742-0896-FB10-4FF339871D82}"/>
            </a:ext>
          </a:extLst>
        </p:cNvPr>
        <p:cNvGrpSpPr/>
        <p:nvPr/>
      </p:nvGrpSpPr>
      <p:grpSpPr>
        <a:xfrm>
          <a:off x="0" y="0"/>
          <a:ext cx="0" cy="0"/>
          <a:chOff x="0" y="0"/>
          <a:chExt cx="0" cy="0"/>
        </a:xfrm>
      </p:grpSpPr>
      <p:grpSp>
        <p:nvGrpSpPr>
          <p:cNvPr id="16" name="Group 15">
            <a:extLst>
              <a:ext uri="{FF2B5EF4-FFF2-40B4-BE49-F238E27FC236}">
                <a16:creationId xmlns:a16="http://schemas.microsoft.com/office/drawing/2014/main" id="{A3BF54D9-C66B-A8E2-E810-BBB9DC008AA1}"/>
              </a:ext>
            </a:extLst>
          </p:cNvPr>
          <p:cNvGrpSpPr/>
          <p:nvPr/>
        </p:nvGrpSpPr>
        <p:grpSpPr>
          <a:xfrm>
            <a:off x="2033587" y="4016368"/>
            <a:ext cx="8848725" cy="2263800"/>
            <a:chOff x="2033587" y="3044026"/>
            <a:chExt cx="8848725" cy="2263800"/>
          </a:xfrm>
        </p:grpSpPr>
        <p:pic>
          <p:nvPicPr>
            <p:cNvPr id="14" name="Picture 13">
              <a:extLst>
                <a:ext uri="{FF2B5EF4-FFF2-40B4-BE49-F238E27FC236}">
                  <a16:creationId xmlns:a16="http://schemas.microsoft.com/office/drawing/2014/main" id="{4CE261E0-E84F-CCC0-55AA-37D21FB2E74E}"/>
                </a:ext>
              </a:extLst>
            </p:cNvPr>
            <p:cNvPicPr>
              <a:picLocks noChangeAspect="1"/>
            </p:cNvPicPr>
            <p:nvPr/>
          </p:nvPicPr>
          <p:blipFill>
            <a:blip r:embed="rId2">
              <a:extLst>
                <a:ext uri="{28A0092B-C50C-407E-A947-70E740481C1C}">
                  <a14:useLocalDpi xmlns:a14="http://schemas.microsoft.com/office/drawing/2010/main" val="0"/>
                </a:ext>
              </a:extLst>
            </a:blip>
            <a:srcRect t="70957" b="16496"/>
            <a:stretch>
              <a:fillRect/>
            </a:stretch>
          </p:blipFill>
          <p:spPr>
            <a:xfrm>
              <a:off x="2033587" y="4295104"/>
              <a:ext cx="8848725" cy="1012722"/>
            </a:xfrm>
            <a:prstGeom prst="rect">
              <a:avLst/>
            </a:prstGeom>
          </p:spPr>
        </p:pic>
        <p:pic>
          <p:nvPicPr>
            <p:cNvPr id="15" name="Picture 14">
              <a:extLst>
                <a:ext uri="{FF2B5EF4-FFF2-40B4-BE49-F238E27FC236}">
                  <a16:creationId xmlns:a16="http://schemas.microsoft.com/office/drawing/2014/main" id="{B9DE79CF-7009-0B64-88D6-C9179B45C5C4}"/>
                </a:ext>
              </a:extLst>
            </p:cNvPr>
            <p:cNvPicPr>
              <a:picLocks noChangeAspect="1"/>
            </p:cNvPicPr>
            <p:nvPr/>
          </p:nvPicPr>
          <p:blipFill>
            <a:blip r:embed="rId2">
              <a:extLst>
                <a:ext uri="{28A0092B-C50C-407E-A947-70E740481C1C}">
                  <a14:useLocalDpi xmlns:a14="http://schemas.microsoft.com/office/drawing/2010/main" val="0"/>
                </a:ext>
              </a:extLst>
            </a:blip>
            <a:srcRect b="84500"/>
            <a:stretch>
              <a:fillRect/>
            </a:stretch>
          </p:blipFill>
          <p:spPr>
            <a:xfrm>
              <a:off x="2033587" y="3044026"/>
              <a:ext cx="8848725" cy="1251078"/>
            </a:xfrm>
            <a:prstGeom prst="rect">
              <a:avLst/>
            </a:prstGeom>
          </p:spPr>
        </p:pic>
      </p:grpSp>
      <p:sp>
        <p:nvSpPr>
          <p:cNvPr id="4" name="Title 3">
            <a:extLst>
              <a:ext uri="{FF2B5EF4-FFF2-40B4-BE49-F238E27FC236}">
                <a16:creationId xmlns:a16="http://schemas.microsoft.com/office/drawing/2014/main" id="{617A3C1B-F31A-9421-CA1D-96EA0A5ADD4C}"/>
              </a:ext>
            </a:extLst>
          </p:cNvPr>
          <p:cNvSpPr>
            <a:spLocks noGrp="1"/>
          </p:cNvSpPr>
          <p:nvPr>
            <p:ph type="title"/>
          </p:nvPr>
        </p:nvSpPr>
        <p:spPr/>
        <p:txBody>
          <a:bodyPr>
            <a:normAutofit/>
          </a:bodyPr>
          <a:lstStyle/>
          <a:p>
            <a:pPr algn="ctr"/>
            <a:r>
              <a:rPr lang="en-US" dirty="0"/>
              <a:t>Tariff &amp; Duty Example</a:t>
            </a:r>
            <a:endParaRPr lang="en-US" sz="2200" dirty="0"/>
          </a:p>
        </p:txBody>
      </p:sp>
      <p:sp>
        <p:nvSpPr>
          <p:cNvPr id="5" name="Content Placeholder 4">
            <a:extLst>
              <a:ext uri="{FF2B5EF4-FFF2-40B4-BE49-F238E27FC236}">
                <a16:creationId xmlns:a16="http://schemas.microsoft.com/office/drawing/2014/main" id="{C28A29B6-8359-F64F-C68D-4C720FB25285}"/>
              </a:ext>
            </a:extLst>
          </p:cNvPr>
          <p:cNvSpPr>
            <a:spLocks noGrp="1"/>
          </p:cNvSpPr>
          <p:nvPr>
            <p:ph sz="half" idx="1"/>
          </p:nvPr>
        </p:nvSpPr>
        <p:spPr>
          <a:xfrm>
            <a:off x="838200" y="1825625"/>
            <a:ext cx="5181600" cy="2517775"/>
          </a:xfrm>
        </p:spPr>
        <p:txBody>
          <a:bodyPr>
            <a:normAutofit fontScale="92500" lnSpcReduction="20000"/>
          </a:bodyPr>
          <a:lstStyle/>
          <a:p>
            <a:r>
              <a:rPr lang="en-US" b="1" dirty="0"/>
              <a:t>8419.50.10: Brazed aluminum plate-fin heat exchanger</a:t>
            </a:r>
          </a:p>
          <a:p>
            <a:r>
              <a:rPr lang="en-US" dirty="0"/>
              <a:t>Subject to base duty of 4.2% if it is a non-aircraft part</a:t>
            </a:r>
          </a:p>
          <a:p>
            <a:pPr lvl="1"/>
            <a:r>
              <a:rPr lang="en-US" dirty="0"/>
              <a:t>BUT that base duty is “free” if it is an aircraft part with proper paperwork</a:t>
            </a:r>
          </a:p>
          <a:p>
            <a:pPr lvl="1"/>
            <a:r>
              <a:rPr lang="en-US" dirty="0"/>
              <a:t>The “free” element applies to duties found under chapters 1-98</a:t>
            </a:r>
          </a:p>
          <a:p>
            <a:endParaRPr lang="en-US" dirty="0"/>
          </a:p>
        </p:txBody>
      </p:sp>
      <p:sp>
        <p:nvSpPr>
          <p:cNvPr id="2" name="Content Placeholder 1">
            <a:extLst>
              <a:ext uri="{FF2B5EF4-FFF2-40B4-BE49-F238E27FC236}">
                <a16:creationId xmlns:a16="http://schemas.microsoft.com/office/drawing/2014/main" id="{8A4A7ABB-3D3D-2120-14AC-F2DFC4D57C43}"/>
              </a:ext>
            </a:extLst>
          </p:cNvPr>
          <p:cNvSpPr>
            <a:spLocks noGrp="1"/>
          </p:cNvSpPr>
          <p:nvPr>
            <p:ph sz="half" idx="2"/>
          </p:nvPr>
        </p:nvSpPr>
        <p:spPr>
          <a:xfrm>
            <a:off x="6172200" y="1825625"/>
            <a:ext cx="4419600" cy="2517775"/>
          </a:xfrm>
        </p:spPr>
        <p:txBody>
          <a:bodyPr>
            <a:normAutofit fontScale="92500" lnSpcReduction="20000"/>
          </a:bodyPr>
          <a:lstStyle/>
          <a:p>
            <a:r>
              <a:rPr lang="en-US" i="1" dirty="0"/>
              <a:t>Assume this is a product of the United Kingdom for purposes of this exercise</a:t>
            </a:r>
          </a:p>
        </p:txBody>
      </p:sp>
      <p:sp>
        <p:nvSpPr>
          <p:cNvPr id="3" name="Date Placeholder 2">
            <a:extLst>
              <a:ext uri="{FF2B5EF4-FFF2-40B4-BE49-F238E27FC236}">
                <a16:creationId xmlns:a16="http://schemas.microsoft.com/office/drawing/2014/main" id="{CC1EA3A1-16CF-53FC-726C-93D1D945212F}"/>
              </a:ext>
            </a:extLst>
          </p:cNvPr>
          <p:cNvSpPr>
            <a:spLocks noGrp="1"/>
          </p:cNvSpPr>
          <p:nvPr>
            <p:ph type="dt" sz="half" idx="10"/>
          </p:nvPr>
        </p:nvSpPr>
        <p:spPr/>
        <p:txBody>
          <a:bodyPr/>
          <a:lstStyle/>
          <a:p>
            <a:r>
              <a:rPr lang="en-US"/>
              <a:t>August 31, 2026</a:t>
            </a:r>
          </a:p>
        </p:txBody>
      </p:sp>
      <p:sp>
        <p:nvSpPr>
          <p:cNvPr id="6" name="Footer Placeholder 5">
            <a:extLst>
              <a:ext uri="{FF2B5EF4-FFF2-40B4-BE49-F238E27FC236}">
                <a16:creationId xmlns:a16="http://schemas.microsoft.com/office/drawing/2014/main" id="{FF956B60-5524-0307-A72D-7D4F07129F62}"/>
              </a:ext>
            </a:extLst>
          </p:cNvPr>
          <p:cNvSpPr>
            <a:spLocks noGrp="1"/>
          </p:cNvSpPr>
          <p:nvPr>
            <p:ph type="ftr" sz="quarter" idx="11"/>
          </p:nvPr>
        </p:nvSpPr>
        <p:spPr/>
        <p:txBody>
          <a:bodyPr/>
          <a:lstStyle/>
          <a:p>
            <a:r>
              <a:rPr lang="en-US"/>
              <a:t>ACPC: Tariffs &amp; Imports</a:t>
            </a:r>
          </a:p>
        </p:txBody>
      </p:sp>
      <p:sp>
        <p:nvSpPr>
          <p:cNvPr id="8" name="Slide Number Placeholder 7">
            <a:extLst>
              <a:ext uri="{FF2B5EF4-FFF2-40B4-BE49-F238E27FC236}">
                <a16:creationId xmlns:a16="http://schemas.microsoft.com/office/drawing/2014/main" id="{AC27DD4B-C75C-3DD5-781C-139F226B8B3A}"/>
              </a:ext>
            </a:extLst>
          </p:cNvPr>
          <p:cNvSpPr>
            <a:spLocks noGrp="1"/>
          </p:cNvSpPr>
          <p:nvPr>
            <p:ph type="sldNum" sz="quarter" idx="12"/>
          </p:nvPr>
        </p:nvSpPr>
        <p:spPr/>
        <p:txBody>
          <a:bodyPr/>
          <a:lstStyle/>
          <a:p>
            <a:fld id="{D0DD2322-01AD-4802-AECD-673054E570D1}" type="slidenum">
              <a:rPr lang="en-US" smtClean="0"/>
              <a:t>24</a:t>
            </a:fld>
            <a:endParaRPr lang="en-US"/>
          </a:p>
        </p:txBody>
      </p:sp>
      <p:sp>
        <p:nvSpPr>
          <p:cNvPr id="11" name="Speech Bubble: Oval 10">
            <a:extLst>
              <a:ext uri="{FF2B5EF4-FFF2-40B4-BE49-F238E27FC236}">
                <a16:creationId xmlns:a16="http://schemas.microsoft.com/office/drawing/2014/main" id="{A377267C-1CBF-8CF9-CC35-CC09FD5C3745}"/>
              </a:ext>
            </a:extLst>
          </p:cNvPr>
          <p:cNvSpPr/>
          <p:nvPr/>
        </p:nvSpPr>
        <p:spPr>
          <a:xfrm>
            <a:off x="9753600" y="3084512"/>
            <a:ext cx="1128712" cy="809625"/>
          </a:xfrm>
          <a:prstGeom prst="wedgeEllipseCallout">
            <a:avLst>
              <a:gd name="adj1" fmla="val -61470"/>
              <a:gd name="adj2" fmla="val 243677"/>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“C”</a:t>
            </a:r>
          </a:p>
        </p:txBody>
      </p:sp>
    </p:spTree>
    <p:extLst>
      <p:ext uri="{BB962C8B-B14F-4D97-AF65-F5344CB8AC3E}">
        <p14:creationId xmlns:p14="http://schemas.microsoft.com/office/powerpoint/2010/main" val="365737500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Group 11">
            <a:extLst>
              <a:ext uri="{FF2B5EF4-FFF2-40B4-BE49-F238E27FC236}">
                <a16:creationId xmlns:a16="http://schemas.microsoft.com/office/drawing/2014/main" id="{734150EC-AB2B-AAAA-8C2E-87A5C902089D}"/>
              </a:ext>
            </a:extLst>
          </p:cNvPr>
          <p:cNvGrpSpPr/>
          <p:nvPr/>
        </p:nvGrpSpPr>
        <p:grpSpPr>
          <a:xfrm>
            <a:off x="411829" y="4015899"/>
            <a:ext cx="7639050" cy="2154011"/>
            <a:chOff x="4431847" y="2025424"/>
            <a:chExt cx="7639050" cy="2154011"/>
          </a:xfrm>
        </p:grpSpPr>
        <p:pic>
          <p:nvPicPr>
            <p:cNvPr id="9" name="Picture 8">
              <a:extLst>
                <a:ext uri="{FF2B5EF4-FFF2-40B4-BE49-F238E27FC236}">
                  <a16:creationId xmlns:a16="http://schemas.microsoft.com/office/drawing/2014/main" id="{20476767-5572-2319-0D44-B375CB14B1ED}"/>
                </a:ext>
              </a:extLst>
            </p:cNvPr>
            <p:cNvPicPr>
              <a:picLocks noChangeAspect="1"/>
            </p:cNvPicPr>
            <p:nvPr/>
          </p:nvPicPr>
          <p:blipFill>
            <a:blip r:embed="rId2"/>
            <a:srcRect b="85424"/>
            <a:stretch>
              <a:fillRect/>
            </a:stretch>
          </p:blipFill>
          <p:spPr>
            <a:xfrm>
              <a:off x="4431847" y="2025424"/>
              <a:ext cx="7639050" cy="989920"/>
            </a:xfrm>
            <a:prstGeom prst="rect">
              <a:avLst/>
            </a:prstGeom>
          </p:spPr>
        </p:pic>
        <p:pic>
          <p:nvPicPr>
            <p:cNvPr id="11" name="Picture 10">
              <a:extLst>
                <a:ext uri="{FF2B5EF4-FFF2-40B4-BE49-F238E27FC236}">
                  <a16:creationId xmlns:a16="http://schemas.microsoft.com/office/drawing/2014/main" id="{BC5ACECB-8F18-5BB4-20B9-715927DBF002}"/>
                </a:ext>
              </a:extLst>
            </p:cNvPr>
            <p:cNvPicPr>
              <a:picLocks noChangeAspect="1"/>
            </p:cNvPicPr>
            <p:nvPr/>
          </p:nvPicPr>
          <p:blipFill>
            <a:blip r:embed="rId2"/>
            <a:srcRect t="82859"/>
            <a:stretch>
              <a:fillRect/>
            </a:stretch>
          </p:blipFill>
          <p:spPr>
            <a:xfrm>
              <a:off x="4431847" y="3015344"/>
              <a:ext cx="7639050" cy="1164091"/>
            </a:xfrm>
            <a:prstGeom prst="rect">
              <a:avLst/>
            </a:prstGeom>
          </p:spPr>
        </p:pic>
      </p:grpSp>
      <p:sp>
        <p:nvSpPr>
          <p:cNvPr id="2" name="Title 1">
            <a:extLst>
              <a:ext uri="{FF2B5EF4-FFF2-40B4-BE49-F238E27FC236}">
                <a16:creationId xmlns:a16="http://schemas.microsoft.com/office/drawing/2014/main" id="{E1B1AF7E-918C-D84D-3E8B-F67956C92303}"/>
              </a:ext>
            </a:extLst>
          </p:cNvPr>
          <p:cNvSpPr>
            <a:spLocks noGrp="1"/>
          </p:cNvSpPr>
          <p:nvPr>
            <p:ph type="title"/>
          </p:nvPr>
        </p:nvSpPr>
        <p:spPr/>
        <p:txBody>
          <a:bodyPr/>
          <a:lstStyle/>
          <a:p>
            <a:r>
              <a:rPr lang="en-US" b="1" u="sng" dirty="0"/>
              <a:t>Expired</a:t>
            </a:r>
            <a:r>
              <a:rPr lang="en-US" dirty="0"/>
              <a:t> Chapter 99 Tariff Status</a:t>
            </a:r>
          </a:p>
        </p:txBody>
      </p:sp>
      <p:sp>
        <p:nvSpPr>
          <p:cNvPr id="3" name="Content Placeholder 2">
            <a:extLst>
              <a:ext uri="{FF2B5EF4-FFF2-40B4-BE49-F238E27FC236}">
                <a16:creationId xmlns:a16="http://schemas.microsoft.com/office/drawing/2014/main" id="{1D32209F-2827-B70A-1217-00887878C935}"/>
              </a:ext>
            </a:extLst>
          </p:cNvPr>
          <p:cNvSpPr>
            <a:spLocks noGrp="1"/>
          </p:cNvSpPr>
          <p:nvPr>
            <p:ph sz="half" idx="1"/>
          </p:nvPr>
        </p:nvSpPr>
        <p:spPr/>
        <p:txBody>
          <a:bodyPr/>
          <a:lstStyle/>
          <a:p>
            <a:r>
              <a:rPr lang="en-US" dirty="0"/>
              <a:t>9903.03.01: 10% tariff on most imported goods</a:t>
            </a:r>
          </a:p>
          <a:p>
            <a:pPr lvl="1"/>
            <a:r>
              <a:rPr lang="en-US" dirty="0"/>
              <a:t>Promulgated in Proclamation 11012 (Feb. 20, 2026) for 150 days</a:t>
            </a:r>
          </a:p>
        </p:txBody>
      </p:sp>
      <p:sp>
        <p:nvSpPr>
          <p:cNvPr id="5" name="Date Placeholder 4">
            <a:extLst>
              <a:ext uri="{FF2B5EF4-FFF2-40B4-BE49-F238E27FC236}">
                <a16:creationId xmlns:a16="http://schemas.microsoft.com/office/drawing/2014/main" id="{0E3E15F6-A9A6-960A-A672-49B70854BBF5}"/>
              </a:ext>
            </a:extLst>
          </p:cNvPr>
          <p:cNvSpPr>
            <a:spLocks noGrp="1"/>
          </p:cNvSpPr>
          <p:nvPr>
            <p:ph type="dt" sz="half" idx="10"/>
          </p:nvPr>
        </p:nvSpPr>
        <p:spPr/>
        <p:txBody>
          <a:bodyPr/>
          <a:lstStyle/>
          <a:p>
            <a:r>
              <a:rPr lang="en-US"/>
              <a:t>August 31, 2026</a:t>
            </a:r>
          </a:p>
        </p:txBody>
      </p:sp>
      <p:sp>
        <p:nvSpPr>
          <p:cNvPr id="6" name="Footer Placeholder 5">
            <a:extLst>
              <a:ext uri="{FF2B5EF4-FFF2-40B4-BE49-F238E27FC236}">
                <a16:creationId xmlns:a16="http://schemas.microsoft.com/office/drawing/2014/main" id="{A7D87DCB-1835-124E-F0A2-C849ECAC5BE7}"/>
              </a:ext>
            </a:extLst>
          </p:cNvPr>
          <p:cNvSpPr>
            <a:spLocks noGrp="1"/>
          </p:cNvSpPr>
          <p:nvPr>
            <p:ph type="ftr" sz="quarter" idx="11"/>
          </p:nvPr>
        </p:nvSpPr>
        <p:spPr/>
        <p:txBody>
          <a:bodyPr/>
          <a:lstStyle/>
          <a:p>
            <a:r>
              <a:rPr lang="en-US"/>
              <a:t>ACPC: Tariffs &amp; Imports</a:t>
            </a:r>
          </a:p>
        </p:txBody>
      </p:sp>
      <p:sp>
        <p:nvSpPr>
          <p:cNvPr id="7" name="Slide Number Placeholder 6">
            <a:extLst>
              <a:ext uri="{FF2B5EF4-FFF2-40B4-BE49-F238E27FC236}">
                <a16:creationId xmlns:a16="http://schemas.microsoft.com/office/drawing/2014/main" id="{6132EC54-EA3D-1928-9A02-4351992DF9EB}"/>
              </a:ext>
            </a:extLst>
          </p:cNvPr>
          <p:cNvSpPr>
            <a:spLocks noGrp="1"/>
          </p:cNvSpPr>
          <p:nvPr>
            <p:ph type="sldNum" sz="quarter" idx="12"/>
          </p:nvPr>
        </p:nvSpPr>
        <p:spPr/>
        <p:txBody>
          <a:bodyPr/>
          <a:lstStyle/>
          <a:p>
            <a:fld id="{D0DD2322-01AD-4802-AECD-673054E570D1}" type="slidenum">
              <a:rPr lang="en-US" smtClean="0"/>
              <a:t>25</a:t>
            </a:fld>
            <a:endParaRPr lang="en-US"/>
          </a:p>
        </p:txBody>
      </p:sp>
      <p:sp>
        <p:nvSpPr>
          <p:cNvPr id="4" name="Content Placeholder 3">
            <a:extLst>
              <a:ext uri="{FF2B5EF4-FFF2-40B4-BE49-F238E27FC236}">
                <a16:creationId xmlns:a16="http://schemas.microsoft.com/office/drawing/2014/main" id="{821E9588-B463-495E-376C-9CF520158E58}"/>
              </a:ext>
            </a:extLst>
          </p:cNvPr>
          <p:cNvSpPr>
            <a:spLocks noGrp="1"/>
          </p:cNvSpPr>
          <p:nvPr>
            <p:ph sz="half" idx="2"/>
          </p:nvPr>
        </p:nvSpPr>
        <p:spPr>
          <a:xfrm>
            <a:off x="6172200" y="1825625"/>
            <a:ext cx="4452257" cy="4351338"/>
          </a:xfrm>
        </p:spPr>
        <p:txBody>
          <a:bodyPr/>
          <a:lstStyle/>
          <a:p>
            <a:r>
              <a:rPr lang="en-US" dirty="0"/>
              <a:t>Ruled Illegal (May 7, 2026) by the Court of International Trade </a:t>
            </a:r>
          </a:p>
          <a:p>
            <a:pPr lvl="1"/>
            <a:r>
              <a:rPr lang="en-US" dirty="0"/>
              <a:t>But relief was only granted to the importer-plaintiffs!</a:t>
            </a:r>
          </a:p>
          <a:p>
            <a:pPr lvl="1"/>
            <a:r>
              <a:rPr lang="en-US" b="1" dirty="0"/>
              <a:t>Currently on Appeal: </a:t>
            </a:r>
            <a:r>
              <a:rPr lang="en-US" dirty="0"/>
              <a:t>Relief </a:t>
            </a:r>
            <a:r>
              <a:rPr lang="en-US" i="1" dirty="0"/>
              <a:t>stayed</a:t>
            </a:r>
            <a:r>
              <a:rPr lang="en-US" dirty="0"/>
              <a:t> June 11</a:t>
            </a:r>
          </a:p>
          <a:p>
            <a:pPr marL="457200" lvl="1" indent="0">
              <a:buNone/>
            </a:pPr>
            <a:endParaRPr lang="en-US" b="1" dirty="0"/>
          </a:p>
          <a:p>
            <a:endParaRPr lang="en-US" dirty="0"/>
          </a:p>
        </p:txBody>
      </p:sp>
    </p:spTree>
    <p:extLst>
      <p:ext uri="{BB962C8B-B14F-4D97-AF65-F5344CB8AC3E}">
        <p14:creationId xmlns:p14="http://schemas.microsoft.com/office/powerpoint/2010/main" val="45195483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5928BD-192B-418B-FB97-6BAD10AEF8E8}"/>
              </a:ext>
            </a:extLst>
          </p:cNvPr>
          <p:cNvSpPr>
            <a:spLocks noGrp="1"/>
          </p:cNvSpPr>
          <p:nvPr>
            <p:ph type="title"/>
          </p:nvPr>
        </p:nvSpPr>
        <p:spPr/>
        <p:txBody>
          <a:bodyPr/>
          <a:lstStyle/>
          <a:p>
            <a:r>
              <a:rPr lang="en-US" b="1" u="sng" dirty="0"/>
              <a:t>Latest</a:t>
            </a:r>
            <a:r>
              <a:rPr lang="en-US" dirty="0"/>
              <a:t> Chapter 99 Tariffs (under § 301)</a:t>
            </a:r>
          </a:p>
        </p:txBody>
      </p:sp>
      <p:sp>
        <p:nvSpPr>
          <p:cNvPr id="3" name="Content Placeholder 2">
            <a:extLst>
              <a:ext uri="{FF2B5EF4-FFF2-40B4-BE49-F238E27FC236}">
                <a16:creationId xmlns:a16="http://schemas.microsoft.com/office/drawing/2014/main" id="{15F22C2D-1143-DA5D-E9A6-A0CAF9AD9D0F}"/>
              </a:ext>
            </a:extLst>
          </p:cNvPr>
          <p:cNvSpPr>
            <a:spLocks noGrp="1"/>
          </p:cNvSpPr>
          <p:nvPr>
            <p:ph sz="half" idx="1"/>
          </p:nvPr>
        </p:nvSpPr>
        <p:spPr/>
        <p:txBody>
          <a:bodyPr/>
          <a:lstStyle/>
          <a:p>
            <a:r>
              <a:rPr lang="en-US" dirty="0"/>
              <a:t>Applied to 59 countries</a:t>
            </a:r>
          </a:p>
        </p:txBody>
      </p:sp>
      <p:sp>
        <p:nvSpPr>
          <p:cNvPr id="5" name="Date Placeholder 4">
            <a:extLst>
              <a:ext uri="{FF2B5EF4-FFF2-40B4-BE49-F238E27FC236}">
                <a16:creationId xmlns:a16="http://schemas.microsoft.com/office/drawing/2014/main" id="{345CA76F-E2DD-3576-2ECF-B2F381D5679A}"/>
              </a:ext>
            </a:extLst>
          </p:cNvPr>
          <p:cNvSpPr>
            <a:spLocks noGrp="1"/>
          </p:cNvSpPr>
          <p:nvPr>
            <p:ph type="dt" sz="half" idx="10"/>
          </p:nvPr>
        </p:nvSpPr>
        <p:spPr/>
        <p:txBody>
          <a:bodyPr/>
          <a:lstStyle/>
          <a:p>
            <a:r>
              <a:rPr lang="en-US"/>
              <a:t>August 31, 2026</a:t>
            </a:r>
          </a:p>
        </p:txBody>
      </p:sp>
      <p:sp>
        <p:nvSpPr>
          <p:cNvPr id="6" name="Footer Placeholder 5">
            <a:extLst>
              <a:ext uri="{FF2B5EF4-FFF2-40B4-BE49-F238E27FC236}">
                <a16:creationId xmlns:a16="http://schemas.microsoft.com/office/drawing/2014/main" id="{84674102-D177-96A5-C041-8CF424A5DB2D}"/>
              </a:ext>
            </a:extLst>
          </p:cNvPr>
          <p:cNvSpPr>
            <a:spLocks noGrp="1"/>
          </p:cNvSpPr>
          <p:nvPr>
            <p:ph type="ftr" sz="quarter" idx="11"/>
          </p:nvPr>
        </p:nvSpPr>
        <p:spPr/>
        <p:txBody>
          <a:bodyPr/>
          <a:lstStyle/>
          <a:p>
            <a:r>
              <a:rPr lang="en-US"/>
              <a:t>ACPC: Tariffs &amp; Imports</a:t>
            </a:r>
          </a:p>
        </p:txBody>
      </p:sp>
      <p:sp>
        <p:nvSpPr>
          <p:cNvPr id="7" name="Slide Number Placeholder 6">
            <a:extLst>
              <a:ext uri="{FF2B5EF4-FFF2-40B4-BE49-F238E27FC236}">
                <a16:creationId xmlns:a16="http://schemas.microsoft.com/office/drawing/2014/main" id="{1932C6E8-E632-75D6-2E0E-B8505B557EF1}"/>
              </a:ext>
            </a:extLst>
          </p:cNvPr>
          <p:cNvSpPr>
            <a:spLocks noGrp="1"/>
          </p:cNvSpPr>
          <p:nvPr>
            <p:ph type="sldNum" sz="quarter" idx="12"/>
          </p:nvPr>
        </p:nvSpPr>
        <p:spPr/>
        <p:txBody>
          <a:bodyPr/>
          <a:lstStyle/>
          <a:p>
            <a:fld id="{D0DD2322-01AD-4802-AECD-673054E570D1}" type="slidenum">
              <a:rPr lang="en-US" smtClean="0"/>
              <a:t>26</a:t>
            </a:fld>
            <a:endParaRPr lang="en-US"/>
          </a:p>
        </p:txBody>
      </p:sp>
      <p:sp>
        <p:nvSpPr>
          <p:cNvPr id="10" name="Content Placeholder 9">
            <a:extLst>
              <a:ext uri="{FF2B5EF4-FFF2-40B4-BE49-F238E27FC236}">
                <a16:creationId xmlns:a16="http://schemas.microsoft.com/office/drawing/2014/main" id="{61820178-0F32-37D8-F5F0-1A020AFD8E41}"/>
              </a:ext>
            </a:extLst>
          </p:cNvPr>
          <p:cNvSpPr>
            <a:spLocks noGrp="1"/>
          </p:cNvSpPr>
          <p:nvPr>
            <p:ph sz="half" idx="2"/>
          </p:nvPr>
        </p:nvSpPr>
        <p:spPr/>
        <p:txBody>
          <a:bodyPr/>
          <a:lstStyle/>
          <a:p>
            <a:r>
              <a:rPr lang="en-US" dirty="0"/>
              <a:t>Typically imposes 10% or 12.5% duty based on the country of origin</a:t>
            </a:r>
          </a:p>
          <a:p>
            <a:r>
              <a:rPr lang="en-US" dirty="0"/>
              <a:t>There is an aviation exception tariff (9903.05.88)</a:t>
            </a:r>
          </a:p>
          <a:p>
            <a:pPr lvl="1"/>
            <a:r>
              <a:rPr lang="en-US" dirty="0"/>
              <a:t>Excludes the Section 301 (chapter 99) tariff</a:t>
            </a:r>
          </a:p>
          <a:p>
            <a:pPr lvl="1"/>
            <a:r>
              <a:rPr lang="en-US" dirty="0"/>
              <a:t>This only applies to certain (listed) base codes (found in Chapter 99, subchapter III, U.S. note 52, subdivision (d))!</a:t>
            </a:r>
          </a:p>
        </p:txBody>
      </p:sp>
      <p:graphicFrame>
        <p:nvGraphicFramePr>
          <p:cNvPr id="11" name="Content Placeholder 7">
            <a:extLst>
              <a:ext uri="{FF2B5EF4-FFF2-40B4-BE49-F238E27FC236}">
                <a16:creationId xmlns:a16="http://schemas.microsoft.com/office/drawing/2014/main" id="{5CA60A5A-1211-89EA-C8BC-512DC57799EA}"/>
              </a:ext>
            </a:extLst>
          </p:cNvPr>
          <p:cNvGraphicFramePr>
            <a:graphicFrameLocks/>
          </p:cNvGraphicFramePr>
          <p:nvPr>
            <p:extLst>
              <p:ext uri="{D42A27DB-BD31-4B8C-83A1-F6EECF244321}">
                <p14:modId xmlns:p14="http://schemas.microsoft.com/office/powerpoint/2010/main" val="3298443939"/>
              </p:ext>
            </p:extLst>
          </p:nvPr>
        </p:nvGraphicFramePr>
        <p:xfrm>
          <a:off x="772886" y="2544082"/>
          <a:ext cx="4964112" cy="2644280"/>
        </p:xfrm>
        <a:graphic>
          <a:graphicData uri="http://schemas.openxmlformats.org/drawingml/2006/table">
            <a:tbl>
              <a:tblPr/>
              <a:tblGrid>
                <a:gridCol w="827352">
                  <a:extLst>
                    <a:ext uri="{9D8B030D-6E8A-4147-A177-3AD203B41FA5}">
                      <a16:colId xmlns:a16="http://schemas.microsoft.com/office/drawing/2014/main" val="3728705488"/>
                    </a:ext>
                  </a:extLst>
                </a:gridCol>
                <a:gridCol w="827352">
                  <a:extLst>
                    <a:ext uri="{9D8B030D-6E8A-4147-A177-3AD203B41FA5}">
                      <a16:colId xmlns:a16="http://schemas.microsoft.com/office/drawing/2014/main" val="602333710"/>
                    </a:ext>
                  </a:extLst>
                </a:gridCol>
                <a:gridCol w="827352">
                  <a:extLst>
                    <a:ext uri="{9D8B030D-6E8A-4147-A177-3AD203B41FA5}">
                      <a16:colId xmlns:a16="http://schemas.microsoft.com/office/drawing/2014/main" val="2314005793"/>
                    </a:ext>
                  </a:extLst>
                </a:gridCol>
                <a:gridCol w="827352">
                  <a:extLst>
                    <a:ext uri="{9D8B030D-6E8A-4147-A177-3AD203B41FA5}">
                      <a16:colId xmlns:a16="http://schemas.microsoft.com/office/drawing/2014/main" val="821020901"/>
                    </a:ext>
                  </a:extLst>
                </a:gridCol>
                <a:gridCol w="827352">
                  <a:extLst>
                    <a:ext uri="{9D8B030D-6E8A-4147-A177-3AD203B41FA5}">
                      <a16:colId xmlns:a16="http://schemas.microsoft.com/office/drawing/2014/main" val="2031294676"/>
                    </a:ext>
                  </a:extLst>
                </a:gridCol>
                <a:gridCol w="827352">
                  <a:extLst>
                    <a:ext uri="{9D8B030D-6E8A-4147-A177-3AD203B41FA5}">
                      <a16:colId xmlns:a16="http://schemas.microsoft.com/office/drawing/2014/main" val="2453285869"/>
                    </a:ext>
                  </a:extLst>
                </a:gridCol>
              </a:tblGrid>
              <a:tr h="179889">
                <a:tc>
                  <a:txBody>
                    <a:bodyPr/>
                    <a:lstStyle/>
                    <a:p>
                      <a:pPr>
                        <a:buNone/>
                      </a:pPr>
                      <a:r>
                        <a:rPr lang="en-US" sz="900"/>
                        <a:t>Algeria</a:t>
                      </a:r>
                    </a:p>
                  </a:txBody>
                  <a:tcPr marL="44972" marR="44972" marT="22486" marB="22486" anchor="ctr">
                    <a:lnL>
                      <a:noFill/>
                    </a:lnL>
                    <a:lnR>
                      <a:noFill/>
                    </a:lnR>
                    <a:lnT>
                      <a:noFill/>
                    </a:lnT>
                    <a:lnB>
                      <a:noFill/>
                    </a:lnB>
                    <a:noFill/>
                  </a:tcPr>
                </a:tc>
                <a:tc>
                  <a:txBody>
                    <a:bodyPr/>
                    <a:lstStyle/>
                    <a:p>
                      <a:pPr>
                        <a:buNone/>
                      </a:pPr>
                      <a:r>
                        <a:rPr lang="en-US" sz="900"/>
                        <a:t>Chile</a:t>
                      </a:r>
                    </a:p>
                  </a:txBody>
                  <a:tcPr marL="44972" marR="44972" marT="22486" marB="22486" anchor="ctr">
                    <a:lnL>
                      <a:noFill/>
                    </a:lnL>
                    <a:lnR>
                      <a:noFill/>
                    </a:lnR>
                    <a:lnT>
                      <a:noFill/>
                    </a:lnT>
                    <a:lnB>
                      <a:noFill/>
                    </a:lnB>
                    <a:noFill/>
                  </a:tcPr>
                </a:tc>
                <a:tc>
                  <a:txBody>
                    <a:bodyPr/>
                    <a:lstStyle/>
                    <a:p>
                      <a:pPr>
                        <a:buNone/>
                      </a:pPr>
                      <a:r>
                        <a:rPr lang="en-US" sz="900"/>
                        <a:t>Guyana</a:t>
                      </a:r>
                    </a:p>
                  </a:txBody>
                  <a:tcPr marL="44972" marR="44972" marT="22486" marB="22486" anchor="ctr">
                    <a:lnL>
                      <a:noFill/>
                    </a:lnL>
                    <a:lnR>
                      <a:noFill/>
                    </a:lnR>
                    <a:lnT>
                      <a:noFill/>
                    </a:lnT>
                    <a:lnB>
                      <a:noFill/>
                    </a:lnB>
                    <a:noFill/>
                  </a:tcPr>
                </a:tc>
                <a:tc>
                  <a:txBody>
                    <a:bodyPr/>
                    <a:lstStyle/>
                    <a:p>
                      <a:pPr>
                        <a:buNone/>
                      </a:pPr>
                      <a:r>
                        <a:rPr lang="en-US" sz="900"/>
                        <a:t>Kuwait</a:t>
                      </a:r>
                    </a:p>
                  </a:txBody>
                  <a:tcPr marL="44972" marR="44972" marT="22486" marB="22486" anchor="ctr">
                    <a:lnL>
                      <a:noFill/>
                    </a:lnL>
                    <a:lnR>
                      <a:noFill/>
                    </a:lnR>
                    <a:lnT>
                      <a:noFill/>
                    </a:lnT>
                    <a:lnB>
                      <a:noFill/>
                    </a:lnB>
                    <a:noFill/>
                  </a:tcPr>
                </a:tc>
                <a:tc>
                  <a:txBody>
                    <a:bodyPr/>
                    <a:lstStyle/>
                    <a:p>
                      <a:pPr>
                        <a:buNone/>
                      </a:pPr>
                      <a:r>
                        <a:rPr lang="en-US" sz="900"/>
                        <a:t>Pakistan</a:t>
                      </a:r>
                    </a:p>
                  </a:txBody>
                  <a:tcPr marL="44972" marR="44972" marT="22486" marB="22486" anchor="ctr">
                    <a:lnL>
                      <a:noFill/>
                    </a:lnL>
                    <a:lnR>
                      <a:noFill/>
                    </a:lnR>
                    <a:lnT>
                      <a:noFill/>
                    </a:lnT>
                    <a:lnB>
                      <a:noFill/>
                    </a:lnB>
                    <a:noFill/>
                  </a:tcPr>
                </a:tc>
                <a:tc>
                  <a:txBody>
                    <a:bodyPr/>
                    <a:lstStyle/>
                    <a:p>
                      <a:pPr>
                        <a:buNone/>
                      </a:pPr>
                      <a:r>
                        <a:rPr lang="en-US" sz="900"/>
                        <a:t>Switzerland</a:t>
                      </a:r>
                    </a:p>
                  </a:txBody>
                  <a:tcPr marL="44972" marR="44972" marT="22486" marB="22486" anchor="ctr">
                    <a:lnL>
                      <a:noFill/>
                    </a:lnL>
                    <a:lnR>
                      <a:noFill/>
                    </a:lnR>
                    <a:lnT>
                      <a:noFill/>
                    </a:lnT>
                    <a:lnB>
                      <a:noFill/>
                    </a:lnB>
                    <a:noFill/>
                  </a:tcPr>
                </a:tc>
                <a:extLst>
                  <a:ext uri="{0D108BD9-81ED-4DB2-BD59-A6C34878D82A}">
                    <a16:rowId xmlns:a16="http://schemas.microsoft.com/office/drawing/2014/main" val="4176809754"/>
                  </a:ext>
                </a:extLst>
              </a:tr>
              <a:tr h="179889">
                <a:tc>
                  <a:txBody>
                    <a:bodyPr/>
                    <a:lstStyle/>
                    <a:p>
                      <a:pPr>
                        <a:buNone/>
                      </a:pPr>
                      <a:r>
                        <a:rPr lang="en-US" sz="900"/>
                        <a:t>Angola</a:t>
                      </a:r>
                    </a:p>
                  </a:txBody>
                  <a:tcPr marL="44972" marR="44972" marT="22486" marB="22486" anchor="ctr">
                    <a:lnL>
                      <a:noFill/>
                    </a:lnL>
                    <a:lnR>
                      <a:noFill/>
                    </a:lnR>
                    <a:lnT>
                      <a:noFill/>
                    </a:lnT>
                    <a:lnB>
                      <a:noFill/>
                    </a:lnB>
                    <a:noFill/>
                  </a:tcPr>
                </a:tc>
                <a:tc>
                  <a:txBody>
                    <a:bodyPr/>
                    <a:lstStyle/>
                    <a:p>
                      <a:pPr>
                        <a:buNone/>
                      </a:pPr>
                      <a:r>
                        <a:rPr lang="en-US" sz="900"/>
                        <a:t>China</a:t>
                      </a:r>
                    </a:p>
                  </a:txBody>
                  <a:tcPr marL="44972" marR="44972" marT="22486" marB="22486" anchor="ctr">
                    <a:lnL>
                      <a:noFill/>
                    </a:lnL>
                    <a:lnR>
                      <a:noFill/>
                    </a:lnR>
                    <a:lnT>
                      <a:noFill/>
                    </a:lnT>
                    <a:lnB>
                      <a:noFill/>
                    </a:lnB>
                    <a:noFill/>
                  </a:tcPr>
                </a:tc>
                <a:tc>
                  <a:txBody>
                    <a:bodyPr/>
                    <a:lstStyle/>
                    <a:p>
                      <a:pPr>
                        <a:buNone/>
                      </a:pPr>
                      <a:r>
                        <a:rPr lang="en-US" sz="900"/>
                        <a:t>Honduras</a:t>
                      </a:r>
                    </a:p>
                  </a:txBody>
                  <a:tcPr marL="44972" marR="44972" marT="22486" marB="22486" anchor="ctr">
                    <a:lnL>
                      <a:noFill/>
                    </a:lnL>
                    <a:lnR>
                      <a:noFill/>
                    </a:lnR>
                    <a:lnT>
                      <a:noFill/>
                    </a:lnT>
                    <a:lnB>
                      <a:noFill/>
                    </a:lnB>
                    <a:noFill/>
                  </a:tcPr>
                </a:tc>
                <a:tc>
                  <a:txBody>
                    <a:bodyPr/>
                    <a:lstStyle/>
                    <a:p>
                      <a:pPr>
                        <a:buNone/>
                      </a:pPr>
                      <a:r>
                        <a:rPr lang="en-US" sz="900"/>
                        <a:t>Libya</a:t>
                      </a:r>
                    </a:p>
                  </a:txBody>
                  <a:tcPr marL="44972" marR="44972" marT="22486" marB="22486" anchor="ctr">
                    <a:lnL>
                      <a:noFill/>
                    </a:lnL>
                    <a:lnR>
                      <a:noFill/>
                    </a:lnR>
                    <a:lnT>
                      <a:noFill/>
                    </a:lnT>
                    <a:lnB>
                      <a:noFill/>
                    </a:lnB>
                    <a:noFill/>
                  </a:tcPr>
                </a:tc>
                <a:tc>
                  <a:txBody>
                    <a:bodyPr/>
                    <a:lstStyle/>
                    <a:p>
                      <a:pPr>
                        <a:buNone/>
                      </a:pPr>
                      <a:r>
                        <a:rPr lang="en-US" sz="900"/>
                        <a:t>Peru</a:t>
                      </a:r>
                    </a:p>
                  </a:txBody>
                  <a:tcPr marL="44972" marR="44972" marT="22486" marB="22486" anchor="ctr">
                    <a:lnL>
                      <a:noFill/>
                    </a:lnL>
                    <a:lnR>
                      <a:noFill/>
                    </a:lnR>
                    <a:lnT>
                      <a:noFill/>
                    </a:lnT>
                    <a:lnB>
                      <a:noFill/>
                    </a:lnB>
                    <a:noFill/>
                  </a:tcPr>
                </a:tc>
                <a:tc>
                  <a:txBody>
                    <a:bodyPr/>
                    <a:lstStyle/>
                    <a:p>
                      <a:pPr>
                        <a:buNone/>
                      </a:pPr>
                      <a:r>
                        <a:rPr lang="en-US" sz="900"/>
                        <a:t>Taiwan</a:t>
                      </a:r>
                    </a:p>
                  </a:txBody>
                  <a:tcPr marL="44972" marR="44972" marT="22486" marB="22486" anchor="ctr">
                    <a:lnL>
                      <a:noFill/>
                    </a:lnL>
                    <a:lnR>
                      <a:noFill/>
                    </a:lnR>
                    <a:lnT>
                      <a:noFill/>
                    </a:lnT>
                    <a:lnB>
                      <a:noFill/>
                    </a:lnB>
                    <a:noFill/>
                  </a:tcPr>
                </a:tc>
                <a:extLst>
                  <a:ext uri="{0D108BD9-81ED-4DB2-BD59-A6C34878D82A}">
                    <a16:rowId xmlns:a16="http://schemas.microsoft.com/office/drawing/2014/main" val="4031049001"/>
                  </a:ext>
                </a:extLst>
              </a:tr>
              <a:tr h="314805">
                <a:tc>
                  <a:txBody>
                    <a:bodyPr/>
                    <a:lstStyle/>
                    <a:p>
                      <a:pPr>
                        <a:buNone/>
                      </a:pPr>
                      <a:r>
                        <a:rPr lang="en-US" sz="900"/>
                        <a:t>Argentina</a:t>
                      </a:r>
                    </a:p>
                  </a:txBody>
                  <a:tcPr marL="44972" marR="44972" marT="22486" marB="22486" anchor="ctr">
                    <a:lnL>
                      <a:noFill/>
                    </a:lnL>
                    <a:lnR>
                      <a:noFill/>
                    </a:lnR>
                    <a:lnT>
                      <a:noFill/>
                    </a:lnT>
                    <a:lnB>
                      <a:noFill/>
                    </a:lnB>
                    <a:noFill/>
                  </a:tcPr>
                </a:tc>
                <a:tc>
                  <a:txBody>
                    <a:bodyPr/>
                    <a:lstStyle/>
                    <a:p>
                      <a:pPr>
                        <a:buNone/>
                      </a:pPr>
                      <a:r>
                        <a:rPr lang="en-US" sz="900"/>
                        <a:t>Colombia</a:t>
                      </a:r>
                    </a:p>
                  </a:txBody>
                  <a:tcPr marL="44972" marR="44972" marT="22486" marB="22486" anchor="ctr">
                    <a:lnL>
                      <a:noFill/>
                    </a:lnL>
                    <a:lnR>
                      <a:noFill/>
                    </a:lnR>
                    <a:lnT>
                      <a:noFill/>
                    </a:lnT>
                    <a:lnB>
                      <a:noFill/>
                    </a:lnB>
                    <a:noFill/>
                  </a:tcPr>
                </a:tc>
                <a:tc>
                  <a:txBody>
                    <a:bodyPr/>
                    <a:lstStyle/>
                    <a:p>
                      <a:pPr>
                        <a:buNone/>
                      </a:pPr>
                      <a:r>
                        <a:rPr lang="en-US" sz="900" dirty="0"/>
                        <a:t>Hong Kong, China</a:t>
                      </a:r>
                    </a:p>
                  </a:txBody>
                  <a:tcPr marL="44972" marR="44972" marT="22486" marB="22486" anchor="ctr">
                    <a:lnL>
                      <a:noFill/>
                    </a:lnL>
                    <a:lnR>
                      <a:noFill/>
                    </a:lnR>
                    <a:lnT>
                      <a:noFill/>
                    </a:lnT>
                    <a:lnB>
                      <a:noFill/>
                    </a:lnB>
                    <a:noFill/>
                  </a:tcPr>
                </a:tc>
                <a:tc>
                  <a:txBody>
                    <a:bodyPr/>
                    <a:lstStyle/>
                    <a:p>
                      <a:pPr>
                        <a:buNone/>
                      </a:pPr>
                      <a:r>
                        <a:rPr lang="en-US" sz="900"/>
                        <a:t>Malaysia</a:t>
                      </a:r>
                    </a:p>
                  </a:txBody>
                  <a:tcPr marL="44972" marR="44972" marT="22486" marB="22486" anchor="ctr">
                    <a:lnL>
                      <a:noFill/>
                    </a:lnL>
                    <a:lnR>
                      <a:noFill/>
                    </a:lnR>
                    <a:lnT>
                      <a:noFill/>
                    </a:lnT>
                    <a:lnB>
                      <a:noFill/>
                    </a:lnB>
                    <a:noFill/>
                  </a:tcPr>
                </a:tc>
                <a:tc>
                  <a:txBody>
                    <a:bodyPr/>
                    <a:lstStyle/>
                    <a:p>
                      <a:pPr>
                        <a:buNone/>
                      </a:pPr>
                      <a:r>
                        <a:rPr lang="en-US" sz="900"/>
                        <a:t>Philippines</a:t>
                      </a:r>
                    </a:p>
                  </a:txBody>
                  <a:tcPr marL="44972" marR="44972" marT="22486" marB="22486" anchor="ctr">
                    <a:lnL>
                      <a:noFill/>
                    </a:lnL>
                    <a:lnR>
                      <a:noFill/>
                    </a:lnR>
                    <a:lnT>
                      <a:noFill/>
                    </a:lnT>
                    <a:lnB>
                      <a:noFill/>
                    </a:lnB>
                    <a:noFill/>
                  </a:tcPr>
                </a:tc>
                <a:tc>
                  <a:txBody>
                    <a:bodyPr/>
                    <a:lstStyle/>
                    <a:p>
                      <a:pPr>
                        <a:buNone/>
                      </a:pPr>
                      <a:r>
                        <a:rPr lang="en-US" sz="900"/>
                        <a:t>Thailand</a:t>
                      </a:r>
                    </a:p>
                  </a:txBody>
                  <a:tcPr marL="44972" marR="44972" marT="22486" marB="22486" anchor="ctr">
                    <a:lnL>
                      <a:noFill/>
                    </a:lnL>
                    <a:lnR>
                      <a:noFill/>
                    </a:lnR>
                    <a:lnT>
                      <a:noFill/>
                    </a:lnT>
                    <a:lnB>
                      <a:noFill/>
                    </a:lnB>
                    <a:noFill/>
                  </a:tcPr>
                </a:tc>
                <a:extLst>
                  <a:ext uri="{0D108BD9-81ED-4DB2-BD59-A6C34878D82A}">
                    <a16:rowId xmlns:a16="http://schemas.microsoft.com/office/drawing/2014/main" val="2865527266"/>
                  </a:ext>
                </a:extLst>
              </a:tr>
              <a:tr h="314805">
                <a:tc>
                  <a:txBody>
                    <a:bodyPr/>
                    <a:lstStyle/>
                    <a:p>
                      <a:pPr>
                        <a:buNone/>
                      </a:pPr>
                      <a:r>
                        <a:rPr lang="en-US" sz="900"/>
                        <a:t>Australia</a:t>
                      </a:r>
                    </a:p>
                  </a:txBody>
                  <a:tcPr marL="44972" marR="44972" marT="22486" marB="22486" anchor="ctr">
                    <a:lnL>
                      <a:noFill/>
                    </a:lnL>
                    <a:lnR>
                      <a:noFill/>
                    </a:lnR>
                    <a:lnT>
                      <a:noFill/>
                    </a:lnT>
                    <a:lnB>
                      <a:noFill/>
                    </a:lnB>
                    <a:noFill/>
                  </a:tcPr>
                </a:tc>
                <a:tc>
                  <a:txBody>
                    <a:bodyPr/>
                    <a:lstStyle/>
                    <a:p>
                      <a:pPr>
                        <a:buNone/>
                      </a:pPr>
                      <a:r>
                        <a:rPr lang="en-US" sz="900"/>
                        <a:t>Costa Rica</a:t>
                      </a:r>
                    </a:p>
                  </a:txBody>
                  <a:tcPr marL="44972" marR="44972" marT="22486" marB="22486" anchor="ctr">
                    <a:lnL>
                      <a:noFill/>
                    </a:lnL>
                    <a:lnR>
                      <a:noFill/>
                    </a:lnR>
                    <a:lnT>
                      <a:noFill/>
                    </a:lnT>
                    <a:lnB>
                      <a:noFill/>
                    </a:lnB>
                    <a:noFill/>
                  </a:tcPr>
                </a:tc>
                <a:tc>
                  <a:txBody>
                    <a:bodyPr/>
                    <a:lstStyle/>
                    <a:p>
                      <a:pPr>
                        <a:buNone/>
                      </a:pPr>
                      <a:r>
                        <a:rPr lang="en-US" sz="900"/>
                        <a:t>India</a:t>
                      </a:r>
                    </a:p>
                  </a:txBody>
                  <a:tcPr marL="44972" marR="44972" marT="22486" marB="22486" anchor="ctr">
                    <a:lnL>
                      <a:noFill/>
                    </a:lnL>
                    <a:lnR>
                      <a:noFill/>
                    </a:lnR>
                    <a:lnT>
                      <a:noFill/>
                    </a:lnT>
                    <a:lnB>
                      <a:noFill/>
                    </a:lnB>
                    <a:noFill/>
                  </a:tcPr>
                </a:tc>
                <a:tc>
                  <a:txBody>
                    <a:bodyPr/>
                    <a:lstStyle/>
                    <a:p>
                      <a:pPr>
                        <a:buNone/>
                      </a:pPr>
                      <a:r>
                        <a:rPr lang="en-US" sz="900"/>
                        <a:t>Mexico</a:t>
                      </a:r>
                    </a:p>
                  </a:txBody>
                  <a:tcPr marL="44972" marR="44972" marT="22486" marB="22486" anchor="ctr">
                    <a:lnL>
                      <a:noFill/>
                    </a:lnL>
                    <a:lnR>
                      <a:noFill/>
                    </a:lnR>
                    <a:lnT>
                      <a:noFill/>
                    </a:lnT>
                    <a:lnB>
                      <a:noFill/>
                    </a:lnB>
                    <a:noFill/>
                  </a:tcPr>
                </a:tc>
                <a:tc>
                  <a:txBody>
                    <a:bodyPr/>
                    <a:lstStyle/>
                    <a:p>
                      <a:pPr>
                        <a:buNone/>
                      </a:pPr>
                      <a:r>
                        <a:rPr lang="en-US" sz="900"/>
                        <a:t>Qatar</a:t>
                      </a:r>
                    </a:p>
                  </a:txBody>
                  <a:tcPr marL="44972" marR="44972" marT="22486" marB="22486" anchor="ctr">
                    <a:lnL>
                      <a:noFill/>
                    </a:lnL>
                    <a:lnR>
                      <a:noFill/>
                    </a:lnR>
                    <a:lnT>
                      <a:noFill/>
                    </a:lnT>
                    <a:lnB>
                      <a:noFill/>
                    </a:lnB>
                    <a:noFill/>
                  </a:tcPr>
                </a:tc>
                <a:tc>
                  <a:txBody>
                    <a:bodyPr/>
                    <a:lstStyle/>
                    <a:p>
                      <a:pPr>
                        <a:buNone/>
                      </a:pPr>
                      <a:r>
                        <a:rPr lang="en-US" sz="900"/>
                        <a:t>Trinidad and Tobago</a:t>
                      </a:r>
                    </a:p>
                  </a:txBody>
                  <a:tcPr marL="44972" marR="44972" marT="22486" marB="22486" anchor="ctr">
                    <a:lnL>
                      <a:noFill/>
                    </a:lnL>
                    <a:lnR>
                      <a:noFill/>
                    </a:lnR>
                    <a:lnT>
                      <a:noFill/>
                    </a:lnT>
                    <a:lnB>
                      <a:noFill/>
                    </a:lnB>
                    <a:noFill/>
                  </a:tcPr>
                </a:tc>
                <a:extLst>
                  <a:ext uri="{0D108BD9-81ED-4DB2-BD59-A6C34878D82A}">
                    <a16:rowId xmlns:a16="http://schemas.microsoft.com/office/drawing/2014/main" val="1935585192"/>
                  </a:ext>
                </a:extLst>
              </a:tr>
              <a:tr h="314805">
                <a:tc>
                  <a:txBody>
                    <a:bodyPr/>
                    <a:lstStyle/>
                    <a:p>
                      <a:pPr>
                        <a:buNone/>
                      </a:pPr>
                      <a:r>
                        <a:rPr lang="en-US" sz="900" dirty="0"/>
                        <a:t>The Bahamas</a:t>
                      </a:r>
                    </a:p>
                  </a:txBody>
                  <a:tcPr marL="44972" marR="44972" marT="22486" marB="22486" anchor="ctr">
                    <a:lnL>
                      <a:noFill/>
                    </a:lnL>
                    <a:lnR>
                      <a:noFill/>
                    </a:lnR>
                    <a:lnT>
                      <a:noFill/>
                    </a:lnT>
                    <a:lnB>
                      <a:noFill/>
                    </a:lnB>
                    <a:noFill/>
                  </a:tcPr>
                </a:tc>
                <a:tc>
                  <a:txBody>
                    <a:bodyPr/>
                    <a:lstStyle/>
                    <a:p>
                      <a:pPr>
                        <a:buNone/>
                      </a:pPr>
                      <a:r>
                        <a:rPr lang="en-US" sz="900"/>
                        <a:t>Dominican Republic</a:t>
                      </a:r>
                    </a:p>
                  </a:txBody>
                  <a:tcPr marL="44972" marR="44972" marT="22486" marB="22486" anchor="ctr">
                    <a:lnL>
                      <a:noFill/>
                    </a:lnL>
                    <a:lnR>
                      <a:noFill/>
                    </a:lnR>
                    <a:lnT>
                      <a:noFill/>
                    </a:lnT>
                    <a:lnB>
                      <a:noFill/>
                    </a:lnB>
                    <a:noFill/>
                  </a:tcPr>
                </a:tc>
                <a:tc>
                  <a:txBody>
                    <a:bodyPr/>
                    <a:lstStyle/>
                    <a:p>
                      <a:pPr>
                        <a:buNone/>
                      </a:pPr>
                      <a:r>
                        <a:rPr lang="en-US" sz="900"/>
                        <a:t>Indonesia</a:t>
                      </a:r>
                    </a:p>
                  </a:txBody>
                  <a:tcPr marL="44972" marR="44972" marT="22486" marB="22486" anchor="ctr">
                    <a:lnL>
                      <a:noFill/>
                    </a:lnL>
                    <a:lnR>
                      <a:noFill/>
                    </a:lnR>
                    <a:lnT>
                      <a:noFill/>
                    </a:lnT>
                    <a:lnB>
                      <a:noFill/>
                    </a:lnB>
                    <a:noFill/>
                  </a:tcPr>
                </a:tc>
                <a:tc>
                  <a:txBody>
                    <a:bodyPr/>
                    <a:lstStyle/>
                    <a:p>
                      <a:pPr>
                        <a:buNone/>
                      </a:pPr>
                      <a:r>
                        <a:rPr lang="en-US" sz="900"/>
                        <a:t>Morocco</a:t>
                      </a:r>
                    </a:p>
                  </a:txBody>
                  <a:tcPr marL="44972" marR="44972" marT="22486" marB="22486" anchor="ctr">
                    <a:lnL>
                      <a:noFill/>
                    </a:lnL>
                    <a:lnR>
                      <a:noFill/>
                    </a:lnR>
                    <a:lnT>
                      <a:noFill/>
                    </a:lnT>
                    <a:lnB>
                      <a:noFill/>
                    </a:lnB>
                    <a:noFill/>
                  </a:tcPr>
                </a:tc>
                <a:tc>
                  <a:txBody>
                    <a:bodyPr/>
                    <a:lstStyle/>
                    <a:p>
                      <a:pPr>
                        <a:buNone/>
                      </a:pPr>
                      <a:r>
                        <a:rPr lang="en-US" sz="900"/>
                        <a:t>Russia</a:t>
                      </a:r>
                    </a:p>
                  </a:txBody>
                  <a:tcPr marL="44972" marR="44972" marT="22486" marB="22486" anchor="ctr">
                    <a:lnL>
                      <a:noFill/>
                    </a:lnL>
                    <a:lnR>
                      <a:noFill/>
                    </a:lnR>
                    <a:lnT>
                      <a:noFill/>
                    </a:lnT>
                    <a:lnB>
                      <a:noFill/>
                    </a:lnB>
                    <a:noFill/>
                  </a:tcPr>
                </a:tc>
                <a:tc>
                  <a:txBody>
                    <a:bodyPr/>
                    <a:lstStyle/>
                    <a:p>
                      <a:pPr>
                        <a:buNone/>
                      </a:pPr>
                      <a:r>
                        <a:rPr lang="en-US" sz="900"/>
                        <a:t>Türkiye</a:t>
                      </a:r>
                    </a:p>
                  </a:txBody>
                  <a:tcPr marL="44972" marR="44972" marT="22486" marB="22486" anchor="ctr">
                    <a:lnL>
                      <a:noFill/>
                    </a:lnL>
                    <a:lnR>
                      <a:noFill/>
                    </a:lnR>
                    <a:lnT>
                      <a:noFill/>
                    </a:lnT>
                    <a:lnB>
                      <a:noFill/>
                    </a:lnB>
                    <a:noFill/>
                  </a:tcPr>
                </a:tc>
                <a:extLst>
                  <a:ext uri="{0D108BD9-81ED-4DB2-BD59-A6C34878D82A}">
                    <a16:rowId xmlns:a16="http://schemas.microsoft.com/office/drawing/2014/main" val="1104569497"/>
                  </a:ext>
                </a:extLst>
              </a:tr>
              <a:tr h="314805">
                <a:tc>
                  <a:txBody>
                    <a:bodyPr/>
                    <a:lstStyle/>
                    <a:p>
                      <a:pPr>
                        <a:buNone/>
                      </a:pPr>
                      <a:r>
                        <a:rPr lang="en-US" sz="900"/>
                        <a:t>Bahrain</a:t>
                      </a:r>
                    </a:p>
                  </a:txBody>
                  <a:tcPr marL="44972" marR="44972" marT="22486" marB="22486" anchor="ctr">
                    <a:lnL>
                      <a:noFill/>
                    </a:lnL>
                    <a:lnR>
                      <a:noFill/>
                    </a:lnR>
                    <a:lnT>
                      <a:noFill/>
                    </a:lnT>
                    <a:lnB>
                      <a:noFill/>
                    </a:lnB>
                    <a:noFill/>
                  </a:tcPr>
                </a:tc>
                <a:tc>
                  <a:txBody>
                    <a:bodyPr/>
                    <a:lstStyle/>
                    <a:p>
                      <a:pPr>
                        <a:buNone/>
                      </a:pPr>
                      <a:r>
                        <a:rPr lang="en-US" sz="900"/>
                        <a:t>Ecuador</a:t>
                      </a:r>
                    </a:p>
                  </a:txBody>
                  <a:tcPr marL="44972" marR="44972" marT="22486" marB="22486" anchor="ctr">
                    <a:lnL>
                      <a:noFill/>
                    </a:lnL>
                    <a:lnR>
                      <a:noFill/>
                    </a:lnR>
                    <a:lnT>
                      <a:noFill/>
                    </a:lnT>
                    <a:lnB>
                      <a:noFill/>
                    </a:lnB>
                    <a:noFill/>
                  </a:tcPr>
                </a:tc>
                <a:tc>
                  <a:txBody>
                    <a:bodyPr/>
                    <a:lstStyle/>
                    <a:p>
                      <a:pPr>
                        <a:buNone/>
                      </a:pPr>
                      <a:r>
                        <a:rPr lang="en-US" sz="900"/>
                        <a:t>Iraq</a:t>
                      </a:r>
                    </a:p>
                  </a:txBody>
                  <a:tcPr marL="44972" marR="44972" marT="22486" marB="22486" anchor="ctr">
                    <a:lnL>
                      <a:noFill/>
                    </a:lnL>
                    <a:lnR>
                      <a:noFill/>
                    </a:lnR>
                    <a:lnT>
                      <a:noFill/>
                    </a:lnT>
                    <a:lnB>
                      <a:noFill/>
                    </a:lnB>
                    <a:noFill/>
                  </a:tcPr>
                </a:tc>
                <a:tc>
                  <a:txBody>
                    <a:bodyPr/>
                    <a:lstStyle/>
                    <a:p>
                      <a:pPr>
                        <a:buNone/>
                      </a:pPr>
                      <a:r>
                        <a:rPr lang="en-US" sz="900"/>
                        <a:t>New Zealand</a:t>
                      </a:r>
                    </a:p>
                  </a:txBody>
                  <a:tcPr marL="44972" marR="44972" marT="22486" marB="22486" anchor="ctr">
                    <a:lnL>
                      <a:noFill/>
                    </a:lnL>
                    <a:lnR>
                      <a:noFill/>
                    </a:lnR>
                    <a:lnT>
                      <a:noFill/>
                    </a:lnT>
                    <a:lnB>
                      <a:noFill/>
                    </a:lnB>
                    <a:noFill/>
                  </a:tcPr>
                </a:tc>
                <a:tc>
                  <a:txBody>
                    <a:bodyPr/>
                    <a:lstStyle/>
                    <a:p>
                      <a:pPr>
                        <a:buNone/>
                      </a:pPr>
                      <a:r>
                        <a:rPr lang="en-US" sz="900"/>
                        <a:t>Saudi Arabia</a:t>
                      </a:r>
                    </a:p>
                  </a:txBody>
                  <a:tcPr marL="44972" marR="44972" marT="22486" marB="22486" anchor="ctr">
                    <a:lnL>
                      <a:noFill/>
                    </a:lnL>
                    <a:lnR>
                      <a:noFill/>
                    </a:lnR>
                    <a:lnT>
                      <a:noFill/>
                    </a:lnT>
                    <a:lnB>
                      <a:noFill/>
                    </a:lnB>
                    <a:noFill/>
                  </a:tcPr>
                </a:tc>
                <a:tc>
                  <a:txBody>
                    <a:bodyPr/>
                    <a:lstStyle/>
                    <a:p>
                      <a:pPr>
                        <a:buNone/>
                      </a:pPr>
                      <a:r>
                        <a:rPr lang="en-US" sz="900"/>
                        <a:t>United Arab Emirates</a:t>
                      </a:r>
                    </a:p>
                  </a:txBody>
                  <a:tcPr marL="44972" marR="44972" marT="22486" marB="22486" anchor="ctr">
                    <a:lnL>
                      <a:noFill/>
                    </a:lnL>
                    <a:lnR>
                      <a:noFill/>
                    </a:lnR>
                    <a:lnT>
                      <a:noFill/>
                    </a:lnT>
                    <a:lnB>
                      <a:noFill/>
                    </a:lnB>
                    <a:noFill/>
                  </a:tcPr>
                </a:tc>
                <a:extLst>
                  <a:ext uri="{0D108BD9-81ED-4DB2-BD59-A6C34878D82A}">
                    <a16:rowId xmlns:a16="http://schemas.microsoft.com/office/drawing/2014/main" val="2001736660"/>
                  </a:ext>
                </a:extLst>
              </a:tr>
              <a:tr h="314805">
                <a:tc>
                  <a:txBody>
                    <a:bodyPr/>
                    <a:lstStyle/>
                    <a:p>
                      <a:pPr>
                        <a:buNone/>
                      </a:pPr>
                      <a:r>
                        <a:rPr lang="en-US" sz="900"/>
                        <a:t>Bangladesh</a:t>
                      </a:r>
                    </a:p>
                  </a:txBody>
                  <a:tcPr marL="44972" marR="44972" marT="22486" marB="22486" anchor="ctr">
                    <a:lnL>
                      <a:noFill/>
                    </a:lnL>
                    <a:lnR>
                      <a:noFill/>
                    </a:lnR>
                    <a:lnT>
                      <a:noFill/>
                    </a:lnT>
                    <a:lnB>
                      <a:noFill/>
                    </a:lnB>
                    <a:noFill/>
                  </a:tcPr>
                </a:tc>
                <a:tc>
                  <a:txBody>
                    <a:bodyPr/>
                    <a:lstStyle/>
                    <a:p>
                      <a:pPr>
                        <a:buNone/>
                      </a:pPr>
                      <a:r>
                        <a:rPr lang="en-US" sz="900"/>
                        <a:t>Egypt</a:t>
                      </a:r>
                    </a:p>
                  </a:txBody>
                  <a:tcPr marL="44972" marR="44972" marT="22486" marB="22486" anchor="ctr">
                    <a:lnL>
                      <a:noFill/>
                    </a:lnL>
                    <a:lnR>
                      <a:noFill/>
                    </a:lnR>
                    <a:lnT>
                      <a:noFill/>
                    </a:lnT>
                    <a:lnB>
                      <a:noFill/>
                    </a:lnB>
                    <a:noFill/>
                  </a:tcPr>
                </a:tc>
                <a:tc>
                  <a:txBody>
                    <a:bodyPr/>
                    <a:lstStyle/>
                    <a:p>
                      <a:pPr>
                        <a:buNone/>
                      </a:pPr>
                      <a:r>
                        <a:rPr lang="en-US" sz="900"/>
                        <a:t>Israel</a:t>
                      </a:r>
                    </a:p>
                  </a:txBody>
                  <a:tcPr marL="44972" marR="44972" marT="22486" marB="22486" anchor="ctr">
                    <a:lnL>
                      <a:noFill/>
                    </a:lnL>
                    <a:lnR>
                      <a:noFill/>
                    </a:lnR>
                    <a:lnT>
                      <a:noFill/>
                    </a:lnT>
                    <a:lnB>
                      <a:noFill/>
                    </a:lnB>
                    <a:noFill/>
                  </a:tcPr>
                </a:tc>
                <a:tc>
                  <a:txBody>
                    <a:bodyPr/>
                    <a:lstStyle/>
                    <a:p>
                      <a:pPr>
                        <a:buNone/>
                      </a:pPr>
                      <a:r>
                        <a:rPr lang="en-US" sz="900"/>
                        <a:t>Nicaragua</a:t>
                      </a:r>
                    </a:p>
                  </a:txBody>
                  <a:tcPr marL="44972" marR="44972" marT="22486" marB="22486" anchor="ctr">
                    <a:lnL>
                      <a:noFill/>
                    </a:lnL>
                    <a:lnR>
                      <a:noFill/>
                    </a:lnR>
                    <a:lnT>
                      <a:noFill/>
                    </a:lnT>
                    <a:lnB>
                      <a:noFill/>
                    </a:lnB>
                    <a:noFill/>
                  </a:tcPr>
                </a:tc>
                <a:tc>
                  <a:txBody>
                    <a:bodyPr/>
                    <a:lstStyle/>
                    <a:p>
                      <a:pPr>
                        <a:buNone/>
                      </a:pPr>
                      <a:r>
                        <a:rPr lang="en-US" sz="900"/>
                        <a:t>Singapore</a:t>
                      </a:r>
                    </a:p>
                  </a:txBody>
                  <a:tcPr marL="44972" marR="44972" marT="22486" marB="22486" anchor="ctr">
                    <a:lnL>
                      <a:noFill/>
                    </a:lnL>
                    <a:lnR>
                      <a:noFill/>
                    </a:lnR>
                    <a:lnT>
                      <a:noFill/>
                    </a:lnT>
                    <a:lnB>
                      <a:noFill/>
                    </a:lnB>
                    <a:noFill/>
                  </a:tcPr>
                </a:tc>
                <a:tc>
                  <a:txBody>
                    <a:bodyPr/>
                    <a:lstStyle/>
                    <a:p>
                      <a:pPr>
                        <a:buNone/>
                      </a:pPr>
                      <a:r>
                        <a:rPr lang="en-US" sz="900"/>
                        <a:t>United Kingdom</a:t>
                      </a:r>
                    </a:p>
                  </a:txBody>
                  <a:tcPr marL="44972" marR="44972" marT="22486" marB="22486" anchor="ctr">
                    <a:lnL>
                      <a:noFill/>
                    </a:lnL>
                    <a:lnR>
                      <a:noFill/>
                    </a:lnR>
                    <a:lnT>
                      <a:noFill/>
                    </a:lnT>
                    <a:lnB>
                      <a:noFill/>
                    </a:lnB>
                    <a:noFill/>
                  </a:tcPr>
                </a:tc>
                <a:extLst>
                  <a:ext uri="{0D108BD9-81ED-4DB2-BD59-A6C34878D82A}">
                    <a16:rowId xmlns:a16="http://schemas.microsoft.com/office/drawing/2014/main" val="343365326"/>
                  </a:ext>
                </a:extLst>
              </a:tr>
              <a:tr h="179889">
                <a:tc>
                  <a:txBody>
                    <a:bodyPr/>
                    <a:lstStyle/>
                    <a:p>
                      <a:pPr>
                        <a:buNone/>
                      </a:pPr>
                      <a:r>
                        <a:rPr lang="en-US" sz="900"/>
                        <a:t>Brazil</a:t>
                      </a:r>
                    </a:p>
                  </a:txBody>
                  <a:tcPr marL="44972" marR="44972" marT="22486" marB="22486" anchor="ctr">
                    <a:lnL>
                      <a:noFill/>
                    </a:lnL>
                    <a:lnR>
                      <a:noFill/>
                    </a:lnR>
                    <a:lnT>
                      <a:noFill/>
                    </a:lnT>
                    <a:lnB>
                      <a:noFill/>
                    </a:lnB>
                    <a:noFill/>
                  </a:tcPr>
                </a:tc>
                <a:tc>
                  <a:txBody>
                    <a:bodyPr/>
                    <a:lstStyle/>
                    <a:p>
                      <a:pPr>
                        <a:buNone/>
                      </a:pPr>
                      <a:r>
                        <a:rPr lang="en-US" sz="900"/>
                        <a:t>El Salvador</a:t>
                      </a:r>
                    </a:p>
                  </a:txBody>
                  <a:tcPr marL="44972" marR="44972" marT="22486" marB="22486" anchor="ctr">
                    <a:lnL>
                      <a:noFill/>
                    </a:lnL>
                    <a:lnR>
                      <a:noFill/>
                    </a:lnR>
                    <a:lnT>
                      <a:noFill/>
                    </a:lnT>
                    <a:lnB>
                      <a:noFill/>
                    </a:lnB>
                    <a:noFill/>
                  </a:tcPr>
                </a:tc>
                <a:tc>
                  <a:txBody>
                    <a:bodyPr/>
                    <a:lstStyle/>
                    <a:p>
                      <a:pPr>
                        <a:buNone/>
                      </a:pPr>
                      <a:r>
                        <a:rPr lang="en-US" sz="900"/>
                        <a:t>Japan</a:t>
                      </a:r>
                    </a:p>
                  </a:txBody>
                  <a:tcPr marL="44972" marR="44972" marT="22486" marB="22486" anchor="ctr">
                    <a:lnL>
                      <a:noFill/>
                    </a:lnL>
                    <a:lnR>
                      <a:noFill/>
                    </a:lnR>
                    <a:lnT>
                      <a:noFill/>
                    </a:lnT>
                    <a:lnB>
                      <a:noFill/>
                    </a:lnB>
                    <a:noFill/>
                  </a:tcPr>
                </a:tc>
                <a:tc>
                  <a:txBody>
                    <a:bodyPr/>
                    <a:lstStyle/>
                    <a:p>
                      <a:pPr>
                        <a:buNone/>
                      </a:pPr>
                      <a:r>
                        <a:rPr lang="en-US" sz="900"/>
                        <a:t>Nigeria</a:t>
                      </a:r>
                    </a:p>
                  </a:txBody>
                  <a:tcPr marL="44972" marR="44972" marT="22486" marB="22486" anchor="ctr">
                    <a:lnL>
                      <a:noFill/>
                    </a:lnL>
                    <a:lnR>
                      <a:noFill/>
                    </a:lnR>
                    <a:lnT>
                      <a:noFill/>
                    </a:lnT>
                    <a:lnB>
                      <a:noFill/>
                    </a:lnB>
                    <a:noFill/>
                  </a:tcPr>
                </a:tc>
                <a:tc>
                  <a:txBody>
                    <a:bodyPr/>
                    <a:lstStyle/>
                    <a:p>
                      <a:pPr>
                        <a:buNone/>
                      </a:pPr>
                      <a:r>
                        <a:rPr lang="en-US" sz="900"/>
                        <a:t>South Africa</a:t>
                      </a:r>
                    </a:p>
                  </a:txBody>
                  <a:tcPr marL="44972" marR="44972" marT="22486" marB="22486" anchor="ctr">
                    <a:lnL>
                      <a:noFill/>
                    </a:lnL>
                    <a:lnR>
                      <a:noFill/>
                    </a:lnR>
                    <a:lnT>
                      <a:noFill/>
                    </a:lnT>
                    <a:lnB>
                      <a:noFill/>
                    </a:lnB>
                    <a:noFill/>
                  </a:tcPr>
                </a:tc>
                <a:tc>
                  <a:txBody>
                    <a:bodyPr/>
                    <a:lstStyle/>
                    <a:p>
                      <a:pPr>
                        <a:buNone/>
                      </a:pPr>
                      <a:r>
                        <a:rPr lang="en-US" sz="900"/>
                        <a:t>Uruguay</a:t>
                      </a:r>
                    </a:p>
                  </a:txBody>
                  <a:tcPr marL="44972" marR="44972" marT="22486" marB="22486" anchor="ctr">
                    <a:lnL>
                      <a:noFill/>
                    </a:lnL>
                    <a:lnR>
                      <a:noFill/>
                    </a:lnR>
                    <a:lnT>
                      <a:noFill/>
                    </a:lnT>
                    <a:lnB>
                      <a:noFill/>
                    </a:lnB>
                    <a:noFill/>
                  </a:tcPr>
                </a:tc>
                <a:extLst>
                  <a:ext uri="{0D108BD9-81ED-4DB2-BD59-A6C34878D82A}">
                    <a16:rowId xmlns:a16="http://schemas.microsoft.com/office/drawing/2014/main" val="4237436523"/>
                  </a:ext>
                </a:extLst>
              </a:tr>
              <a:tr h="314805">
                <a:tc>
                  <a:txBody>
                    <a:bodyPr/>
                    <a:lstStyle/>
                    <a:p>
                      <a:pPr>
                        <a:buNone/>
                      </a:pPr>
                      <a:r>
                        <a:rPr lang="en-US" sz="900"/>
                        <a:t>Cambodia</a:t>
                      </a:r>
                    </a:p>
                  </a:txBody>
                  <a:tcPr marL="44972" marR="44972" marT="22486" marB="22486" anchor="ctr">
                    <a:lnL>
                      <a:noFill/>
                    </a:lnL>
                    <a:lnR>
                      <a:noFill/>
                    </a:lnR>
                    <a:lnT>
                      <a:noFill/>
                    </a:lnT>
                    <a:lnB>
                      <a:noFill/>
                    </a:lnB>
                    <a:noFill/>
                  </a:tcPr>
                </a:tc>
                <a:tc>
                  <a:txBody>
                    <a:bodyPr/>
                    <a:lstStyle/>
                    <a:p>
                      <a:pPr>
                        <a:buNone/>
                      </a:pPr>
                      <a:r>
                        <a:rPr lang="en-US" sz="900"/>
                        <a:t>European Union</a:t>
                      </a:r>
                    </a:p>
                  </a:txBody>
                  <a:tcPr marL="44972" marR="44972" marT="22486" marB="22486" anchor="ctr">
                    <a:lnL>
                      <a:noFill/>
                    </a:lnL>
                    <a:lnR>
                      <a:noFill/>
                    </a:lnR>
                    <a:lnT>
                      <a:noFill/>
                    </a:lnT>
                    <a:lnB>
                      <a:noFill/>
                    </a:lnB>
                    <a:noFill/>
                  </a:tcPr>
                </a:tc>
                <a:tc>
                  <a:txBody>
                    <a:bodyPr/>
                    <a:lstStyle/>
                    <a:p>
                      <a:pPr>
                        <a:buNone/>
                      </a:pPr>
                      <a:r>
                        <a:rPr lang="en-US" sz="900"/>
                        <a:t>Jordan</a:t>
                      </a:r>
                    </a:p>
                  </a:txBody>
                  <a:tcPr marL="44972" marR="44972" marT="22486" marB="22486" anchor="ctr">
                    <a:lnL>
                      <a:noFill/>
                    </a:lnL>
                    <a:lnR>
                      <a:noFill/>
                    </a:lnR>
                    <a:lnT>
                      <a:noFill/>
                    </a:lnT>
                    <a:lnB>
                      <a:noFill/>
                    </a:lnB>
                    <a:noFill/>
                  </a:tcPr>
                </a:tc>
                <a:tc>
                  <a:txBody>
                    <a:bodyPr/>
                    <a:lstStyle/>
                    <a:p>
                      <a:pPr>
                        <a:buNone/>
                      </a:pPr>
                      <a:r>
                        <a:rPr lang="en-US" sz="900"/>
                        <a:t>Norway</a:t>
                      </a:r>
                    </a:p>
                  </a:txBody>
                  <a:tcPr marL="44972" marR="44972" marT="22486" marB="22486" anchor="ctr">
                    <a:lnL>
                      <a:noFill/>
                    </a:lnL>
                    <a:lnR>
                      <a:noFill/>
                    </a:lnR>
                    <a:lnT>
                      <a:noFill/>
                    </a:lnT>
                    <a:lnB>
                      <a:noFill/>
                    </a:lnB>
                    <a:noFill/>
                  </a:tcPr>
                </a:tc>
                <a:tc>
                  <a:txBody>
                    <a:bodyPr/>
                    <a:lstStyle/>
                    <a:p>
                      <a:pPr>
                        <a:buNone/>
                      </a:pPr>
                      <a:r>
                        <a:rPr lang="en-US" sz="900"/>
                        <a:t>South Korea</a:t>
                      </a:r>
                    </a:p>
                  </a:txBody>
                  <a:tcPr marL="44972" marR="44972" marT="22486" marB="22486" anchor="ctr">
                    <a:lnL>
                      <a:noFill/>
                    </a:lnL>
                    <a:lnR>
                      <a:noFill/>
                    </a:lnR>
                    <a:lnT>
                      <a:noFill/>
                    </a:lnT>
                    <a:lnB>
                      <a:noFill/>
                    </a:lnB>
                    <a:noFill/>
                  </a:tcPr>
                </a:tc>
                <a:tc>
                  <a:txBody>
                    <a:bodyPr/>
                    <a:lstStyle/>
                    <a:p>
                      <a:pPr>
                        <a:buNone/>
                      </a:pPr>
                      <a:r>
                        <a:rPr lang="en-US" sz="900"/>
                        <a:t>Venezuela</a:t>
                      </a:r>
                    </a:p>
                  </a:txBody>
                  <a:tcPr marL="44972" marR="44972" marT="22486" marB="22486" anchor="ctr">
                    <a:lnL>
                      <a:noFill/>
                    </a:lnL>
                    <a:lnR>
                      <a:noFill/>
                    </a:lnR>
                    <a:lnT>
                      <a:noFill/>
                    </a:lnT>
                    <a:lnB>
                      <a:noFill/>
                    </a:lnB>
                    <a:noFill/>
                  </a:tcPr>
                </a:tc>
                <a:extLst>
                  <a:ext uri="{0D108BD9-81ED-4DB2-BD59-A6C34878D82A}">
                    <a16:rowId xmlns:a16="http://schemas.microsoft.com/office/drawing/2014/main" val="828095745"/>
                  </a:ext>
                </a:extLst>
              </a:tr>
              <a:tr h="179889">
                <a:tc>
                  <a:txBody>
                    <a:bodyPr/>
                    <a:lstStyle/>
                    <a:p>
                      <a:pPr>
                        <a:buNone/>
                      </a:pPr>
                      <a:r>
                        <a:rPr lang="en-US" sz="900"/>
                        <a:t>Canada</a:t>
                      </a:r>
                    </a:p>
                  </a:txBody>
                  <a:tcPr marL="44972" marR="44972" marT="22486" marB="22486" anchor="ctr">
                    <a:lnL>
                      <a:noFill/>
                    </a:lnL>
                    <a:lnR>
                      <a:noFill/>
                    </a:lnR>
                    <a:lnT>
                      <a:noFill/>
                    </a:lnT>
                    <a:lnB>
                      <a:noFill/>
                    </a:lnB>
                    <a:noFill/>
                  </a:tcPr>
                </a:tc>
                <a:tc>
                  <a:txBody>
                    <a:bodyPr/>
                    <a:lstStyle/>
                    <a:p>
                      <a:pPr>
                        <a:buNone/>
                      </a:pPr>
                      <a:r>
                        <a:rPr lang="en-US" sz="900"/>
                        <a:t>Guatemala</a:t>
                      </a:r>
                    </a:p>
                  </a:txBody>
                  <a:tcPr marL="44972" marR="44972" marT="22486" marB="22486" anchor="ctr">
                    <a:lnL>
                      <a:noFill/>
                    </a:lnL>
                    <a:lnR>
                      <a:noFill/>
                    </a:lnR>
                    <a:lnT>
                      <a:noFill/>
                    </a:lnT>
                    <a:lnB>
                      <a:noFill/>
                    </a:lnB>
                    <a:noFill/>
                  </a:tcPr>
                </a:tc>
                <a:tc>
                  <a:txBody>
                    <a:bodyPr/>
                    <a:lstStyle/>
                    <a:p>
                      <a:pPr>
                        <a:buNone/>
                      </a:pPr>
                      <a:r>
                        <a:rPr lang="en-US" sz="900"/>
                        <a:t>Kazakhstan</a:t>
                      </a:r>
                    </a:p>
                  </a:txBody>
                  <a:tcPr marL="44972" marR="44972" marT="22486" marB="22486" anchor="ctr">
                    <a:lnL>
                      <a:noFill/>
                    </a:lnL>
                    <a:lnR>
                      <a:noFill/>
                    </a:lnR>
                    <a:lnT>
                      <a:noFill/>
                    </a:lnT>
                    <a:lnB>
                      <a:noFill/>
                    </a:lnB>
                    <a:noFill/>
                  </a:tcPr>
                </a:tc>
                <a:tc>
                  <a:txBody>
                    <a:bodyPr/>
                    <a:lstStyle/>
                    <a:p>
                      <a:pPr>
                        <a:buNone/>
                      </a:pPr>
                      <a:r>
                        <a:rPr lang="en-US" sz="900"/>
                        <a:t>Oman</a:t>
                      </a:r>
                    </a:p>
                  </a:txBody>
                  <a:tcPr marL="44972" marR="44972" marT="22486" marB="22486" anchor="ctr">
                    <a:lnL>
                      <a:noFill/>
                    </a:lnL>
                    <a:lnR>
                      <a:noFill/>
                    </a:lnR>
                    <a:lnT>
                      <a:noFill/>
                    </a:lnT>
                    <a:lnB>
                      <a:noFill/>
                    </a:lnB>
                    <a:noFill/>
                  </a:tcPr>
                </a:tc>
                <a:tc>
                  <a:txBody>
                    <a:bodyPr/>
                    <a:lstStyle/>
                    <a:p>
                      <a:pPr>
                        <a:buNone/>
                      </a:pPr>
                      <a:r>
                        <a:rPr lang="en-US" sz="900"/>
                        <a:t>Sri Lanka</a:t>
                      </a:r>
                    </a:p>
                  </a:txBody>
                  <a:tcPr marL="44972" marR="44972" marT="22486" marB="22486" anchor="ctr">
                    <a:lnL>
                      <a:noFill/>
                    </a:lnL>
                    <a:lnR>
                      <a:noFill/>
                    </a:lnR>
                    <a:lnT>
                      <a:noFill/>
                    </a:lnT>
                    <a:lnB>
                      <a:noFill/>
                    </a:lnB>
                    <a:noFill/>
                  </a:tcPr>
                </a:tc>
                <a:tc>
                  <a:txBody>
                    <a:bodyPr/>
                    <a:lstStyle/>
                    <a:p>
                      <a:pPr>
                        <a:buNone/>
                      </a:pPr>
                      <a:r>
                        <a:rPr lang="en-US" sz="900" dirty="0"/>
                        <a:t>Vietnam</a:t>
                      </a:r>
                    </a:p>
                  </a:txBody>
                  <a:tcPr marL="44972" marR="44972" marT="22486" marB="22486" anchor="ctr">
                    <a:lnL>
                      <a:noFill/>
                    </a:lnL>
                    <a:lnR>
                      <a:noFill/>
                    </a:lnR>
                    <a:lnT>
                      <a:noFill/>
                    </a:lnT>
                    <a:lnB>
                      <a:noFill/>
                    </a:lnB>
                    <a:noFill/>
                  </a:tcPr>
                </a:tc>
                <a:extLst>
                  <a:ext uri="{0D108BD9-81ED-4DB2-BD59-A6C34878D82A}">
                    <a16:rowId xmlns:a16="http://schemas.microsoft.com/office/drawing/2014/main" val="759721638"/>
                  </a:ext>
                </a:extLst>
              </a:tr>
            </a:tbl>
          </a:graphicData>
        </a:graphic>
      </p:graphicFrame>
    </p:spTree>
    <p:extLst>
      <p:ext uri="{BB962C8B-B14F-4D97-AF65-F5344CB8AC3E}">
        <p14:creationId xmlns:p14="http://schemas.microsoft.com/office/powerpoint/2010/main" val="298806490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BA245E-6AC1-5428-8B27-4FB42C953CD6}"/>
              </a:ext>
            </a:extLst>
          </p:cNvPr>
          <p:cNvSpPr>
            <a:spLocks noGrp="1"/>
          </p:cNvSpPr>
          <p:nvPr>
            <p:ph type="title"/>
          </p:nvPr>
        </p:nvSpPr>
        <p:spPr/>
        <p:txBody>
          <a:bodyPr/>
          <a:lstStyle/>
          <a:p>
            <a:r>
              <a:rPr lang="en-US" dirty="0"/>
              <a:t>Parsing the Chapter 99 Tariffs</a:t>
            </a:r>
          </a:p>
        </p:txBody>
      </p:sp>
      <p:sp>
        <p:nvSpPr>
          <p:cNvPr id="3" name="Content Placeholder 2">
            <a:extLst>
              <a:ext uri="{FF2B5EF4-FFF2-40B4-BE49-F238E27FC236}">
                <a16:creationId xmlns:a16="http://schemas.microsoft.com/office/drawing/2014/main" id="{6251B6B7-E1C6-4BE0-15C1-F1914B75080A}"/>
              </a:ext>
            </a:extLst>
          </p:cNvPr>
          <p:cNvSpPr>
            <a:spLocks noGrp="1"/>
          </p:cNvSpPr>
          <p:nvPr>
            <p:ph sz="half" idx="1"/>
          </p:nvPr>
        </p:nvSpPr>
        <p:spPr/>
        <p:txBody>
          <a:bodyPr/>
          <a:lstStyle/>
          <a:p>
            <a:r>
              <a:rPr lang="en-US" dirty="0"/>
              <a:t>Chapter 99 duty for products of the United Kingdom is +10%</a:t>
            </a:r>
          </a:p>
          <a:p>
            <a:endParaRPr lang="en-US" dirty="0"/>
          </a:p>
          <a:p>
            <a:endParaRPr lang="en-US" dirty="0"/>
          </a:p>
          <a:p>
            <a:r>
              <a:rPr lang="en-US" dirty="0"/>
              <a:t>Aircraft parts with certain base tariff codes will be excluded from 9903.05.81</a:t>
            </a:r>
          </a:p>
        </p:txBody>
      </p:sp>
      <p:sp>
        <p:nvSpPr>
          <p:cNvPr id="4" name="Content Placeholder 3">
            <a:extLst>
              <a:ext uri="{FF2B5EF4-FFF2-40B4-BE49-F238E27FC236}">
                <a16:creationId xmlns:a16="http://schemas.microsoft.com/office/drawing/2014/main" id="{9CECC732-4CEF-6A15-B69A-8C6FFB82F237}"/>
              </a:ext>
            </a:extLst>
          </p:cNvPr>
          <p:cNvSpPr>
            <a:spLocks noGrp="1"/>
          </p:cNvSpPr>
          <p:nvPr>
            <p:ph sz="half" idx="2"/>
          </p:nvPr>
        </p:nvSpPr>
        <p:spPr/>
        <p:txBody>
          <a:bodyPr/>
          <a:lstStyle/>
          <a:p>
            <a:endParaRPr lang="en-US"/>
          </a:p>
        </p:txBody>
      </p:sp>
      <p:sp>
        <p:nvSpPr>
          <p:cNvPr id="5" name="Date Placeholder 4">
            <a:extLst>
              <a:ext uri="{FF2B5EF4-FFF2-40B4-BE49-F238E27FC236}">
                <a16:creationId xmlns:a16="http://schemas.microsoft.com/office/drawing/2014/main" id="{0E1C65AB-1F1B-AA29-67D9-07F59FCAB583}"/>
              </a:ext>
            </a:extLst>
          </p:cNvPr>
          <p:cNvSpPr>
            <a:spLocks noGrp="1"/>
          </p:cNvSpPr>
          <p:nvPr>
            <p:ph type="dt" sz="half" idx="10"/>
          </p:nvPr>
        </p:nvSpPr>
        <p:spPr/>
        <p:txBody>
          <a:bodyPr/>
          <a:lstStyle/>
          <a:p>
            <a:r>
              <a:rPr lang="en-US"/>
              <a:t>August 31, 2026</a:t>
            </a:r>
          </a:p>
        </p:txBody>
      </p:sp>
      <p:sp>
        <p:nvSpPr>
          <p:cNvPr id="6" name="Footer Placeholder 5">
            <a:extLst>
              <a:ext uri="{FF2B5EF4-FFF2-40B4-BE49-F238E27FC236}">
                <a16:creationId xmlns:a16="http://schemas.microsoft.com/office/drawing/2014/main" id="{DEB7E765-181F-E966-A4CB-AD4D301E3BD6}"/>
              </a:ext>
            </a:extLst>
          </p:cNvPr>
          <p:cNvSpPr>
            <a:spLocks noGrp="1"/>
          </p:cNvSpPr>
          <p:nvPr>
            <p:ph type="ftr" sz="quarter" idx="11"/>
          </p:nvPr>
        </p:nvSpPr>
        <p:spPr/>
        <p:txBody>
          <a:bodyPr/>
          <a:lstStyle/>
          <a:p>
            <a:r>
              <a:rPr lang="en-US"/>
              <a:t>ACPC: Tariffs &amp; Imports</a:t>
            </a:r>
          </a:p>
        </p:txBody>
      </p:sp>
      <p:sp>
        <p:nvSpPr>
          <p:cNvPr id="7" name="Slide Number Placeholder 6">
            <a:extLst>
              <a:ext uri="{FF2B5EF4-FFF2-40B4-BE49-F238E27FC236}">
                <a16:creationId xmlns:a16="http://schemas.microsoft.com/office/drawing/2014/main" id="{FE578464-C893-7295-6436-96CF6E848351}"/>
              </a:ext>
            </a:extLst>
          </p:cNvPr>
          <p:cNvSpPr>
            <a:spLocks noGrp="1"/>
          </p:cNvSpPr>
          <p:nvPr>
            <p:ph type="sldNum" sz="quarter" idx="12"/>
          </p:nvPr>
        </p:nvSpPr>
        <p:spPr/>
        <p:txBody>
          <a:bodyPr/>
          <a:lstStyle/>
          <a:p>
            <a:fld id="{D0DD2322-01AD-4802-AECD-673054E570D1}" type="slidenum">
              <a:rPr lang="en-US" smtClean="0"/>
              <a:t>27</a:t>
            </a:fld>
            <a:endParaRPr lang="en-US"/>
          </a:p>
        </p:txBody>
      </p:sp>
      <p:grpSp>
        <p:nvGrpSpPr>
          <p:cNvPr id="11" name="Group 10">
            <a:extLst>
              <a:ext uri="{FF2B5EF4-FFF2-40B4-BE49-F238E27FC236}">
                <a16:creationId xmlns:a16="http://schemas.microsoft.com/office/drawing/2014/main" id="{5E38EF2B-A5A4-CA3B-40F1-F34C39190992}"/>
              </a:ext>
            </a:extLst>
          </p:cNvPr>
          <p:cNvGrpSpPr/>
          <p:nvPr/>
        </p:nvGrpSpPr>
        <p:grpSpPr>
          <a:xfrm>
            <a:off x="5603393" y="2220119"/>
            <a:ext cx="5467350" cy="1462882"/>
            <a:chOff x="1041854" y="2743201"/>
            <a:chExt cx="5467350" cy="1462882"/>
          </a:xfrm>
        </p:grpSpPr>
        <p:pic>
          <p:nvPicPr>
            <p:cNvPr id="9" name="Picture 8">
              <a:extLst>
                <a:ext uri="{FF2B5EF4-FFF2-40B4-BE49-F238E27FC236}">
                  <a16:creationId xmlns:a16="http://schemas.microsoft.com/office/drawing/2014/main" id="{216A3297-1F39-0214-99E9-B6A1D5C43275}"/>
                </a:ext>
              </a:extLst>
            </p:cNvPr>
            <p:cNvPicPr>
              <a:picLocks noChangeAspect="1"/>
            </p:cNvPicPr>
            <p:nvPr/>
          </p:nvPicPr>
          <p:blipFill>
            <a:blip r:embed="rId2"/>
            <a:stretch>
              <a:fillRect/>
            </a:stretch>
          </p:blipFill>
          <p:spPr>
            <a:xfrm>
              <a:off x="1041854" y="2880519"/>
              <a:ext cx="5467350" cy="1143000"/>
            </a:xfrm>
            <a:prstGeom prst="rect">
              <a:avLst/>
            </a:prstGeom>
          </p:spPr>
        </p:pic>
        <p:sp>
          <p:nvSpPr>
            <p:cNvPr id="10" name="Oval 9">
              <a:extLst>
                <a:ext uri="{FF2B5EF4-FFF2-40B4-BE49-F238E27FC236}">
                  <a16:creationId xmlns:a16="http://schemas.microsoft.com/office/drawing/2014/main" id="{5ECD5364-AC3D-E15D-91CD-EA9300BBD4C2}"/>
                </a:ext>
              </a:extLst>
            </p:cNvPr>
            <p:cNvSpPr/>
            <p:nvPr/>
          </p:nvSpPr>
          <p:spPr>
            <a:xfrm>
              <a:off x="3581400" y="2743201"/>
              <a:ext cx="1491343" cy="1462882"/>
            </a:xfrm>
            <a:prstGeom prst="ellipse">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3" name="Picture 12">
            <a:extLst>
              <a:ext uri="{FF2B5EF4-FFF2-40B4-BE49-F238E27FC236}">
                <a16:creationId xmlns:a16="http://schemas.microsoft.com/office/drawing/2014/main" id="{9D99953B-2B11-E544-091A-A9A033A8EB35}"/>
              </a:ext>
            </a:extLst>
          </p:cNvPr>
          <p:cNvPicPr>
            <a:picLocks noChangeAspect="1"/>
          </p:cNvPicPr>
          <p:nvPr/>
        </p:nvPicPr>
        <p:blipFill>
          <a:blip r:embed="rId3"/>
          <a:stretch>
            <a:fillRect/>
          </a:stretch>
        </p:blipFill>
        <p:spPr>
          <a:xfrm>
            <a:off x="5603393" y="4349750"/>
            <a:ext cx="5476875" cy="1628775"/>
          </a:xfrm>
          <a:prstGeom prst="rect">
            <a:avLst/>
          </a:prstGeom>
        </p:spPr>
      </p:pic>
    </p:spTree>
    <p:extLst>
      <p:ext uri="{BB962C8B-B14F-4D97-AF65-F5344CB8AC3E}">
        <p14:creationId xmlns:p14="http://schemas.microsoft.com/office/powerpoint/2010/main" val="364662724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CAF058-5A0E-91F8-392C-BE9E72554C9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B730AF9-69B8-E44A-CBB9-41432F238EC7}"/>
              </a:ext>
            </a:extLst>
          </p:cNvPr>
          <p:cNvSpPr>
            <a:spLocks noGrp="1"/>
          </p:cNvSpPr>
          <p:nvPr>
            <p:ph type="title"/>
          </p:nvPr>
        </p:nvSpPr>
        <p:spPr/>
        <p:txBody>
          <a:bodyPr/>
          <a:lstStyle/>
          <a:p>
            <a:r>
              <a:rPr lang="en-US" dirty="0"/>
              <a:t>Is our heat exchanger included in the Note 52 exceptions?</a:t>
            </a:r>
          </a:p>
        </p:txBody>
      </p:sp>
      <p:sp>
        <p:nvSpPr>
          <p:cNvPr id="3" name="Content Placeholder 2">
            <a:extLst>
              <a:ext uri="{FF2B5EF4-FFF2-40B4-BE49-F238E27FC236}">
                <a16:creationId xmlns:a16="http://schemas.microsoft.com/office/drawing/2014/main" id="{7B7A8521-3F9A-9DC0-F624-694DE1F4F729}"/>
              </a:ext>
            </a:extLst>
          </p:cNvPr>
          <p:cNvSpPr>
            <a:spLocks noGrp="1"/>
          </p:cNvSpPr>
          <p:nvPr>
            <p:ph sz="half" idx="1"/>
          </p:nvPr>
        </p:nvSpPr>
        <p:spPr/>
        <p:txBody>
          <a:bodyPr/>
          <a:lstStyle/>
          <a:p>
            <a:r>
              <a:rPr lang="en-US" dirty="0"/>
              <a:t>Aircraft parts with certain base tariff codes will be excluded from 9903.05.81 by the exception code 9903.05.88</a:t>
            </a:r>
          </a:p>
        </p:txBody>
      </p:sp>
      <p:sp>
        <p:nvSpPr>
          <p:cNvPr id="4" name="Content Placeholder 3">
            <a:extLst>
              <a:ext uri="{FF2B5EF4-FFF2-40B4-BE49-F238E27FC236}">
                <a16:creationId xmlns:a16="http://schemas.microsoft.com/office/drawing/2014/main" id="{8D350B9B-E132-2025-3E8A-71C5CE64CCD3}"/>
              </a:ext>
            </a:extLst>
          </p:cNvPr>
          <p:cNvSpPr>
            <a:spLocks noGrp="1"/>
          </p:cNvSpPr>
          <p:nvPr>
            <p:ph sz="half" idx="2"/>
          </p:nvPr>
        </p:nvSpPr>
        <p:spPr/>
        <p:txBody>
          <a:bodyPr/>
          <a:lstStyle/>
          <a:p>
            <a:endParaRPr lang="en-US" dirty="0"/>
          </a:p>
          <a:p>
            <a:endParaRPr lang="en-US" dirty="0"/>
          </a:p>
          <a:p>
            <a:endParaRPr lang="en-US" dirty="0"/>
          </a:p>
          <a:p>
            <a:endParaRPr lang="en-US" dirty="0"/>
          </a:p>
          <a:p>
            <a:endParaRPr lang="en-US" dirty="0"/>
          </a:p>
          <a:p>
            <a:r>
              <a:rPr lang="en-US" dirty="0"/>
              <a:t>If you follow the lengthy list of codes in Note 52, then you will find that 8419.50.10 is listed</a:t>
            </a:r>
          </a:p>
        </p:txBody>
      </p:sp>
      <p:sp>
        <p:nvSpPr>
          <p:cNvPr id="5" name="Date Placeholder 4">
            <a:extLst>
              <a:ext uri="{FF2B5EF4-FFF2-40B4-BE49-F238E27FC236}">
                <a16:creationId xmlns:a16="http://schemas.microsoft.com/office/drawing/2014/main" id="{F90F01C5-1A77-9A92-C1FB-8BB98DFDA8E2}"/>
              </a:ext>
            </a:extLst>
          </p:cNvPr>
          <p:cNvSpPr>
            <a:spLocks noGrp="1"/>
          </p:cNvSpPr>
          <p:nvPr>
            <p:ph type="dt" sz="half" idx="10"/>
          </p:nvPr>
        </p:nvSpPr>
        <p:spPr/>
        <p:txBody>
          <a:bodyPr/>
          <a:lstStyle/>
          <a:p>
            <a:r>
              <a:rPr lang="en-US"/>
              <a:t>August 31, 2026</a:t>
            </a:r>
          </a:p>
        </p:txBody>
      </p:sp>
      <p:sp>
        <p:nvSpPr>
          <p:cNvPr id="6" name="Footer Placeholder 5">
            <a:extLst>
              <a:ext uri="{FF2B5EF4-FFF2-40B4-BE49-F238E27FC236}">
                <a16:creationId xmlns:a16="http://schemas.microsoft.com/office/drawing/2014/main" id="{D3C3D1B0-A707-9F01-1635-AE973BF7958E}"/>
              </a:ext>
            </a:extLst>
          </p:cNvPr>
          <p:cNvSpPr>
            <a:spLocks noGrp="1"/>
          </p:cNvSpPr>
          <p:nvPr>
            <p:ph type="ftr" sz="quarter" idx="11"/>
          </p:nvPr>
        </p:nvSpPr>
        <p:spPr/>
        <p:txBody>
          <a:bodyPr/>
          <a:lstStyle/>
          <a:p>
            <a:r>
              <a:rPr lang="en-US"/>
              <a:t>ACPC: Tariffs &amp; Imports</a:t>
            </a:r>
          </a:p>
        </p:txBody>
      </p:sp>
      <p:sp>
        <p:nvSpPr>
          <p:cNvPr id="7" name="Slide Number Placeholder 6">
            <a:extLst>
              <a:ext uri="{FF2B5EF4-FFF2-40B4-BE49-F238E27FC236}">
                <a16:creationId xmlns:a16="http://schemas.microsoft.com/office/drawing/2014/main" id="{03F8D4E8-F650-6C3D-2A2B-01C302AEDE72}"/>
              </a:ext>
            </a:extLst>
          </p:cNvPr>
          <p:cNvSpPr>
            <a:spLocks noGrp="1"/>
          </p:cNvSpPr>
          <p:nvPr>
            <p:ph type="sldNum" sz="quarter" idx="12"/>
          </p:nvPr>
        </p:nvSpPr>
        <p:spPr/>
        <p:txBody>
          <a:bodyPr/>
          <a:lstStyle/>
          <a:p>
            <a:fld id="{D0DD2322-01AD-4802-AECD-673054E570D1}" type="slidenum">
              <a:rPr lang="en-US" smtClean="0"/>
              <a:t>28</a:t>
            </a:fld>
            <a:endParaRPr lang="en-US"/>
          </a:p>
        </p:txBody>
      </p:sp>
      <p:pic>
        <p:nvPicPr>
          <p:cNvPr id="13" name="Picture 12">
            <a:extLst>
              <a:ext uri="{FF2B5EF4-FFF2-40B4-BE49-F238E27FC236}">
                <a16:creationId xmlns:a16="http://schemas.microsoft.com/office/drawing/2014/main" id="{2693F361-A6C3-AF4D-C9DE-183D86C42305}"/>
              </a:ext>
            </a:extLst>
          </p:cNvPr>
          <p:cNvPicPr>
            <a:picLocks noChangeAspect="1"/>
          </p:cNvPicPr>
          <p:nvPr/>
        </p:nvPicPr>
        <p:blipFill>
          <a:blip r:embed="rId2"/>
          <a:stretch>
            <a:fillRect/>
          </a:stretch>
        </p:blipFill>
        <p:spPr>
          <a:xfrm>
            <a:off x="5603393" y="2292350"/>
            <a:ext cx="5476875" cy="1628775"/>
          </a:xfrm>
          <a:prstGeom prst="rect">
            <a:avLst/>
          </a:prstGeom>
        </p:spPr>
      </p:pic>
      <p:pic>
        <p:nvPicPr>
          <p:cNvPr id="12" name="Picture 11">
            <a:extLst>
              <a:ext uri="{FF2B5EF4-FFF2-40B4-BE49-F238E27FC236}">
                <a16:creationId xmlns:a16="http://schemas.microsoft.com/office/drawing/2014/main" id="{B2AAA57C-C365-7FEB-DDA8-F3947844FBC8}"/>
              </a:ext>
            </a:extLst>
          </p:cNvPr>
          <p:cNvPicPr>
            <a:picLocks noChangeAspect="1"/>
          </p:cNvPicPr>
          <p:nvPr/>
        </p:nvPicPr>
        <p:blipFill>
          <a:blip r:embed="rId3"/>
          <a:stretch>
            <a:fillRect/>
          </a:stretch>
        </p:blipFill>
        <p:spPr>
          <a:xfrm>
            <a:off x="548046" y="3921125"/>
            <a:ext cx="5562600" cy="1990725"/>
          </a:xfrm>
          <a:prstGeom prst="rect">
            <a:avLst/>
          </a:prstGeom>
        </p:spPr>
      </p:pic>
      <p:pic>
        <p:nvPicPr>
          <p:cNvPr id="17" name="Picture 16">
            <a:extLst>
              <a:ext uri="{FF2B5EF4-FFF2-40B4-BE49-F238E27FC236}">
                <a16:creationId xmlns:a16="http://schemas.microsoft.com/office/drawing/2014/main" id="{EE7BE953-6F01-6CD8-1A9D-58B816529ABE}"/>
              </a:ext>
            </a:extLst>
          </p:cNvPr>
          <p:cNvPicPr>
            <a:picLocks noChangeAspect="1"/>
          </p:cNvPicPr>
          <p:nvPr/>
        </p:nvPicPr>
        <p:blipFill>
          <a:blip r:embed="rId4"/>
          <a:stretch>
            <a:fillRect/>
          </a:stretch>
        </p:blipFill>
        <p:spPr>
          <a:xfrm>
            <a:off x="6172200" y="5730875"/>
            <a:ext cx="5248275" cy="180975"/>
          </a:xfrm>
          <a:prstGeom prst="rect">
            <a:avLst/>
          </a:prstGeom>
        </p:spPr>
      </p:pic>
      <p:sp>
        <p:nvSpPr>
          <p:cNvPr id="18" name="Oval 17">
            <a:extLst>
              <a:ext uri="{FF2B5EF4-FFF2-40B4-BE49-F238E27FC236}">
                <a16:creationId xmlns:a16="http://schemas.microsoft.com/office/drawing/2014/main" id="{AC4ED794-E294-D2F1-BC33-6D5C832D5D1A}"/>
              </a:ext>
            </a:extLst>
          </p:cNvPr>
          <p:cNvSpPr/>
          <p:nvPr/>
        </p:nvSpPr>
        <p:spPr>
          <a:xfrm>
            <a:off x="7903030" y="5649686"/>
            <a:ext cx="892628" cy="348343"/>
          </a:xfrm>
          <a:prstGeom prst="ellipse">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6866755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descr="A close-up of a document">
            <a:extLst>
              <a:ext uri="{FF2B5EF4-FFF2-40B4-BE49-F238E27FC236}">
                <a16:creationId xmlns:a16="http://schemas.microsoft.com/office/drawing/2014/main" id="{6400B49A-D7D7-3AF2-7C61-AA77F820CB31}"/>
              </a:ext>
            </a:extLst>
          </p:cNvPr>
          <p:cNvPicPr>
            <a:picLocks noChangeAspect="1"/>
          </p:cNvPicPr>
          <p:nvPr/>
        </p:nvPicPr>
        <p:blipFill>
          <a:blip r:embed="rId3"/>
          <a:stretch>
            <a:fillRect/>
          </a:stretch>
        </p:blipFill>
        <p:spPr>
          <a:xfrm>
            <a:off x="177795" y="3277968"/>
            <a:ext cx="6395369" cy="2963024"/>
          </a:xfrm>
          <a:prstGeom prst="rect">
            <a:avLst/>
          </a:prstGeom>
        </p:spPr>
      </p:pic>
      <p:sp>
        <p:nvSpPr>
          <p:cNvPr id="12" name="Oval 11">
            <a:extLst>
              <a:ext uri="{FF2B5EF4-FFF2-40B4-BE49-F238E27FC236}">
                <a16:creationId xmlns:a16="http://schemas.microsoft.com/office/drawing/2014/main" id="{C97A4397-FD04-86B7-4C81-FA8F8D4796B7}"/>
              </a:ext>
            </a:extLst>
          </p:cNvPr>
          <p:cNvSpPr/>
          <p:nvPr/>
        </p:nvSpPr>
        <p:spPr>
          <a:xfrm>
            <a:off x="4038600" y="4831644"/>
            <a:ext cx="2133600" cy="880533"/>
          </a:xfrm>
          <a:prstGeom prst="ellipse">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C1C6216-0A9D-6017-C8A1-6E46F47A48E8}"/>
              </a:ext>
            </a:extLst>
          </p:cNvPr>
          <p:cNvSpPr>
            <a:spLocks noGrp="1"/>
          </p:cNvSpPr>
          <p:nvPr>
            <p:ph type="title"/>
          </p:nvPr>
        </p:nvSpPr>
        <p:spPr/>
        <p:txBody>
          <a:bodyPr/>
          <a:lstStyle/>
          <a:p>
            <a:r>
              <a:rPr lang="en-US" dirty="0"/>
              <a:t>Example: Currently Subject to Chapter 99 Tariffs</a:t>
            </a:r>
          </a:p>
        </p:txBody>
      </p:sp>
      <p:sp>
        <p:nvSpPr>
          <p:cNvPr id="3" name="Content Placeholder 2">
            <a:extLst>
              <a:ext uri="{FF2B5EF4-FFF2-40B4-BE49-F238E27FC236}">
                <a16:creationId xmlns:a16="http://schemas.microsoft.com/office/drawing/2014/main" id="{4CB893D6-6C80-6BB2-9DEF-2BA0E6C42484}"/>
              </a:ext>
            </a:extLst>
          </p:cNvPr>
          <p:cNvSpPr>
            <a:spLocks noGrp="1"/>
          </p:cNvSpPr>
          <p:nvPr>
            <p:ph sz="half" idx="1"/>
          </p:nvPr>
        </p:nvSpPr>
        <p:spPr/>
        <p:txBody>
          <a:bodyPr>
            <a:normAutofit fontScale="85000" lnSpcReduction="20000"/>
          </a:bodyPr>
          <a:lstStyle/>
          <a:p>
            <a:r>
              <a:rPr lang="en-US" dirty="0"/>
              <a:t>Steel shear hex head bolt </a:t>
            </a:r>
          </a:p>
          <a:p>
            <a:r>
              <a:rPr lang="en-US" dirty="0"/>
              <a:t>7318.15.6070</a:t>
            </a:r>
          </a:p>
          <a:p>
            <a:r>
              <a:rPr lang="en-US" dirty="0"/>
              <a:t>Base duty is 6.2% - no “C”</a:t>
            </a:r>
          </a:p>
        </p:txBody>
      </p:sp>
      <p:sp>
        <p:nvSpPr>
          <p:cNvPr id="4" name="Content Placeholder 3">
            <a:extLst>
              <a:ext uri="{FF2B5EF4-FFF2-40B4-BE49-F238E27FC236}">
                <a16:creationId xmlns:a16="http://schemas.microsoft.com/office/drawing/2014/main" id="{9561780F-9B86-BE4C-41BA-E732F361690B}"/>
              </a:ext>
            </a:extLst>
          </p:cNvPr>
          <p:cNvSpPr>
            <a:spLocks noGrp="1"/>
          </p:cNvSpPr>
          <p:nvPr>
            <p:ph sz="half" idx="2"/>
          </p:nvPr>
        </p:nvSpPr>
        <p:spPr>
          <a:xfrm>
            <a:off x="6172200" y="1825625"/>
            <a:ext cx="4517571" cy="4351338"/>
          </a:xfrm>
        </p:spPr>
        <p:txBody>
          <a:bodyPr>
            <a:normAutofit fontScale="85000" lnSpcReduction="20000"/>
          </a:bodyPr>
          <a:lstStyle/>
          <a:p>
            <a:r>
              <a:rPr lang="en-US" dirty="0"/>
              <a:t>This is NOT in the list of aircraft parts excepted by 9903.05.88</a:t>
            </a:r>
          </a:p>
          <a:p>
            <a:r>
              <a:rPr lang="en-US" dirty="0"/>
              <a:t>But it is a derivative steel product excepted by 9903.05.90 and subject to the steel tariff, instead</a:t>
            </a:r>
          </a:p>
          <a:p>
            <a:pPr lvl="1"/>
            <a:r>
              <a:rPr lang="en-US" dirty="0"/>
              <a:t>Thus, the 10% duty of 9903.05.81 (or other comparable country-based tariff) does not apply</a:t>
            </a:r>
            <a:endParaRPr lang="en-US" i="1" dirty="0"/>
          </a:p>
          <a:p>
            <a:r>
              <a:rPr lang="en-US" dirty="0"/>
              <a:t>The derivative steel product duty does apply (9903.82.XX)</a:t>
            </a:r>
          </a:p>
          <a:p>
            <a:pPr lvl="1"/>
            <a:r>
              <a:rPr lang="en-US" dirty="0"/>
              <a:t>US Note 16(c)(iv)</a:t>
            </a:r>
          </a:p>
          <a:p>
            <a:pPr lvl="1"/>
            <a:r>
              <a:rPr lang="en-US" dirty="0"/>
              <a:t>10%-50% depending on details</a:t>
            </a:r>
          </a:p>
          <a:p>
            <a:pPr lvl="1"/>
            <a:r>
              <a:rPr lang="en-US" dirty="0"/>
              <a:t>Total of 16.2%-56.2% duty</a:t>
            </a:r>
          </a:p>
        </p:txBody>
      </p:sp>
      <p:sp>
        <p:nvSpPr>
          <p:cNvPr id="5" name="Date Placeholder 4">
            <a:extLst>
              <a:ext uri="{FF2B5EF4-FFF2-40B4-BE49-F238E27FC236}">
                <a16:creationId xmlns:a16="http://schemas.microsoft.com/office/drawing/2014/main" id="{BFC85779-DB2D-194C-5029-4842BAE72113}"/>
              </a:ext>
            </a:extLst>
          </p:cNvPr>
          <p:cNvSpPr>
            <a:spLocks noGrp="1"/>
          </p:cNvSpPr>
          <p:nvPr>
            <p:ph type="dt" sz="half" idx="10"/>
          </p:nvPr>
        </p:nvSpPr>
        <p:spPr/>
        <p:txBody>
          <a:bodyPr/>
          <a:lstStyle/>
          <a:p>
            <a:r>
              <a:rPr lang="en-US"/>
              <a:t>August 31, 2026</a:t>
            </a:r>
          </a:p>
        </p:txBody>
      </p:sp>
      <p:sp>
        <p:nvSpPr>
          <p:cNvPr id="6" name="Footer Placeholder 5">
            <a:extLst>
              <a:ext uri="{FF2B5EF4-FFF2-40B4-BE49-F238E27FC236}">
                <a16:creationId xmlns:a16="http://schemas.microsoft.com/office/drawing/2014/main" id="{9AAEF805-CD10-7E1B-79E0-A5AC218668DF}"/>
              </a:ext>
            </a:extLst>
          </p:cNvPr>
          <p:cNvSpPr>
            <a:spLocks noGrp="1"/>
          </p:cNvSpPr>
          <p:nvPr>
            <p:ph type="ftr" sz="quarter" idx="11"/>
          </p:nvPr>
        </p:nvSpPr>
        <p:spPr/>
        <p:txBody>
          <a:bodyPr/>
          <a:lstStyle/>
          <a:p>
            <a:r>
              <a:rPr lang="en-US"/>
              <a:t>ACPC: Tariffs &amp; Imports</a:t>
            </a:r>
            <a:endParaRPr lang="en-US" dirty="0"/>
          </a:p>
        </p:txBody>
      </p:sp>
      <p:sp>
        <p:nvSpPr>
          <p:cNvPr id="7" name="Slide Number Placeholder 6">
            <a:extLst>
              <a:ext uri="{FF2B5EF4-FFF2-40B4-BE49-F238E27FC236}">
                <a16:creationId xmlns:a16="http://schemas.microsoft.com/office/drawing/2014/main" id="{01A06E65-A5CA-0946-F14D-5086376E4847}"/>
              </a:ext>
            </a:extLst>
          </p:cNvPr>
          <p:cNvSpPr>
            <a:spLocks noGrp="1"/>
          </p:cNvSpPr>
          <p:nvPr>
            <p:ph type="sldNum" sz="quarter" idx="12"/>
          </p:nvPr>
        </p:nvSpPr>
        <p:spPr/>
        <p:txBody>
          <a:bodyPr/>
          <a:lstStyle/>
          <a:p>
            <a:fld id="{D0DD2322-01AD-4802-AECD-673054E570D1}" type="slidenum">
              <a:rPr lang="en-US" smtClean="0"/>
              <a:t>29</a:t>
            </a:fld>
            <a:endParaRPr lang="en-US"/>
          </a:p>
        </p:txBody>
      </p:sp>
    </p:spTree>
    <p:extLst>
      <p:ext uri="{BB962C8B-B14F-4D97-AF65-F5344CB8AC3E}">
        <p14:creationId xmlns:p14="http://schemas.microsoft.com/office/powerpoint/2010/main" val="383123454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08A1A2-947F-FF29-3189-88094D8D49D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6AA2519-E16D-BE51-EB47-F62928DFCD6C}"/>
              </a:ext>
            </a:extLst>
          </p:cNvPr>
          <p:cNvSpPr>
            <a:spLocks noGrp="1"/>
          </p:cNvSpPr>
          <p:nvPr>
            <p:ph type="title"/>
          </p:nvPr>
        </p:nvSpPr>
        <p:spPr/>
        <p:txBody>
          <a:bodyPr/>
          <a:lstStyle/>
          <a:p>
            <a:r>
              <a:rPr lang="en-US" dirty="0"/>
              <a:t>Example: Currently Subject to Chapter 99 Tariffs</a:t>
            </a:r>
          </a:p>
        </p:txBody>
      </p:sp>
      <p:sp>
        <p:nvSpPr>
          <p:cNvPr id="3" name="Content Placeholder 2">
            <a:extLst>
              <a:ext uri="{FF2B5EF4-FFF2-40B4-BE49-F238E27FC236}">
                <a16:creationId xmlns:a16="http://schemas.microsoft.com/office/drawing/2014/main" id="{FA2ED48F-18B2-9F38-6191-A17D7E38216A}"/>
              </a:ext>
            </a:extLst>
          </p:cNvPr>
          <p:cNvSpPr>
            <a:spLocks noGrp="1"/>
          </p:cNvSpPr>
          <p:nvPr>
            <p:ph sz="half" idx="1"/>
          </p:nvPr>
        </p:nvSpPr>
        <p:spPr/>
        <p:txBody>
          <a:bodyPr>
            <a:normAutofit/>
          </a:bodyPr>
          <a:lstStyle/>
          <a:p>
            <a:r>
              <a:rPr lang="en-US" dirty="0"/>
              <a:t>Steel shear hex head bolt </a:t>
            </a:r>
          </a:p>
          <a:p>
            <a:pPr lvl="1"/>
            <a:r>
              <a:rPr lang="en-US" dirty="0"/>
              <a:t>7318.15.6070</a:t>
            </a:r>
          </a:p>
          <a:p>
            <a:pPr lvl="1"/>
            <a:r>
              <a:rPr lang="en-US" dirty="0"/>
              <a:t>Base duty is 6.2%</a:t>
            </a:r>
          </a:p>
          <a:p>
            <a:r>
              <a:rPr lang="en-US" dirty="0"/>
              <a:t>The derivative steel product duty does apply (9903.82.XX)</a:t>
            </a:r>
          </a:p>
          <a:p>
            <a:pPr lvl="1"/>
            <a:r>
              <a:rPr lang="en-US" dirty="0"/>
              <a:t>US Note 16(c)(iv)</a:t>
            </a:r>
          </a:p>
          <a:p>
            <a:pPr lvl="1"/>
            <a:r>
              <a:rPr lang="en-US" dirty="0"/>
              <a:t>+10%-50% depending on details</a:t>
            </a:r>
          </a:p>
        </p:txBody>
      </p:sp>
      <p:sp>
        <p:nvSpPr>
          <p:cNvPr id="4" name="Content Placeholder 3">
            <a:extLst>
              <a:ext uri="{FF2B5EF4-FFF2-40B4-BE49-F238E27FC236}">
                <a16:creationId xmlns:a16="http://schemas.microsoft.com/office/drawing/2014/main" id="{0EF5FED3-3D69-A87C-9CAC-2D5CD06039CD}"/>
              </a:ext>
            </a:extLst>
          </p:cNvPr>
          <p:cNvSpPr>
            <a:spLocks noGrp="1"/>
          </p:cNvSpPr>
          <p:nvPr>
            <p:ph sz="half" idx="2"/>
          </p:nvPr>
        </p:nvSpPr>
        <p:spPr>
          <a:xfrm>
            <a:off x="6172200" y="1825625"/>
            <a:ext cx="4343400" cy="4351338"/>
          </a:xfrm>
        </p:spPr>
        <p:txBody>
          <a:bodyPr>
            <a:normAutofit/>
          </a:bodyPr>
          <a:lstStyle/>
          <a:p>
            <a:r>
              <a:rPr lang="en-US" dirty="0"/>
              <a:t>Assume these were products of the UK, </a:t>
            </a:r>
            <a:r>
              <a:rPr lang="en-US" i="1" dirty="0"/>
              <a:t>and the steel was melted and poured in the UK</a:t>
            </a:r>
          </a:p>
          <a:p>
            <a:pPr lvl="1"/>
            <a:r>
              <a:rPr lang="en-US" dirty="0"/>
              <a:t>HTSUS 9903.83.04</a:t>
            </a:r>
          </a:p>
          <a:p>
            <a:pPr lvl="1"/>
            <a:r>
              <a:rPr lang="en-US" dirty="0"/>
              <a:t>+25% duty</a:t>
            </a:r>
          </a:p>
          <a:p>
            <a:pPr lvl="1"/>
            <a:r>
              <a:rPr lang="en-US" dirty="0"/>
              <a:t>Total of 31.2%</a:t>
            </a:r>
          </a:p>
        </p:txBody>
      </p:sp>
      <p:sp>
        <p:nvSpPr>
          <p:cNvPr id="5" name="Date Placeholder 4">
            <a:extLst>
              <a:ext uri="{FF2B5EF4-FFF2-40B4-BE49-F238E27FC236}">
                <a16:creationId xmlns:a16="http://schemas.microsoft.com/office/drawing/2014/main" id="{1BB73ADA-F424-07E6-9F7D-837CD3259B49}"/>
              </a:ext>
            </a:extLst>
          </p:cNvPr>
          <p:cNvSpPr>
            <a:spLocks noGrp="1"/>
          </p:cNvSpPr>
          <p:nvPr>
            <p:ph type="dt" sz="half" idx="10"/>
          </p:nvPr>
        </p:nvSpPr>
        <p:spPr/>
        <p:txBody>
          <a:bodyPr/>
          <a:lstStyle/>
          <a:p>
            <a:r>
              <a:rPr lang="en-US"/>
              <a:t>August 31, 2026</a:t>
            </a:r>
          </a:p>
        </p:txBody>
      </p:sp>
      <p:sp>
        <p:nvSpPr>
          <p:cNvPr id="6" name="Footer Placeholder 5">
            <a:extLst>
              <a:ext uri="{FF2B5EF4-FFF2-40B4-BE49-F238E27FC236}">
                <a16:creationId xmlns:a16="http://schemas.microsoft.com/office/drawing/2014/main" id="{E13AA65C-10A6-8E4B-F2DE-68C8F1F83FEB}"/>
              </a:ext>
            </a:extLst>
          </p:cNvPr>
          <p:cNvSpPr>
            <a:spLocks noGrp="1"/>
          </p:cNvSpPr>
          <p:nvPr>
            <p:ph type="ftr" sz="quarter" idx="11"/>
          </p:nvPr>
        </p:nvSpPr>
        <p:spPr/>
        <p:txBody>
          <a:bodyPr/>
          <a:lstStyle/>
          <a:p>
            <a:r>
              <a:rPr lang="en-US"/>
              <a:t>ACPC: Tariffs &amp; Imports</a:t>
            </a:r>
            <a:endParaRPr lang="en-US" dirty="0"/>
          </a:p>
        </p:txBody>
      </p:sp>
      <p:sp>
        <p:nvSpPr>
          <p:cNvPr id="7" name="Slide Number Placeholder 6">
            <a:extLst>
              <a:ext uri="{FF2B5EF4-FFF2-40B4-BE49-F238E27FC236}">
                <a16:creationId xmlns:a16="http://schemas.microsoft.com/office/drawing/2014/main" id="{86028787-1D0A-F177-A513-DFEF05BF103E}"/>
              </a:ext>
            </a:extLst>
          </p:cNvPr>
          <p:cNvSpPr>
            <a:spLocks noGrp="1"/>
          </p:cNvSpPr>
          <p:nvPr>
            <p:ph type="sldNum" sz="quarter" idx="12"/>
          </p:nvPr>
        </p:nvSpPr>
        <p:spPr/>
        <p:txBody>
          <a:bodyPr/>
          <a:lstStyle/>
          <a:p>
            <a:fld id="{D0DD2322-01AD-4802-AECD-673054E570D1}" type="slidenum">
              <a:rPr lang="en-US" smtClean="0"/>
              <a:t>30</a:t>
            </a:fld>
            <a:endParaRPr lang="en-US"/>
          </a:p>
        </p:txBody>
      </p:sp>
      <p:pic>
        <p:nvPicPr>
          <p:cNvPr id="9" name="Picture 8">
            <a:extLst>
              <a:ext uri="{FF2B5EF4-FFF2-40B4-BE49-F238E27FC236}">
                <a16:creationId xmlns:a16="http://schemas.microsoft.com/office/drawing/2014/main" id="{EED2DD47-FC83-CB55-8738-ADDDE6B6231F}"/>
              </a:ext>
            </a:extLst>
          </p:cNvPr>
          <p:cNvPicPr>
            <a:picLocks noChangeAspect="1"/>
          </p:cNvPicPr>
          <p:nvPr/>
        </p:nvPicPr>
        <p:blipFill>
          <a:blip r:embed="rId3"/>
          <a:stretch>
            <a:fillRect/>
          </a:stretch>
        </p:blipFill>
        <p:spPr>
          <a:xfrm>
            <a:off x="1497182" y="4852988"/>
            <a:ext cx="8667750" cy="1323975"/>
          </a:xfrm>
          <a:prstGeom prst="rect">
            <a:avLst/>
          </a:prstGeom>
        </p:spPr>
      </p:pic>
    </p:spTree>
    <p:extLst>
      <p:ext uri="{BB962C8B-B14F-4D97-AF65-F5344CB8AC3E}">
        <p14:creationId xmlns:p14="http://schemas.microsoft.com/office/powerpoint/2010/main" val="348805916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176F22-8328-1AE1-996F-44E7E68F5790}"/>
            </a:ext>
          </a:extLst>
        </p:cNvPr>
        <p:cNvGrpSpPr/>
        <p:nvPr/>
      </p:nvGrpSpPr>
      <p:grpSpPr>
        <a:xfrm>
          <a:off x="0" y="0"/>
          <a:ext cx="0" cy="0"/>
          <a:chOff x="0" y="0"/>
          <a:chExt cx="0" cy="0"/>
        </a:xfrm>
      </p:grpSpPr>
      <p:sp>
        <p:nvSpPr>
          <p:cNvPr id="8" name="Title 7">
            <a:extLst>
              <a:ext uri="{FF2B5EF4-FFF2-40B4-BE49-F238E27FC236}">
                <a16:creationId xmlns:a16="http://schemas.microsoft.com/office/drawing/2014/main" id="{7514EE0F-08E3-1648-008C-56A1A6346751}"/>
              </a:ext>
            </a:extLst>
          </p:cNvPr>
          <p:cNvSpPr>
            <a:spLocks noGrp="1"/>
          </p:cNvSpPr>
          <p:nvPr>
            <p:ph type="title"/>
          </p:nvPr>
        </p:nvSpPr>
        <p:spPr/>
        <p:txBody>
          <a:bodyPr/>
          <a:lstStyle/>
          <a:p>
            <a:r>
              <a:rPr lang="en-US" dirty="0"/>
              <a:t>Duty Mitigations Under Chapter 98 (for Aircraft Parts)</a:t>
            </a:r>
          </a:p>
        </p:txBody>
      </p:sp>
      <p:sp>
        <p:nvSpPr>
          <p:cNvPr id="9" name="Text Placeholder 8">
            <a:extLst>
              <a:ext uri="{FF2B5EF4-FFF2-40B4-BE49-F238E27FC236}">
                <a16:creationId xmlns:a16="http://schemas.microsoft.com/office/drawing/2014/main" id="{FC2DF26B-3A6B-425B-7D4C-768C87809A60}"/>
              </a:ext>
            </a:extLst>
          </p:cNvPr>
          <p:cNvSpPr>
            <a:spLocks noGrp="1"/>
          </p:cNvSpPr>
          <p:nvPr>
            <p:ph type="body" idx="1"/>
          </p:nvPr>
        </p:nvSpPr>
        <p:spPr/>
        <p:txBody>
          <a:bodyPr/>
          <a:lstStyle/>
          <a:p>
            <a:endParaRPr lang="en-US"/>
          </a:p>
        </p:txBody>
      </p:sp>
      <p:sp>
        <p:nvSpPr>
          <p:cNvPr id="5" name="Date Placeholder 4">
            <a:extLst>
              <a:ext uri="{FF2B5EF4-FFF2-40B4-BE49-F238E27FC236}">
                <a16:creationId xmlns:a16="http://schemas.microsoft.com/office/drawing/2014/main" id="{ADA5A11C-92A3-4CE9-8CEF-93685E3530CB}"/>
              </a:ext>
            </a:extLst>
          </p:cNvPr>
          <p:cNvSpPr>
            <a:spLocks noGrp="1"/>
          </p:cNvSpPr>
          <p:nvPr>
            <p:ph type="dt" sz="half" idx="10"/>
          </p:nvPr>
        </p:nvSpPr>
        <p:spPr/>
        <p:txBody>
          <a:bodyPr/>
          <a:lstStyle/>
          <a:p>
            <a:r>
              <a:rPr lang="en-US"/>
              <a:t>August 31, 2026</a:t>
            </a:r>
          </a:p>
        </p:txBody>
      </p:sp>
      <p:sp>
        <p:nvSpPr>
          <p:cNvPr id="6" name="Footer Placeholder 5">
            <a:extLst>
              <a:ext uri="{FF2B5EF4-FFF2-40B4-BE49-F238E27FC236}">
                <a16:creationId xmlns:a16="http://schemas.microsoft.com/office/drawing/2014/main" id="{068A7DFF-98B9-33B6-4041-D07EA48EEDE8}"/>
              </a:ext>
            </a:extLst>
          </p:cNvPr>
          <p:cNvSpPr>
            <a:spLocks noGrp="1"/>
          </p:cNvSpPr>
          <p:nvPr>
            <p:ph type="ftr" sz="quarter" idx="11"/>
          </p:nvPr>
        </p:nvSpPr>
        <p:spPr/>
        <p:txBody>
          <a:bodyPr/>
          <a:lstStyle/>
          <a:p>
            <a:r>
              <a:rPr lang="en-US"/>
              <a:t>ACPC: Tariffs &amp; Imports</a:t>
            </a:r>
          </a:p>
        </p:txBody>
      </p:sp>
      <p:sp>
        <p:nvSpPr>
          <p:cNvPr id="7" name="Slide Number Placeholder 6">
            <a:extLst>
              <a:ext uri="{FF2B5EF4-FFF2-40B4-BE49-F238E27FC236}">
                <a16:creationId xmlns:a16="http://schemas.microsoft.com/office/drawing/2014/main" id="{D72291DA-52BA-1140-631D-56F89C159077}"/>
              </a:ext>
            </a:extLst>
          </p:cNvPr>
          <p:cNvSpPr>
            <a:spLocks noGrp="1"/>
          </p:cNvSpPr>
          <p:nvPr>
            <p:ph type="sldNum" sz="quarter" idx="12"/>
          </p:nvPr>
        </p:nvSpPr>
        <p:spPr/>
        <p:txBody>
          <a:bodyPr/>
          <a:lstStyle/>
          <a:p>
            <a:fld id="{D0DD2322-01AD-4802-AECD-673054E570D1}" type="slidenum">
              <a:rPr lang="en-US" smtClean="0"/>
              <a:t>31</a:t>
            </a:fld>
            <a:endParaRPr lang="en-US"/>
          </a:p>
        </p:txBody>
      </p:sp>
    </p:spTree>
    <p:extLst>
      <p:ext uri="{BB962C8B-B14F-4D97-AF65-F5344CB8AC3E}">
        <p14:creationId xmlns:p14="http://schemas.microsoft.com/office/powerpoint/2010/main" val="129820265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0514C77-8809-747C-0145-8F276F686A0E}"/>
              </a:ext>
            </a:extLst>
          </p:cNvPr>
          <p:cNvSpPr>
            <a:spLocks noGrp="1"/>
          </p:cNvSpPr>
          <p:nvPr>
            <p:ph type="title"/>
          </p:nvPr>
        </p:nvSpPr>
        <p:spPr/>
        <p:txBody>
          <a:bodyPr/>
          <a:lstStyle/>
          <a:p>
            <a:r>
              <a:rPr lang="en-US" dirty="0"/>
              <a:t>US Goods - Returned</a:t>
            </a:r>
          </a:p>
        </p:txBody>
      </p:sp>
      <p:sp>
        <p:nvSpPr>
          <p:cNvPr id="8" name="Content Placeholder 7">
            <a:extLst>
              <a:ext uri="{FF2B5EF4-FFF2-40B4-BE49-F238E27FC236}">
                <a16:creationId xmlns:a16="http://schemas.microsoft.com/office/drawing/2014/main" id="{75BD4A65-D52D-874B-C328-94A51092E445}"/>
              </a:ext>
            </a:extLst>
          </p:cNvPr>
          <p:cNvSpPr>
            <a:spLocks noGrp="1"/>
          </p:cNvSpPr>
          <p:nvPr>
            <p:ph idx="1"/>
          </p:nvPr>
        </p:nvSpPr>
        <p:spPr>
          <a:xfrm>
            <a:off x="1061049" y="1825625"/>
            <a:ext cx="9628722" cy="4351338"/>
          </a:xfrm>
        </p:spPr>
        <p:txBody>
          <a:bodyPr>
            <a:normAutofit lnSpcReduction="10000"/>
          </a:bodyPr>
          <a:lstStyle/>
          <a:p>
            <a:r>
              <a:rPr lang="en-US" dirty="0"/>
              <a:t>Applies to products of the United States (be prepared to prove it is a product of the U.S.)</a:t>
            </a:r>
          </a:p>
          <a:p>
            <a:r>
              <a:rPr lang="en-US" i="1" dirty="0"/>
              <a:t>Also</a:t>
            </a:r>
            <a:r>
              <a:rPr lang="en-US" dirty="0"/>
              <a:t> applies to foreign products that are returned to the U.S. within 3 years after having been exported from the U.S.</a:t>
            </a:r>
          </a:p>
          <a:p>
            <a:r>
              <a:rPr lang="en-US" dirty="0"/>
              <a:t>Tariff Codes:</a:t>
            </a:r>
          </a:p>
          <a:p>
            <a:pPr lvl="1"/>
            <a:r>
              <a:rPr lang="en-US" dirty="0"/>
              <a:t>9801.00.10XX</a:t>
            </a:r>
          </a:p>
          <a:p>
            <a:pPr lvl="1"/>
            <a:r>
              <a:rPr lang="en-US" dirty="0"/>
              <a:t>“XX” is replaced by a two-digit statistical reporting suffix tat corresponds to the chapter or heading </a:t>
            </a:r>
            <a:r>
              <a:rPr lang="en-US" dirty="0" err="1"/>
              <a:t>fo</a:t>
            </a:r>
            <a:r>
              <a:rPr lang="en-US" dirty="0"/>
              <a:t> the goods</a:t>
            </a:r>
          </a:p>
          <a:p>
            <a:pPr lvl="2"/>
            <a:r>
              <a:rPr lang="en-US" dirty="0"/>
              <a:t>Example: U.S. aircraft parts subject to heading 8807 may be imported under 9801.00.1079</a:t>
            </a:r>
          </a:p>
          <a:p>
            <a:pPr lvl="2"/>
            <a:r>
              <a:rPr lang="en-US" dirty="0"/>
              <a:t>Example: a U.S. engine part classified under heading 8411 could be imported under 9801.00.1035</a:t>
            </a:r>
          </a:p>
        </p:txBody>
      </p:sp>
      <p:sp>
        <p:nvSpPr>
          <p:cNvPr id="4" name="Date Placeholder 3">
            <a:extLst>
              <a:ext uri="{FF2B5EF4-FFF2-40B4-BE49-F238E27FC236}">
                <a16:creationId xmlns:a16="http://schemas.microsoft.com/office/drawing/2014/main" id="{9C73ED8A-BA62-C4A3-7DA8-FB91D5BAA319}"/>
              </a:ext>
            </a:extLst>
          </p:cNvPr>
          <p:cNvSpPr>
            <a:spLocks noGrp="1"/>
          </p:cNvSpPr>
          <p:nvPr>
            <p:ph type="dt" sz="half" idx="10"/>
          </p:nvPr>
        </p:nvSpPr>
        <p:spPr/>
        <p:txBody>
          <a:bodyPr/>
          <a:lstStyle/>
          <a:p>
            <a:r>
              <a:rPr lang="en-US"/>
              <a:t>August 31, 2026</a:t>
            </a:r>
          </a:p>
        </p:txBody>
      </p:sp>
      <p:sp>
        <p:nvSpPr>
          <p:cNvPr id="5" name="Footer Placeholder 4">
            <a:extLst>
              <a:ext uri="{FF2B5EF4-FFF2-40B4-BE49-F238E27FC236}">
                <a16:creationId xmlns:a16="http://schemas.microsoft.com/office/drawing/2014/main" id="{EBBDD53B-9F3A-582D-9AD7-E707E36E57CF}"/>
              </a:ext>
            </a:extLst>
          </p:cNvPr>
          <p:cNvSpPr>
            <a:spLocks noGrp="1"/>
          </p:cNvSpPr>
          <p:nvPr>
            <p:ph type="ftr" sz="quarter" idx="11"/>
          </p:nvPr>
        </p:nvSpPr>
        <p:spPr/>
        <p:txBody>
          <a:bodyPr/>
          <a:lstStyle/>
          <a:p>
            <a:r>
              <a:rPr lang="en-US"/>
              <a:t>ACPC: Tariffs &amp; Imports</a:t>
            </a:r>
          </a:p>
        </p:txBody>
      </p:sp>
      <p:sp>
        <p:nvSpPr>
          <p:cNvPr id="6" name="Slide Number Placeholder 5">
            <a:extLst>
              <a:ext uri="{FF2B5EF4-FFF2-40B4-BE49-F238E27FC236}">
                <a16:creationId xmlns:a16="http://schemas.microsoft.com/office/drawing/2014/main" id="{11C98827-6104-E86A-7C22-83C3A445E674}"/>
              </a:ext>
            </a:extLst>
          </p:cNvPr>
          <p:cNvSpPr>
            <a:spLocks noGrp="1"/>
          </p:cNvSpPr>
          <p:nvPr>
            <p:ph type="sldNum" sz="quarter" idx="12"/>
          </p:nvPr>
        </p:nvSpPr>
        <p:spPr/>
        <p:txBody>
          <a:bodyPr/>
          <a:lstStyle/>
          <a:p>
            <a:fld id="{D0DD2322-01AD-4802-AECD-673054E570D1}" type="slidenum">
              <a:rPr lang="en-US" smtClean="0"/>
              <a:t>32</a:t>
            </a:fld>
            <a:endParaRPr lang="en-US"/>
          </a:p>
        </p:txBody>
      </p:sp>
    </p:spTree>
    <p:extLst>
      <p:ext uri="{BB962C8B-B14F-4D97-AF65-F5344CB8AC3E}">
        <p14:creationId xmlns:p14="http://schemas.microsoft.com/office/powerpoint/2010/main" val="352765919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612488-68BE-5974-1F0E-33EDF2288DDE}"/>
            </a:ext>
          </a:extLst>
        </p:cNvPr>
        <p:cNvGrpSpPr/>
        <p:nvPr/>
      </p:nvGrpSpPr>
      <p:grpSpPr>
        <a:xfrm>
          <a:off x="0" y="0"/>
          <a:ext cx="0" cy="0"/>
          <a:chOff x="0" y="0"/>
          <a:chExt cx="0" cy="0"/>
        </a:xfrm>
      </p:grpSpPr>
      <p:sp>
        <p:nvSpPr>
          <p:cNvPr id="8" name="Title 7">
            <a:extLst>
              <a:ext uri="{FF2B5EF4-FFF2-40B4-BE49-F238E27FC236}">
                <a16:creationId xmlns:a16="http://schemas.microsoft.com/office/drawing/2014/main" id="{8A6E3EAD-323A-CDE4-E417-232CF3ED7014}"/>
              </a:ext>
            </a:extLst>
          </p:cNvPr>
          <p:cNvSpPr>
            <a:spLocks noGrp="1"/>
          </p:cNvSpPr>
          <p:nvPr>
            <p:ph type="title"/>
          </p:nvPr>
        </p:nvSpPr>
        <p:spPr/>
        <p:txBody>
          <a:bodyPr/>
          <a:lstStyle/>
          <a:p>
            <a:r>
              <a:rPr lang="en-US" dirty="0"/>
              <a:t>Aircraft Parts Imported for Repair and Subsequent Export</a:t>
            </a:r>
          </a:p>
        </p:txBody>
      </p:sp>
      <p:sp>
        <p:nvSpPr>
          <p:cNvPr id="9" name="Text Placeholder 8">
            <a:extLst>
              <a:ext uri="{FF2B5EF4-FFF2-40B4-BE49-F238E27FC236}">
                <a16:creationId xmlns:a16="http://schemas.microsoft.com/office/drawing/2014/main" id="{54859C5F-3089-01CA-5F78-B548B8C65927}"/>
              </a:ext>
            </a:extLst>
          </p:cNvPr>
          <p:cNvSpPr>
            <a:spLocks noGrp="1"/>
          </p:cNvSpPr>
          <p:nvPr>
            <p:ph type="body" idx="1"/>
          </p:nvPr>
        </p:nvSpPr>
        <p:spPr/>
        <p:txBody>
          <a:bodyPr/>
          <a:lstStyle/>
          <a:p>
            <a:endParaRPr lang="en-US"/>
          </a:p>
        </p:txBody>
      </p:sp>
      <p:sp>
        <p:nvSpPr>
          <p:cNvPr id="5" name="Date Placeholder 4">
            <a:extLst>
              <a:ext uri="{FF2B5EF4-FFF2-40B4-BE49-F238E27FC236}">
                <a16:creationId xmlns:a16="http://schemas.microsoft.com/office/drawing/2014/main" id="{0820F183-EABD-1017-68F0-348C118CB843}"/>
              </a:ext>
            </a:extLst>
          </p:cNvPr>
          <p:cNvSpPr>
            <a:spLocks noGrp="1"/>
          </p:cNvSpPr>
          <p:nvPr>
            <p:ph type="dt" sz="half" idx="10"/>
          </p:nvPr>
        </p:nvSpPr>
        <p:spPr/>
        <p:txBody>
          <a:bodyPr/>
          <a:lstStyle/>
          <a:p>
            <a:r>
              <a:rPr lang="en-US"/>
              <a:t>August 31, 2026</a:t>
            </a:r>
          </a:p>
        </p:txBody>
      </p:sp>
      <p:sp>
        <p:nvSpPr>
          <p:cNvPr id="6" name="Footer Placeholder 5">
            <a:extLst>
              <a:ext uri="{FF2B5EF4-FFF2-40B4-BE49-F238E27FC236}">
                <a16:creationId xmlns:a16="http://schemas.microsoft.com/office/drawing/2014/main" id="{7BFC8354-9B8C-F329-D272-F6DBEFCD4E6C}"/>
              </a:ext>
            </a:extLst>
          </p:cNvPr>
          <p:cNvSpPr>
            <a:spLocks noGrp="1"/>
          </p:cNvSpPr>
          <p:nvPr>
            <p:ph type="ftr" sz="quarter" idx="11"/>
          </p:nvPr>
        </p:nvSpPr>
        <p:spPr/>
        <p:txBody>
          <a:bodyPr/>
          <a:lstStyle/>
          <a:p>
            <a:r>
              <a:rPr lang="en-US"/>
              <a:t>ACPC: Tariffs &amp; Imports</a:t>
            </a:r>
          </a:p>
        </p:txBody>
      </p:sp>
      <p:sp>
        <p:nvSpPr>
          <p:cNvPr id="7" name="Slide Number Placeholder 6">
            <a:extLst>
              <a:ext uri="{FF2B5EF4-FFF2-40B4-BE49-F238E27FC236}">
                <a16:creationId xmlns:a16="http://schemas.microsoft.com/office/drawing/2014/main" id="{3963D8C2-ADE9-2A52-E863-126ED442BBE4}"/>
              </a:ext>
            </a:extLst>
          </p:cNvPr>
          <p:cNvSpPr>
            <a:spLocks noGrp="1"/>
          </p:cNvSpPr>
          <p:nvPr>
            <p:ph type="sldNum" sz="quarter" idx="12"/>
          </p:nvPr>
        </p:nvSpPr>
        <p:spPr/>
        <p:txBody>
          <a:bodyPr/>
          <a:lstStyle/>
          <a:p>
            <a:fld id="{D0DD2322-01AD-4802-AECD-673054E570D1}" type="slidenum">
              <a:rPr lang="en-US" smtClean="0"/>
              <a:t>33</a:t>
            </a:fld>
            <a:endParaRPr lang="en-US"/>
          </a:p>
        </p:txBody>
      </p:sp>
    </p:spTree>
    <p:extLst>
      <p:ext uri="{BB962C8B-B14F-4D97-AF65-F5344CB8AC3E}">
        <p14:creationId xmlns:p14="http://schemas.microsoft.com/office/powerpoint/2010/main" val="158119911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F56772-219E-95EF-6740-6C2BA6AB840E}"/>
            </a:ext>
          </a:extLst>
        </p:cNvPr>
        <p:cNvGrpSpPr/>
        <p:nvPr/>
      </p:nvGrpSpPr>
      <p:grpSpPr>
        <a:xfrm>
          <a:off x="0" y="0"/>
          <a:ext cx="0" cy="0"/>
          <a:chOff x="0" y="0"/>
          <a:chExt cx="0" cy="0"/>
        </a:xfrm>
      </p:grpSpPr>
      <p:sp>
        <p:nvSpPr>
          <p:cNvPr id="7" name="Title 6">
            <a:extLst>
              <a:ext uri="{FF2B5EF4-FFF2-40B4-BE49-F238E27FC236}">
                <a16:creationId xmlns:a16="http://schemas.microsoft.com/office/drawing/2014/main" id="{A2E72F4D-1F28-5F58-85E3-3D4E1F027A55}"/>
              </a:ext>
            </a:extLst>
          </p:cNvPr>
          <p:cNvSpPr>
            <a:spLocks noGrp="1"/>
          </p:cNvSpPr>
          <p:nvPr>
            <p:ph type="title"/>
          </p:nvPr>
        </p:nvSpPr>
        <p:spPr/>
        <p:txBody>
          <a:bodyPr/>
          <a:lstStyle/>
          <a:p>
            <a:r>
              <a:rPr lang="en-US" dirty="0"/>
              <a:t>Goods Temporarily in the United States (</a:t>
            </a:r>
            <a:r>
              <a:rPr lang="en-US" i="1" dirty="0"/>
              <a:t>for repair, alteration or processing</a:t>
            </a:r>
            <a:r>
              <a:rPr lang="en-US" dirty="0"/>
              <a:t>)</a:t>
            </a:r>
          </a:p>
        </p:txBody>
      </p:sp>
      <p:sp>
        <p:nvSpPr>
          <p:cNvPr id="8" name="Content Placeholder 7">
            <a:extLst>
              <a:ext uri="{FF2B5EF4-FFF2-40B4-BE49-F238E27FC236}">
                <a16:creationId xmlns:a16="http://schemas.microsoft.com/office/drawing/2014/main" id="{E67AE0B5-144E-C248-B400-076611AE0BF7}"/>
              </a:ext>
            </a:extLst>
          </p:cNvPr>
          <p:cNvSpPr>
            <a:spLocks noGrp="1"/>
          </p:cNvSpPr>
          <p:nvPr>
            <p:ph idx="1"/>
          </p:nvPr>
        </p:nvSpPr>
        <p:spPr>
          <a:xfrm>
            <a:off x="1061049" y="1825625"/>
            <a:ext cx="9519865" cy="4351338"/>
          </a:xfrm>
        </p:spPr>
        <p:txBody>
          <a:bodyPr>
            <a:normAutofit fontScale="92500"/>
          </a:bodyPr>
          <a:lstStyle/>
          <a:p>
            <a:r>
              <a:rPr lang="en-US" dirty="0"/>
              <a:t>Goods may be entered temporarily under bond (TIB) [duty-free]</a:t>
            </a:r>
          </a:p>
          <a:p>
            <a:pPr lvl="1"/>
            <a:r>
              <a:rPr lang="en-US" dirty="0"/>
              <a:t>The importer needs a bond</a:t>
            </a:r>
          </a:p>
          <a:p>
            <a:pPr lvl="1"/>
            <a:r>
              <a:rPr lang="en-US" dirty="0"/>
              <a:t>The goods must be exported within a year, but this can be extended upon application</a:t>
            </a:r>
          </a:p>
          <a:p>
            <a:pPr lvl="1"/>
            <a:r>
              <a:rPr lang="en-US" dirty="0"/>
              <a:t>If the aircraft part is installed on an aircraft and the aircraft leaves the United States, then this is an export that closes the TIB loop</a:t>
            </a:r>
          </a:p>
          <a:p>
            <a:r>
              <a:rPr lang="en-US" dirty="0"/>
              <a:t>Tariff Codes:</a:t>
            </a:r>
          </a:p>
          <a:p>
            <a:pPr lvl="1"/>
            <a:r>
              <a:rPr lang="en-US" dirty="0"/>
              <a:t>9813.00.0520: articles being processed into goods produced in the U.S.</a:t>
            </a:r>
          </a:p>
          <a:p>
            <a:pPr lvl="1"/>
            <a:r>
              <a:rPr lang="en-US" dirty="0"/>
              <a:t>9813.00.0540: articles being repaired or altered in the U.S.</a:t>
            </a:r>
          </a:p>
          <a:p>
            <a:pPr lvl="1"/>
            <a:r>
              <a:rPr lang="en-US" dirty="0"/>
              <a:t>Enter the 9813.00.05XX tariff code followed by the underlying code of the goods (if it had not been classified under chapter 98)</a:t>
            </a:r>
          </a:p>
        </p:txBody>
      </p:sp>
      <p:sp>
        <p:nvSpPr>
          <p:cNvPr id="4" name="Date Placeholder 3">
            <a:extLst>
              <a:ext uri="{FF2B5EF4-FFF2-40B4-BE49-F238E27FC236}">
                <a16:creationId xmlns:a16="http://schemas.microsoft.com/office/drawing/2014/main" id="{A13D2027-3030-38D5-1340-F8256E0A9D31}"/>
              </a:ext>
            </a:extLst>
          </p:cNvPr>
          <p:cNvSpPr>
            <a:spLocks noGrp="1"/>
          </p:cNvSpPr>
          <p:nvPr>
            <p:ph type="dt" sz="half" idx="10"/>
          </p:nvPr>
        </p:nvSpPr>
        <p:spPr/>
        <p:txBody>
          <a:bodyPr/>
          <a:lstStyle/>
          <a:p>
            <a:r>
              <a:rPr lang="en-US"/>
              <a:t>August 31, 2026</a:t>
            </a:r>
          </a:p>
        </p:txBody>
      </p:sp>
      <p:sp>
        <p:nvSpPr>
          <p:cNvPr id="5" name="Footer Placeholder 4">
            <a:extLst>
              <a:ext uri="{FF2B5EF4-FFF2-40B4-BE49-F238E27FC236}">
                <a16:creationId xmlns:a16="http://schemas.microsoft.com/office/drawing/2014/main" id="{0C8E17D0-E358-14CA-4753-29A67595C734}"/>
              </a:ext>
            </a:extLst>
          </p:cNvPr>
          <p:cNvSpPr>
            <a:spLocks noGrp="1"/>
          </p:cNvSpPr>
          <p:nvPr>
            <p:ph type="ftr" sz="quarter" idx="11"/>
          </p:nvPr>
        </p:nvSpPr>
        <p:spPr/>
        <p:txBody>
          <a:bodyPr/>
          <a:lstStyle/>
          <a:p>
            <a:r>
              <a:rPr lang="en-US"/>
              <a:t>ACPC: Tariffs &amp; Imports</a:t>
            </a:r>
          </a:p>
        </p:txBody>
      </p:sp>
      <p:sp>
        <p:nvSpPr>
          <p:cNvPr id="6" name="Slide Number Placeholder 5">
            <a:extLst>
              <a:ext uri="{FF2B5EF4-FFF2-40B4-BE49-F238E27FC236}">
                <a16:creationId xmlns:a16="http://schemas.microsoft.com/office/drawing/2014/main" id="{0EB3F74C-FB8B-F6A3-47B5-AB768C0B8854}"/>
              </a:ext>
            </a:extLst>
          </p:cNvPr>
          <p:cNvSpPr>
            <a:spLocks noGrp="1"/>
          </p:cNvSpPr>
          <p:nvPr>
            <p:ph type="sldNum" sz="quarter" idx="12"/>
          </p:nvPr>
        </p:nvSpPr>
        <p:spPr/>
        <p:txBody>
          <a:bodyPr/>
          <a:lstStyle/>
          <a:p>
            <a:fld id="{D0DD2322-01AD-4802-AECD-673054E570D1}" type="slidenum">
              <a:rPr lang="en-US" smtClean="0"/>
              <a:t>34</a:t>
            </a:fld>
            <a:endParaRPr lang="en-US"/>
          </a:p>
        </p:txBody>
      </p:sp>
    </p:spTree>
    <p:extLst>
      <p:ext uri="{BB962C8B-B14F-4D97-AF65-F5344CB8AC3E}">
        <p14:creationId xmlns:p14="http://schemas.microsoft.com/office/powerpoint/2010/main" val="234838489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6D3589-A56A-B2F6-2E8C-CC9388736627}"/>
            </a:ext>
          </a:extLst>
        </p:cNvPr>
        <p:cNvGrpSpPr/>
        <p:nvPr/>
      </p:nvGrpSpPr>
      <p:grpSpPr>
        <a:xfrm>
          <a:off x="0" y="0"/>
          <a:ext cx="0" cy="0"/>
          <a:chOff x="0" y="0"/>
          <a:chExt cx="0" cy="0"/>
        </a:xfrm>
      </p:grpSpPr>
      <p:sp>
        <p:nvSpPr>
          <p:cNvPr id="8" name="Title 7">
            <a:extLst>
              <a:ext uri="{FF2B5EF4-FFF2-40B4-BE49-F238E27FC236}">
                <a16:creationId xmlns:a16="http://schemas.microsoft.com/office/drawing/2014/main" id="{39738995-0ECA-9F56-C8C5-A020CF55D787}"/>
              </a:ext>
            </a:extLst>
          </p:cNvPr>
          <p:cNvSpPr>
            <a:spLocks noGrp="1"/>
          </p:cNvSpPr>
          <p:nvPr>
            <p:ph type="title"/>
          </p:nvPr>
        </p:nvSpPr>
        <p:spPr/>
        <p:txBody>
          <a:bodyPr/>
          <a:lstStyle/>
          <a:p>
            <a:r>
              <a:rPr lang="en-US" dirty="0"/>
              <a:t>Aircraft Parts Exported for Repair and Then Subsequently Imported back to the US</a:t>
            </a:r>
          </a:p>
        </p:txBody>
      </p:sp>
      <p:sp>
        <p:nvSpPr>
          <p:cNvPr id="9" name="Text Placeholder 8">
            <a:extLst>
              <a:ext uri="{FF2B5EF4-FFF2-40B4-BE49-F238E27FC236}">
                <a16:creationId xmlns:a16="http://schemas.microsoft.com/office/drawing/2014/main" id="{4B9B6FD2-0C08-3FE8-6EC9-48807CC20EE9}"/>
              </a:ext>
            </a:extLst>
          </p:cNvPr>
          <p:cNvSpPr>
            <a:spLocks noGrp="1"/>
          </p:cNvSpPr>
          <p:nvPr>
            <p:ph type="body" idx="1"/>
          </p:nvPr>
        </p:nvSpPr>
        <p:spPr/>
        <p:txBody>
          <a:bodyPr/>
          <a:lstStyle/>
          <a:p>
            <a:endParaRPr lang="en-US"/>
          </a:p>
        </p:txBody>
      </p:sp>
      <p:sp>
        <p:nvSpPr>
          <p:cNvPr id="5" name="Date Placeholder 4">
            <a:extLst>
              <a:ext uri="{FF2B5EF4-FFF2-40B4-BE49-F238E27FC236}">
                <a16:creationId xmlns:a16="http://schemas.microsoft.com/office/drawing/2014/main" id="{93049B10-21A6-9EAA-9C0A-984FC28B9C8E}"/>
              </a:ext>
            </a:extLst>
          </p:cNvPr>
          <p:cNvSpPr>
            <a:spLocks noGrp="1"/>
          </p:cNvSpPr>
          <p:nvPr>
            <p:ph type="dt" sz="half" idx="10"/>
          </p:nvPr>
        </p:nvSpPr>
        <p:spPr/>
        <p:txBody>
          <a:bodyPr/>
          <a:lstStyle/>
          <a:p>
            <a:r>
              <a:rPr lang="en-US"/>
              <a:t>August 31, 2026</a:t>
            </a:r>
          </a:p>
        </p:txBody>
      </p:sp>
      <p:sp>
        <p:nvSpPr>
          <p:cNvPr id="6" name="Footer Placeholder 5">
            <a:extLst>
              <a:ext uri="{FF2B5EF4-FFF2-40B4-BE49-F238E27FC236}">
                <a16:creationId xmlns:a16="http://schemas.microsoft.com/office/drawing/2014/main" id="{5FE8FC2D-0230-4BF2-0444-7C8D1D0E9826}"/>
              </a:ext>
            </a:extLst>
          </p:cNvPr>
          <p:cNvSpPr>
            <a:spLocks noGrp="1"/>
          </p:cNvSpPr>
          <p:nvPr>
            <p:ph type="ftr" sz="quarter" idx="11"/>
          </p:nvPr>
        </p:nvSpPr>
        <p:spPr/>
        <p:txBody>
          <a:bodyPr/>
          <a:lstStyle/>
          <a:p>
            <a:r>
              <a:rPr lang="en-US"/>
              <a:t>ACPC: Tariffs &amp; Imports</a:t>
            </a:r>
          </a:p>
        </p:txBody>
      </p:sp>
      <p:sp>
        <p:nvSpPr>
          <p:cNvPr id="7" name="Slide Number Placeholder 6">
            <a:extLst>
              <a:ext uri="{FF2B5EF4-FFF2-40B4-BE49-F238E27FC236}">
                <a16:creationId xmlns:a16="http://schemas.microsoft.com/office/drawing/2014/main" id="{092CC23E-F81D-D89B-A1FA-9DB9144DF472}"/>
              </a:ext>
            </a:extLst>
          </p:cNvPr>
          <p:cNvSpPr>
            <a:spLocks noGrp="1"/>
          </p:cNvSpPr>
          <p:nvPr>
            <p:ph type="sldNum" sz="quarter" idx="12"/>
          </p:nvPr>
        </p:nvSpPr>
        <p:spPr/>
        <p:txBody>
          <a:bodyPr/>
          <a:lstStyle/>
          <a:p>
            <a:fld id="{D0DD2322-01AD-4802-AECD-673054E570D1}" type="slidenum">
              <a:rPr lang="en-US" smtClean="0"/>
              <a:t>35</a:t>
            </a:fld>
            <a:endParaRPr lang="en-US"/>
          </a:p>
        </p:txBody>
      </p:sp>
    </p:spTree>
    <p:extLst>
      <p:ext uri="{BB962C8B-B14F-4D97-AF65-F5344CB8AC3E}">
        <p14:creationId xmlns:p14="http://schemas.microsoft.com/office/powerpoint/2010/main" val="269095667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8DE8B2-A666-9206-17E9-C64505100607}"/>
            </a:ext>
          </a:extLst>
        </p:cNvPr>
        <p:cNvGrpSpPr/>
        <p:nvPr/>
      </p:nvGrpSpPr>
      <p:grpSpPr>
        <a:xfrm>
          <a:off x="0" y="0"/>
          <a:ext cx="0" cy="0"/>
          <a:chOff x="0" y="0"/>
          <a:chExt cx="0" cy="0"/>
        </a:xfrm>
      </p:grpSpPr>
      <p:sp>
        <p:nvSpPr>
          <p:cNvPr id="7" name="Title 6">
            <a:extLst>
              <a:ext uri="{FF2B5EF4-FFF2-40B4-BE49-F238E27FC236}">
                <a16:creationId xmlns:a16="http://schemas.microsoft.com/office/drawing/2014/main" id="{248B78DA-E598-C607-78A8-B3486A352528}"/>
              </a:ext>
            </a:extLst>
          </p:cNvPr>
          <p:cNvSpPr>
            <a:spLocks noGrp="1"/>
          </p:cNvSpPr>
          <p:nvPr>
            <p:ph type="title"/>
          </p:nvPr>
        </p:nvSpPr>
        <p:spPr/>
        <p:txBody>
          <a:bodyPr>
            <a:normAutofit/>
          </a:bodyPr>
          <a:lstStyle/>
          <a:p>
            <a:r>
              <a:rPr lang="en-US" dirty="0"/>
              <a:t>Goods that Temporarily left the United States (</a:t>
            </a:r>
            <a:r>
              <a:rPr lang="en-US" i="1" dirty="0"/>
              <a:t>for repair or alteration</a:t>
            </a:r>
            <a:r>
              <a:rPr lang="en-US" dirty="0"/>
              <a:t>)</a:t>
            </a:r>
          </a:p>
        </p:txBody>
      </p:sp>
      <p:sp>
        <p:nvSpPr>
          <p:cNvPr id="8" name="Content Placeholder 7">
            <a:extLst>
              <a:ext uri="{FF2B5EF4-FFF2-40B4-BE49-F238E27FC236}">
                <a16:creationId xmlns:a16="http://schemas.microsoft.com/office/drawing/2014/main" id="{6EC8ABD5-347F-29D2-2C78-6ABCD3B37156}"/>
              </a:ext>
            </a:extLst>
          </p:cNvPr>
          <p:cNvSpPr>
            <a:spLocks noGrp="1"/>
          </p:cNvSpPr>
          <p:nvPr>
            <p:ph idx="1"/>
          </p:nvPr>
        </p:nvSpPr>
        <p:spPr>
          <a:xfrm>
            <a:off x="1061049" y="1825625"/>
            <a:ext cx="9683151" cy="4351338"/>
          </a:xfrm>
        </p:spPr>
        <p:txBody>
          <a:bodyPr>
            <a:normAutofit fontScale="92500" lnSpcReduction="10000"/>
          </a:bodyPr>
          <a:lstStyle/>
          <a:p>
            <a:r>
              <a:rPr lang="en-US" dirty="0"/>
              <a:t>On the way out, register serialized goods with CBP to identify them as U.S. sourced goods before they leave (CBP Form 4455)</a:t>
            </a:r>
          </a:p>
          <a:p>
            <a:r>
              <a:rPr lang="en-US" dirty="0"/>
              <a:t>Goods may be entered after repair</a:t>
            </a:r>
          </a:p>
          <a:p>
            <a:pPr lvl="1"/>
            <a:r>
              <a:rPr lang="en-US" dirty="0"/>
              <a:t>Duty applies to the value of the repair or alteration</a:t>
            </a:r>
          </a:p>
          <a:p>
            <a:pPr lvl="2"/>
            <a:r>
              <a:rPr lang="en-US" dirty="0"/>
              <a:t>NOT the full value of the goods</a:t>
            </a:r>
          </a:p>
          <a:p>
            <a:pPr lvl="1"/>
            <a:r>
              <a:rPr lang="en-US" dirty="0"/>
              <a:t>Typically assessed based on invoice value, unless no charge was made or the invoiced value does not represent a reasonable value</a:t>
            </a:r>
          </a:p>
          <a:p>
            <a:r>
              <a:rPr lang="en-US" dirty="0"/>
              <a:t>Tariff Codes:</a:t>
            </a:r>
          </a:p>
          <a:p>
            <a:pPr lvl="1"/>
            <a:r>
              <a:rPr lang="en-US" dirty="0"/>
              <a:t>9802.00.40XX: articles returned after warranty repair/alteration</a:t>
            </a:r>
          </a:p>
          <a:p>
            <a:pPr lvl="2"/>
            <a:r>
              <a:rPr lang="en-US" dirty="0"/>
              <a:t>“XX” = “20” for internal combustion engines or “40” for other parts</a:t>
            </a:r>
          </a:p>
          <a:p>
            <a:pPr lvl="1"/>
            <a:r>
              <a:rPr lang="en-US" dirty="0"/>
              <a:t>9802.00.50XX: articles returned after non-warranty repair/alteration</a:t>
            </a:r>
          </a:p>
          <a:p>
            <a:pPr lvl="2"/>
            <a:r>
              <a:rPr lang="en-US" dirty="0"/>
              <a:t>“XX” = “30” for internal combustion engines, “60” for other parts, or “10” for a nexus to Caribbean Basin nations</a:t>
            </a:r>
          </a:p>
        </p:txBody>
      </p:sp>
      <p:sp>
        <p:nvSpPr>
          <p:cNvPr id="4" name="Date Placeholder 3">
            <a:extLst>
              <a:ext uri="{FF2B5EF4-FFF2-40B4-BE49-F238E27FC236}">
                <a16:creationId xmlns:a16="http://schemas.microsoft.com/office/drawing/2014/main" id="{1C322C11-EBF3-B677-97F3-2913D5CFABBC}"/>
              </a:ext>
            </a:extLst>
          </p:cNvPr>
          <p:cNvSpPr>
            <a:spLocks noGrp="1"/>
          </p:cNvSpPr>
          <p:nvPr>
            <p:ph type="dt" sz="half" idx="10"/>
          </p:nvPr>
        </p:nvSpPr>
        <p:spPr/>
        <p:txBody>
          <a:bodyPr/>
          <a:lstStyle/>
          <a:p>
            <a:r>
              <a:rPr lang="en-US"/>
              <a:t>August 31, 2026</a:t>
            </a:r>
          </a:p>
        </p:txBody>
      </p:sp>
      <p:sp>
        <p:nvSpPr>
          <p:cNvPr id="5" name="Footer Placeholder 4">
            <a:extLst>
              <a:ext uri="{FF2B5EF4-FFF2-40B4-BE49-F238E27FC236}">
                <a16:creationId xmlns:a16="http://schemas.microsoft.com/office/drawing/2014/main" id="{06D2062A-0388-14DE-2E5B-ADBED21EA983}"/>
              </a:ext>
            </a:extLst>
          </p:cNvPr>
          <p:cNvSpPr>
            <a:spLocks noGrp="1"/>
          </p:cNvSpPr>
          <p:nvPr>
            <p:ph type="ftr" sz="quarter" idx="11"/>
          </p:nvPr>
        </p:nvSpPr>
        <p:spPr/>
        <p:txBody>
          <a:bodyPr/>
          <a:lstStyle/>
          <a:p>
            <a:r>
              <a:rPr lang="en-US"/>
              <a:t>ACPC: Tariffs &amp; Imports</a:t>
            </a:r>
          </a:p>
        </p:txBody>
      </p:sp>
      <p:sp>
        <p:nvSpPr>
          <p:cNvPr id="6" name="Slide Number Placeholder 5">
            <a:extLst>
              <a:ext uri="{FF2B5EF4-FFF2-40B4-BE49-F238E27FC236}">
                <a16:creationId xmlns:a16="http://schemas.microsoft.com/office/drawing/2014/main" id="{643E8DE6-F198-0441-F979-676C9237983E}"/>
              </a:ext>
            </a:extLst>
          </p:cNvPr>
          <p:cNvSpPr>
            <a:spLocks noGrp="1"/>
          </p:cNvSpPr>
          <p:nvPr>
            <p:ph type="sldNum" sz="quarter" idx="12"/>
          </p:nvPr>
        </p:nvSpPr>
        <p:spPr/>
        <p:txBody>
          <a:bodyPr/>
          <a:lstStyle/>
          <a:p>
            <a:fld id="{D0DD2322-01AD-4802-AECD-673054E570D1}" type="slidenum">
              <a:rPr lang="en-US" smtClean="0"/>
              <a:t>36</a:t>
            </a:fld>
            <a:endParaRPr lang="en-US"/>
          </a:p>
        </p:txBody>
      </p:sp>
    </p:spTree>
    <p:extLst>
      <p:ext uri="{BB962C8B-B14F-4D97-AF65-F5344CB8AC3E}">
        <p14:creationId xmlns:p14="http://schemas.microsoft.com/office/powerpoint/2010/main" val="252764959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C91FD082-E228-9902-908D-7BD57C684FE8}"/>
              </a:ext>
            </a:extLst>
          </p:cNvPr>
          <p:cNvSpPr>
            <a:spLocks noGrp="1"/>
          </p:cNvSpPr>
          <p:nvPr>
            <p:ph type="title"/>
          </p:nvPr>
        </p:nvSpPr>
        <p:spPr/>
        <p:txBody>
          <a:bodyPr/>
          <a:lstStyle/>
          <a:p>
            <a:r>
              <a:rPr lang="en-US" dirty="0"/>
              <a:t>Chapter 99 Still Applies to </a:t>
            </a:r>
            <a:r>
              <a:rPr lang="en-US" u="sng" dirty="0"/>
              <a:t>Some</a:t>
            </a:r>
            <a:r>
              <a:rPr lang="en-US" dirty="0"/>
              <a:t> Chapter 98 Exceptions</a:t>
            </a:r>
          </a:p>
        </p:txBody>
      </p:sp>
      <p:sp>
        <p:nvSpPr>
          <p:cNvPr id="8" name="Content Placeholder 7">
            <a:extLst>
              <a:ext uri="{FF2B5EF4-FFF2-40B4-BE49-F238E27FC236}">
                <a16:creationId xmlns:a16="http://schemas.microsoft.com/office/drawing/2014/main" id="{F3D8E764-15A6-528E-B7F6-5C50194DC43D}"/>
              </a:ext>
            </a:extLst>
          </p:cNvPr>
          <p:cNvSpPr>
            <a:spLocks noGrp="1"/>
          </p:cNvSpPr>
          <p:nvPr>
            <p:ph idx="1"/>
          </p:nvPr>
        </p:nvSpPr>
        <p:spPr>
          <a:xfrm>
            <a:off x="1061049" y="1825625"/>
            <a:ext cx="9770237" cy="4351338"/>
          </a:xfrm>
        </p:spPr>
        <p:txBody>
          <a:bodyPr/>
          <a:lstStyle/>
          <a:p>
            <a:r>
              <a:rPr lang="en-US" u="sng" dirty="0"/>
              <a:t>Most</a:t>
            </a:r>
            <a:r>
              <a:rPr lang="en-US" dirty="0"/>
              <a:t> chapter 98 provisions will exclude the additional Chapter 99 tariffs BUT certain foreign processing will still be subject to chapter 99 tariffs:</a:t>
            </a:r>
          </a:p>
          <a:p>
            <a:pPr lvl="1"/>
            <a:r>
              <a:rPr lang="en-US" dirty="0"/>
              <a:t>9802.00.40 duty on the warranty repair value</a:t>
            </a:r>
          </a:p>
          <a:p>
            <a:pPr lvl="1"/>
            <a:r>
              <a:rPr lang="en-US" dirty="0"/>
              <a:t>9802.00.50 duty on the repair cost</a:t>
            </a:r>
          </a:p>
          <a:p>
            <a:pPr lvl="1"/>
            <a:endParaRPr lang="en-US" dirty="0"/>
          </a:p>
          <a:p>
            <a:pPr lvl="1"/>
            <a:r>
              <a:rPr lang="en-US" dirty="0"/>
              <a:t>9802.00.60 duty on the processing cost</a:t>
            </a:r>
          </a:p>
          <a:p>
            <a:pPr lvl="1"/>
            <a:r>
              <a:rPr lang="en-US" dirty="0"/>
              <a:t>9802.00.80 duty on the full value of the article assembled abroad, minus the value of the products of the United States used in the assembly</a:t>
            </a:r>
          </a:p>
        </p:txBody>
      </p:sp>
      <p:sp>
        <p:nvSpPr>
          <p:cNvPr id="4" name="Date Placeholder 3">
            <a:extLst>
              <a:ext uri="{FF2B5EF4-FFF2-40B4-BE49-F238E27FC236}">
                <a16:creationId xmlns:a16="http://schemas.microsoft.com/office/drawing/2014/main" id="{FB484354-EDE8-ABDD-CA47-D7F5A0766D3C}"/>
              </a:ext>
            </a:extLst>
          </p:cNvPr>
          <p:cNvSpPr>
            <a:spLocks noGrp="1"/>
          </p:cNvSpPr>
          <p:nvPr>
            <p:ph type="dt" sz="half" idx="10"/>
          </p:nvPr>
        </p:nvSpPr>
        <p:spPr/>
        <p:txBody>
          <a:bodyPr/>
          <a:lstStyle/>
          <a:p>
            <a:r>
              <a:rPr lang="en-US"/>
              <a:t>August 31, 2026</a:t>
            </a:r>
          </a:p>
        </p:txBody>
      </p:sp>
      <p:sp>
        <p:nvSpPr>
          <p:cNvPr id="5" name="Footer Placeholder 4">
            <a:extLst>
              <a:ext uri="{FF2B5EF4-FFF2-40B4-BE49-F238E27FC236}">
                <a16:creationId xmlns:a16="http://schemas.microsoft.com/office/drawing/2014/main" id="{1104A117-4589-3199-1A96-039613C9D317}"/>
              </a:ext>
            </a:extLst>
          </p:cNvPr>
          <p:cNvSpPr>
            <a:spLocks noGrp="1"/>
          </p:cNvSpPr>
          <p:nvPr>
            <p:ph type="ftr" sz="quarter" idx="11"/>
          </p:nvPr>
        </p:nvSpPr>
        <p:spPr/>
        <p:txBody>
          <a:bodyPr/>
          <a:lstStyle/>
          <a:p>
            <a:r>
              <a:rPr lang="en-US"/>
              <a:t>ACPC: Tariffs &amp; Imports</a:t>
            </a:r>
          </a:p>
        </p:txBody>
      </p:sp>
      <p:sp>
        <p:nvSpPr>
          <p:cNvPr id="6" name="Slide Number Placeholder 5">
            <a:extLst>
              <a:ext uri="{FF2B5EF4-FFF2-40B4-BE49-F238E27FC236}">
                <a16:creationId xmlns:a16="http://schemas.microsoft.com/office/drawing/2014/main" id="{6626DFAC-F55A-39F0-0D40-2C61ADCF28D0}"/>
              </a:ext>
            </a:extLst>
          </p:cNvPr>
          <p:cNvSpPr>
            <a:spLocks noGrp="1"/>
          </p:cNvSpPr>
          <p:nvPr>
            <p:ph type="sldNum" sz="quarter" idx="12"/>
          </p:nvPr>
        </p:nvSpPr>
        <p:spPr/>
        <p:txBody>
          <a:bodyPr/>
          <a:lstStyle/>
          <a:p>
            <a:fld id="{D0DD2322-01AD-4802-AECD-673054E570D1}" type="slidenum">
              <a:rPr lang="en-US" smtClean="0"/>
              <a:t>37</a:t>
            </a:fld>
            <a:endParaRPr lang="en-US"/>
          </a:p>
        </p:txBody>
      </p:sp>
    </p:spTree>
    <p:extLst>
      <p:ext uri="{BB962C8B-B14F-4D97-AF65-F5344CB8AC3E}">
        <p14:creationId xmlns:p14="http://schemas.microsoft.com/office/powerpoint/2010/main" val="219344243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F0431D76-CDAF-22D7-BC45-F9FA0556C041}"/>
              </a:ext>
            </a:extLst>
          </p:cNvPr>
          <p:cNvSpPr>
            <a:spLocks noGrp="1"/>
          </p:cNvSpPr>
          <p:nvPr>
            <p:ph type="title"/>
          </p:nvPr>
        </p:nvSpPr>
        <p:spPr/>
        <p:txBody>
          <a:bodyPr/>
          <a:lstStyle/>
          <a:p>
            <a:r>
              <a:rPr lang="en-US" dirty="0"/>
              <a:t>Claiming Duty-Free Treatment for Aircraft Parts</a:t>
            </a:r>
          </a:p>
        </p:txBody>
      </p:sp>
      <p:sp>
        <p:nvSpPr>
          <p:cNvPr id="9" name="Text Placeholder 8">
            <a:extLst>
              <a:ext uri="{FF2B5EF4-FFF2-40B4-BE49-F238E27FC236}">
                <a16:creationId xmlns:a16="http://schemas.microsoft.com/office/drawing/2014/main" id="{33BA4903-4B2B-8BDF-0BA8-4FDA47F2D934}"/>
              </a:ext>
            </a:extLst>
          </p:cNvPr>
          <p:cNvSpPr>
            <a:spLocks noGrp="1"/>
          </p:cNvSpPr>
          <p:nvPr>
            <p:ph type="body" idx="1"/>
          </p:nvPr>
        </p:nvSpPr>
        <p:spPr/>
        <p:txBody>
          <a:bodyPr/>
          <a:lstStyle/>
          <a:p>
            <a:endParaRPr lang="en-US"/>
          </a:p>
        </p:txBody>
      </p:sp>
      <p:sp>
        <p:nvSpPr>
          <p:cNvPr id="5" name="Date Placeholder 4">
            <a:extLst>
              <a:ext uri="{FF2B5EF4-FFF2-40B4-BE49-F238E27FC236}">
                <a16:creationId xmlns:a16="http://schemas.microsoft.com/office/drawing/2014/main" id="{AFB67D55-65A5-5AB7-4466-5128F45505AF}"/>
              </a:ext>
            </a:extLst>
          </p:cNvPr>
          <p:cNvSpPr>
            <a:spLocks noGrp="1"/>
          </p:cNvSpPr>
          <p:nvPr>
            <p:ph type="dt" sz="half" idx="10"/>
          </p:nvPr>
        </p:nvSpPr>
        <p:spPr/>
        <p:txBody>
          <a:bodyPr/>
          <a:lstStyle/>
          <a:p>
            <a:r>
              <a:rPr lang="en-US"/>
              <a:t>August 31, 2026</a:t>
            </a:r>
          </a:p>
        </p:txBody>
      </p:sp>
      <p:sp>
        <p:nvSpPr>
          <p:cNvPr id="6" name="Footer Placeholder 5">
            <a:extLst>
              <a:ext uri="{FF2B5EF4-FFF2-40B4-BE49-F238E27FC236}">
                <a16:creationId xmlns:a16="http://schemas.microsoft.com/office/drawing/2014/main" id="{98843FC9-CB5B-B3A3-147F-BDADC95187F3}"/>
              </a:ext>
            </a:extLst>
          </p:cNvPr>
          <p:cNvSpPr>
            <a:spLocks noGrp="1"/>
          </p:cNvSpPr>
          <p:nvPr>
            <p:ph type="ftr" sz="quarter" idx="11"/>
          </p:nvPr>
        </p:nvSpPr>
        <p:spPr/>
        <p:txBody>
          <a:bodyPr/>
          <a:lstStyle/>
          <a:p>
            <a:r>
              <a:rPr lang="en-US"/>
              <a:t>ACPC: Tariffs &amp; Imports</a:t>
            </a:r>
          </a:p>
        </p:txBody>
      </p:sp>
      <p:sp>
        <p:nvSpPr>
          <p:cNvPr id="7" name="Slide Number Placeholder 6">
            <a:extLst>
              <a:ext uri="{FF2B5EF4-FFF2-40B4-BE49-F238E27FC236}">
                <a16:creationId xmlns:a16="http://schemas.microsoft.com/office/drawing/2014/main" id="{3D1A4BE5-A5BC-5E5C-D853-3AF245CB9AD1}"/>
              </a:ext>
            </a:extLst>
          </p:cNvPr>
          <p:cNvSpPr>
            <a:spLocks noGrp="1"/>
          </p:cNvSpPr>
          <p:nvPr>
            <p:ph type="sldNum" sz="quarter" idx="12"/>
          </p:nvPr>
        </p:nvSpPr>
        <p:spPr/>
        <p:txBody>
          <a:bodyPr/>
          <a:lstStyle/>
          <a:p>
            <a:fld id="{D0DD2322-01AD-4802-AECD-673054E570D1}" type="slidenum">
              <a:rPr lang="en-US" smtClean="0"/>
              <a:t>38</a:t>
            </a:fld>
            <a:endParaRPr lang="en-US"/>
          </a:p>
        </p:txBody>
      </p:sp>
    </p:spTree>
    <p:extLst>
      <p:ext uri="{BB962C8B-B14F-4D97-AF65-F5344CB8AC3E}">
        <p14:creationId xmlns:p14="http://schemas.microsoft.com/office/powerpoint/2010/main" val="180285453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E51B6A97-943C-D68F-709F-314A4E6CBB7B}"/>
              </a:ext>
            </a:extLst>
          </p:cNvPr>
          <p:cNvPicPr>
            <a:picLocks noChangeAspect="1"/>
          </p:cNvPicPr>
          <p:nvPr/>
        </p:nvPicPr>
        <p:blipFill>
          <a:blip r:embed="rId2"/>
          <a:stretch>
            <a:fillRect/>
          </a:stretch>
        </p:blipFill>
        <p:spPr>
          <a:xfrm>
            <a:off x="838201" y="3600931"/>
            <a:ext cx="5257800" cy="1779899"/>
          </a:xfrm>
          <a:prstGeom prst="rect">
            <a:avLst/>
          </a:prstGeom>
        </p:spPr>
      </p:pic>
      <p:sp>
        <p:nvSpPr>
          <p:cNvPr id="2" name="Title 1">
            <a:extLst>
              <a:ext uri="{FF2B5EF4-FFF2-40B4-BE49-F238E27FC236}">
                <a16:creationId xmlns:a16="http://schemas.microsoft.com/office/drawing/2014/main" id="{ED917936-144F-E061-8E3E-FA7CC0530251}"/>
              </a:ext>
            </a:extLst>
          </p:cNvPr>
          <p:cNvSpPr>
            <a:spLocks noGrp="1"/>
          </p:cNvSpPr>
          <p:nvPr>
            <p:ph type="title"/>
          </p:nvPr>
        </p:nvSpPr>
        <p:spPr/>
        <p:txBody>
          <a:bodyPr/>
          <a:lstStyle/>
          <a:p>
            <a:r>
              <a:rPr lang="en-US" dirty="0"/>
              <a:t>Claiming Duty-Free Treatment</a:t>
            </a:r>
          </a:p>
        </p:txBody>
      </p:sp>
      <p:sp>
        <p:nvSpPr>
          <p:cNvPr id="3" name="Content Placeholder 2">
            <a:extLst>
              <a:ext uri="{FF2B5EF4-FFF2-40B4-BE49-F238E27FC236}">
                <a16:creationId xmlns:a16="http://schemas.microsoft.com/office/drawing/2014/main" id="{511CAC17-1B40-29F2-7486-740001EF72FC}"/>
              </a:ext>
            </a:extLst>
          </p:cNvPr>
          <p:cNvSpPr>
            <a:spLocks noGrp="1"/>
          </p:cNvSpPr>
          <p:nvPr>
            <p:ph sz="half" idx="1"/>
          </p:nvPr>
        </p:nvSpPr>
        <p:spPr/>
        <p:txBody>
          <a:bodyPr>
            <a:normAutofit fontScale="70000" lnSpcReduction="20000"/>
          </a:bodyPr>
          <a:lstStyle/>
          <a:p>
            <a:r>
              <a:rPr lang="en-US" dirty="0"/>
              <a:t>First select a HTSUS Tariff Code that has “C” in the “Special Column</a:t>
            </a:r>
          </a:p>
          <a:p>
            <a:r>
              <a:rPr lang="en-US" dirty="0"/>
              <a:t>Place “C” on the entry summary</a:t>
            </a:r>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r>
              <a:rPr lang="en-US" dirty="0"/>
              <a:t>Identify the </a:t>
            </a:r>
            <a:r>
              <a:rPr lang="en-US" i="1" dirty="0"/>
              <a:t>exception</a:t>
            </a:r>
            <a:r>
              <a:rPr lang="en-US" dirty="0"/>
              <a:t> to the section 301 tariff from Chapter 99</a:t>
            </a:r>
          </a:p>
        </p:txBody>
      </p:sp>
      <p:sp>
        <p:nvSpPr>
          <p:cNvPr id="4" name="Content Placeholder 3">
            <a:extLst>
              <a:ext uri="{FF2B5EF4-FFF2-40B4-BE49-F238E27FC236}">
                <a16:creationId xmlns:a16="http://schemas.microsoft.com/office/drawing/2014/main" id="{38422A8A-2A8E-9982-5213-F175386776DE}"/>
              </a:ext>
            </a:extLst>
          </p:cNvPr>
          <p:cNvSpPr>
            <a:spLocks noGrp="1"/>
          </p:cNvSpPr>
          <p:nvPr>
            <p:ph sz="half" idx="2"/>
          </p:nvPr>
        </p:nvSpPr>
        <p:spPr>
          <a:xfrm>
            <a:off x="6172200" y="1825625"/>
            <a:ext cx="4376057" cy="4351338"/>
          </a:xfrm>
        </p:spPr>
        <p:txBody>
          <a:bodyPr>
            <a:normAutofit fontScale="70000" lnSpcReduction="20000"/>
          </a:bodyPr>
          <a:lstStyle/>
          <a:p>
            <a:r>
              <a:rPr lang="en-US" dirty="0"/>
              <a:t>19 C.F.R. § 10.183: Merchandise qualifying under paragraph (a) or paragraph (b) of this section is entitled to duty-free admission in accordance with General Note 6, HTSUS, upon meeting the requirements of this section. An importer will make a claim for duty-free admission under this section and General Note 6, HTSUS, by properly entering qualifying merchandise under a provision for which the rate of duty “Free (C)” appears in the “Special” </a:t>
            </a:r>
            <a:r>
              <a:rPr lang="en-US" dirty="0" err="1"/>
              <a:t>subcolumn</a:t>
            </a:r>
            <a:r>
              <a:rPr lang="en-US" dirty="0"/>
              <a:t> of the HTSUS and by placing the special indicator “C” on the entry summary.</a:t>
            </a:r>
          </a:p>
          <a:p>
            <a:endParaRPr lang="en-US" dirty="0"/>
          </a:p>
        </p:txBody>
      </p:sp>
      <p:sp>
        <p:nvSpPr>
          <p:cNvPr id="5" name="Date Placeholder 4">
            <a:extLst>
              <a:ext uri="{FF2B5EF4-FFF2-40B4-BE49-F238E27FC236}">
                <a16:creationId xmlns:a16="http://schemas.microsoft.com/office/drawing/2014/main" id="{E4B895CD-C2D6-CC66-7DD8-C1999462834F}"/>
              </a:ext>
            </a:extLst>
          </p:cNvPr>
          <p:cNvSpPr>
            <a:spLocks noGrp="1"/>
          </p:cNvSpPr>
          <p:nvPr>
            <p:ph type="dt" sz="half" idx="10"/>
          </p:nvPr>
        </p:nvSpPr>
        <p:spPr/>
        <p:txBody>
          <a:bodyPr/>
          <a:lstStyle/>
          <a:p>
            <a:r>
              <a:rPr lang="en-US"/>
              <a:t>August 31, 2026</a:t>
            </a:r>
          </a:p>
        </p:txBody>
      </p:sp>
      <p:sp>
        <p:nvSpPr>
          <p:cNvPr id="6" name="Footer Placeholder 5">
            <a:extLst>
              <a:ext uri="{FF2B5EF4-FFF2-40B4-BE49-F238E27FC236}">
                <a16:creationId xmlns:a16="http://schemas.microsoft.com/office/drawing/2014/main" id="{FF047D8B-7D13-D59B-63AC-0DCAA5C68646}"/>
              </a:ext>
            </a:extLst>
          </p:cNvPr>
          <p:cNvSpPr>
            <a:spLocks noGrp="1"/>
          </p:cNvSpPr>
          <p:nvPr>
            <p:ph type="ftr" sz="quarter" idx="11"/>
          </p:nvPr>
        </p:nvSpPr>
        <p:spPr/>
        <p:txBody>
          <a:bodyPr/>
          <a:lstStyle/>
          <a:p>
            <a:r>
              <a:rPr lang="en-US"/>
              <a:t>ACPC: Tariffs &amp; Imports</a:t>
            </a:r>
            <a:endParaRPr lang="en-US" dirty="0"/>
          </a:p>
        </p:txBody>
      </p:sp>
      <p:sp>
        <p:nvSpPr>
          <p:cNvPr id="7" name="Slide Number Placeholder 6">
            <a:extLst>
              <a:ext uri="{FF2B5EF4-FFF2-40B4-BE49-F238E27FC236}">
                <a16:creationId xmlns:a16="http://schemas.microsoft.com/office/drawing/2014/main" id="{854EBC99-6E83-BDBF-B871-929AFCD102C4}"/>
              </a:ext>
            </a:extLst>
          </p:cNvPr>
          <p:cNvSpPr>
            <a:spLocks noGrp="1"/>
          </p:cNvSpPr>
          <p:nvPr>
            <p:ph type="sldNum" sz="quarter" idx="12"/>
          </p:nvPr>
        </p:nvSpPr>
        <p:spPr/>
        <p:txBody>
          <a:bodyPr/>
          <a:lstStyle/>
          <a:p>
            <a:fld id="{D0DD2322-01AD-4802-AECD-673054E570D1}" type="slidenum">
              <a:rPr lang="en-US" smtClean="0"/>
              <a:t>39</a:t>
            </a:fld>
            <a:endParaRPr lang="en-US"/>
          </a:p>
        </p:txBody>
      </p:sp>
      <p:pic>
        <p:nvPicPr>
          <p:cNvPr id="11" name="Picture 10">
            <a:extLst>
              <a:ext uri="{FF2B5EF4-FFF2-40B4-BE49-F238E27FC236}">
                <a16:creationId xmlns:a16="http://schemas.microsoft.com/office/drawing/2014/main" id="{D160F7AF-81CA-245C-6DA0-4A061B3AE7BB}"/>
              </a:ext>
            </a:extLst>
          </p:cNvPr>
          <p:cNvPicPr>
            <a:picLocks noChangeAspect="1"/>
          </p:cNvPicPr>
          <p:nvPr/>
        </p:nvPicPr>
        <p:blipFill>
          <a:blip r:embed="rId3"/>
          <a:stretch>
            <a:fillRect/>
          </a:stretch>
        </p:blipFill>
        <p:spPr>
          <a:xfrm>
            <a:off x="838200" y="2859274"/>
            <a:ext cx="5334000" cy="550676"/>
          </a:xfrm>
          <a:prstGeom prst="rect">
            <a:avLst/>
          </a:prstGeom>
        </p:spPr>
      </p:pic>
      <p:sp>
        <p:nvSpPr>
          <p:cNvPr id="14" name="Oval 13">
            <a:extLst>
              <a:ext uri="{FF2B5EF4-FFF2-40B4-BE49-F238E27FC236}">
                <a16:creationId xmlns:a16="http://schemas.microsoft.com/office/drawing/2014/main" id="{2FD87A9D-1B5D-518F-EF28-38C0FC5A39E4}"/>
              </a:ext>
            </a:extLst>
          </p:cNvPr>
          <p:cNvSpPr/>
          <p:nvPr/>
        </p:nvSpPr>
        <p:spPr>
          <a:xfrm>
            <a:off x="762002" y="4288971"/>
            <a:ext cx="1333498" cy="289565"/>
          </a:xfrm>
          <a:prstGeom prst="ellipse">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a:extLst>
              <a:ext uri="{FF2B5EF4-FFF2-40B4-BE49-F238E27FC236}">
                <a16:creationId xmlns:a16="http://schemas.microsoft.com/office/drawing/2014/main" id="{C82261F4-AB20-6F21-BA30-02509C5EED6D}"/>
              </a:ext>
            </a:extLst>
          </p:cNvPr>
          <p:cNvSpPr/>
          <p:nvPr/>
        </p:nvSpPr>
        <p:spPr>
          <a:xfrm>
            <a:off x="876302" y="4687037"/>
            <a:ext cx="1333498" cy="289565"/>
          </a:xfrm>
          <a:prstGeom prst="ellipse">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5111809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669B5F-76C9-9100-8A17-D4B85DD46A04}"/>
              </a:ext>
            </a:extLst>
          </p:cNvPr>
          <p:cNvSpPr>
            <a:spLocks noGrp="1"/>
          </p:cNvSpPr>
          <p:nvPr>
            <p:ph type="title"/>
          </p:nvPr>
        </p:nvSpPr>
        <p:spPr/>
        <p:txBody>
          <a:bodyPr/>
          <a:lstStyle/>
          <a:p>
            <a:r>
              <a:rPr lang="en-US" dirty="0"/>
              <a:t>Documenting Duty-Free Treatment</a:t>
            </a:r>
          </a:p>
        </p:txBody>
      </p:sp>
      <p:sp>
        <p:nvSpPr>
          <p:cNvPr id="3" name="Content Placeholder 2">
            <a:extLst>
              <a:ext uri="{FF2B5EF4-FFF2-40B4-BE49-F238E27FC236}">
                <a16:creationId xmlns:a16="http://schemas.microsoft.com/office/drawing/2014/main" id="{D296C649-A3C5-C2E6-EE06-E9DE95FE5FEB}"/>
              </a:ext>
            </a:extLst>
          </p:cNvPr>
          <p:cNvSpPr>
            <a:spLocks noGrp="1"/>
          </p:cNvSpPr>
          <p:nvPr>
            <p:ph sz="half" idx="1"/>
          </p:nvPr>
        </p:nvSpPr>
        <p:spPr/>
        <p:txBody>
          <a:bodyPr>
            <a:normAutofit fontScale="70000" lnSpcReduction="20000"/>
          </a:bodyPr>
          <a:lstStyle/>
          <a:p>
            <a:pPr marL="0" indent="0">
              <a:buNone/>
            </a:pPr>
            <a:r>
              <a:rPr lang="en-US" dirty="0"/>
              <a:t>19 C.F.R. § 10.183</a:t>
            </a:r>
          </a:p>
          <a:p>
            <a:r>
              <a:rPr lang="en-US" dirty="0"/>
              <a:t>Must maintain evidence:</a:t>
            </a:r>
          </a:p>
          <a:p>
            <a:pPr lvl="1"/>
            <a:r>
              <a:rPr lang="en-US" dirty="0"/>
              <a:t>The part is used as original or replacement equipment on civil aircraft</a:t>
            </a:r>
          </a:p>
          <a:p>
            <a:pPr lvl="1"/>
            <a:r>
              <a:rPr lang="en-US" dirty="0"/>
              <a:t>Manufactured in accordance with US airworthiness law (including foreign parts acceptable to the FAA)</a:t>
            </a:r>
          </a:p>
          <a:p>
            <a:r>
              <a:rPr lang="en-US" dirty="0"/>
              <a:t>Documentation need not be filed with the entry summary </a:t>
            </a:r>
          </a:p>
          <a:p>
            <a:r>
              <a:rPr lang="en-US" dirty="0"/>
              <a:t>Documentation must be </a:t>
            </a:r>
            <a:r>
              <a:rPr lang="en-US" u="sng" dirty="0"/>
              <a:t>maintained</a:t>
            </a:r>
            <a:r>
              <a:rPr lang="en-US" dirty="0"/>
              <a:t> in accordance with recordkeeping provisions</a:t>
            </a:r>
          </a:p>
          <a:p>
            <a:r>
              <a:rPr lang="en-US" dirty="0"/>
              <a:t>Documentation must be provided to government on demand</a:t>
            </a:r>
          </a:p>
          <a:p>
            <a:endParaRPr lang="en-US" dirty="0"/>
          </a:p>
        </p:txBody>
      </p:sp>
      <p:sp>
        <p:nvSpPr>
          <p:cNvPr id="4" name="Content Placeholder 3">
            <a:extLst>
              <a:ext uri="{FF2B5EF4-FFF2-40B4-BE49-F238E27FC236}">
                <a16:creationId xmlns:a16="http://schemas.microsoft.com/office/drawing/2014/main" id="{41CE2642-109C-A286-828A-98F2E76A723B}"/>
              </a:ext>
            </a:extLst>
          </p:cNvPr>
          <p:cNvSpPr>
            <a:spLocks noGrp="1"/>
          </p:cNvSpPr>
          <p:nvPr>
            <p:ph sz="half" idx="2"/>
          </p:nvPr>
        </p:nvSpPr>
        <p:spPr>
          <a:xfrm>
            <a:off x="6172200" y="1825625"/>
            <a:ext cx="4582886" cy="4351338"/>
          </a:xfrm>
        </p:spPr>
        <p:txBody>
          <a:bodyPr>
            <a:normAutofit fontScale="70000" lnSpcReduction="20000"/>
          </a:bodyPr>
          <a:lstStyle/>
          <a:p>
            <a:pPr marL="0" indent="0">
              <a:buNone/>
            </a:pPr>
            <a:r>
              <a:rPr lang="en-US" dirty="0"/>
              <a:t>Possible evidence</a:t>
            </a:r>
          </a:p>
          <a:p>
            <a:r>
              <a:rPr lang="en-US" dirty="0"/>
              <a:t>An FAA certification (</a:t>
            </a:r>
            <a:r>
              <a:rPr lang="en-US" i="1" dirty="0"/>
              <a:t>e.g. 8130-3</a:t>
            </a:r>
            <a:r>
              <a:rPr lang="en-US" dirty="0"/>
              <a:t>)</a:t>
            </a:r>
          </a:p>
          <a:p>
            <a:r>
              <a:rPr lang="en-US" dirty="0"/>
              <a:t>Approval of airworthiness by an airworthiness authority in the country of export and evidence that the FAA recognizes that approval as an acceptable substitute for an FAA certification (</a:t>
            </a:r>
            <a:r>
              <a:rPr lang="en-US" i="1" dirty="0"/>
              <a:t>e.g. EASA Form 1 and the FAA-EASA BASA Technical Implementation Procedures</a:t>
            </a:r>
            <a:r>
              <a:rPr lang="en-US" dirty="0"/>
              <a:t>)</a:t>
            </a:r>
          </a:p>
          <a:p>
            <a:r>
              <a:rPr lang="en-US" dirty="0"/>
              <a:t>An application for a certification submitted to and accepted by the FAA (</a:t>
            </a:r>
            <a:r>
              <a:rPr lang="en-US" i="1" dirty="0"/>
              <a:t>e.g. for a prototype part imported in support of a TC, TSOA or PMA program</a:t>
            </a:r>
            <a:r>
              <a:rPr lang="en-US" dirty="0"/>
              <a:t>)</a:t>
            </a:r>
          </a:p>
          <a:p>
            <a:r>
              <a:rPr lang="en-US" dirty="0"/>
              <a:t>A type and production certificate issued by the FAA</a:t>
            </a:r>
          </a:p>
        </p:txBody>
      </p:sp>
      <p:sp>
        <p:nvSpPr>
          <p:cNvPr id="5" name="Date Placeholder 4">
            <a:extLst>
              <a:ext uri="{FF2B5EF4-FFF2-40B4-BE49-F238E27FC236}">
                <a16:creationId xmlns:a16="http://schemas.microsoft.com/office/drawing/2014/main" id="{3975D082-FDAE-18C6-1D64-253EFDA0D0DE}"/>
              </a:ext>
            </a:extLst>
          </p:cNvPr>
          <p:cNvSpPr>
            <a:spLocks noGrp="1"/>
          </p:cNvSpPr>
          <p:nvPr>
            <p:ph type="dt" sz="half" idx="10"/>
          </p:nvPr>
        </p:nvSpPr>
        <p:spPr/>
        <p:txBody>
          <a:bodyPr/>
          <a:lstStyle/>
          <a:p>
            <a:r>
              <a:rPr lang="en-US"/>
              <a:t>August 31, 2026</a:t>
            </a:r>
          </a:p>
        </p:txBody>
      </p:sp>
      <p:sp>
        <p:nvSpPr>
          <p:cNvPr id="6" name="Footer Placeholder 5">
            <a:extLst>
              <a:ext uri="{FF2B5EF4-FFF2-40B4-BE49-F238E27FC236}">
                <a16:creationId xmlns:a16="http://schemas.microsoft.com/office/drawing/2014/main" id="{499EB076-8C15-E32C-5C77-DB661284B2B2}"/>
              </a:ext>
            </a:extLst>
          </p:cNvPr>
          <p:cNvSpPr>
            <a:spLocks noGrp="1"/>
          </p:cNvSpPr>
          <p:nvPr>
            <p:ph type="ftr" sz="quarter" idx="11"/>
          </p:nvPr>
        </p:nvSpPr>
        <p:spPr/>
        <p:txBody>
          <a:bodyPr/>
          <a:lstStyle/>
          <a:p>
            <a:r>
              <a:rPr lang="en-US"/>
              <a:t>ACPC: Tariffs &amp; Imports</a:t>
            </a:r>
          </a:p>
        </p:txBody>
      </p:sp>
      <p:sp>
        <p:nvSpPr>
          <p:cNvPr id="7" name="Slide Number Placeholder 6">
            <a:extLst>
              <a:ext uri="{FF2B5EF4-FFF2-40B4-BE49-F238E27FC236}">
                <a16:creationId xmlns:a16="http://schemas.microsoft.com/office/drawing/2014/main" id="{26E41C5C-E5BC-B43E-9AAE-7F3E18B8671D}"/>
              </a:ext>
            </a:extLst>
          </p:cNvPr>
          <p:cNvSpPr>
            <a:spLocks noGrp="1"/>
          </p:cNvSpPr>
          <p:nvPr>
            <p:ph type="sldNum" sz="quarter" idx="12"/>
          </p:nvPr>
        </p:nvSpPr>
        <p:spPr/>
        <p:txBody>
          <a:bodyPr/>
          <a:lstStyle/>
          <a:p>
            <a:fld id="{D0DD2322-01AD-4802-AECD-673054E570D1}" type="slidenum">
              <a:rPr lang="en-US" smtClean="0"/>
              <a:t>40</a:t>
            </a:fld>
            <a:endParaRPr lang="en-US"/>
          </a:p>
        </p:txBody>
      </p:sp>
    </p:spTree>
    <p:extLst>
      <p:ext uri="{BB962C8B-B14F-4D97-AF65-F5344CB8AC3E}">
        <p14:creationId xmlns:p14="http://schemas.microsoft.com/office/powerpoint/2010/main" val="356173690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p:txBody>
          <a:bodyPr/>
          <a:lstStyle/>
          <a:p>
            <a:pPr algn="ctr" eaLnBrk="1" hangingPunct="1"/>
            <a:r>
              <a:rPr lang="en-US" altLang="en-US" dirty="0"/>
              <a:t>Thank You</a:t>
            </a:r>
          </a:p>
        </p:txBody>
      </p:sp>
      <p:sp>
        <p:nvSpPr>
          <p:cNvPr id="30723" name="Rectangle 3"/>
          <p:cNvSpPr>
            <a:spLocks noGrp="1" noChangeArrowheads="1"/>
          </p:cNvSpPr>
          <p:nvPr>
            <p:ph type="body" idx="1"/>
          </p:nvPr>
        </p:nvSpPr>
        <p:spPr/>
        <p:txBody>
          <a:bodyPr>
            <a:normAutofit lnSpcReduction="10000"/>
          </a:bodyPr>
          <a:lstStyle/>
          <a:p>
            <a:pPr algn="ctr" eaLnBrk="1" hangingPunct="1">
              <a:buFontTx/>
              <a:buNone/>
            </a:pPr>
            <a:r>
              <a:rPr lang="en-US" altLang="en-US" sz="3200" dirty="0"/>
              <a:t>Jason Dickstein</a:t>
            </a:r>
          </a:p>
          <a:p>
            <a:pPr algn="ctr" eaLnBrk="1" hangingPunct="1">
              <a:buFontTx/>
              <a:buNone/>
            </a:pPr>
            <a:r>
              <a:rPr lang="en-US" altLang="en-US" sz="3200" i="1" dirty="0"/>
              <a:t>Aviation Suppliers Association General Counsel</a:t>
            </a:r>
          </a:p>
          <a:p>
            <a:pPr algn="ctr" eaLnBrk="1" hangingPunct="1">
              <a:buFontTx/>
              <a:buNone/>
            </a:pPr>
            <a:r>
              <a:rPr lang="en-US" altLang="en-US" sz="3200" dirty="0"/>
              <a:t>Washington Aviation Group</a:t>
            </a:r>
          </a:p>
          <a:p>
            <a:pPr algn="ctr" eaLnBrk="1" hangingPunct="1">
              <a:buFontTx/>
              <a:buNone/>
            </a:pPr>
            <a:r>
              <a:rPr lang="en-US" altLang="en-US" sz="3200" dirty="0"/>
              <a:t>2233 Wisconsin Avenue, Suite 503</a:t>
            </a:r>
          </a:p>
          <a:p>
            <a:pPr algn="ctr" eaLnBrk="1" hangingPunct="1">
              <a:buFontTx/>
              <a:buNone/>
            </a:pPr>
            <a:r>
              <a:rPr lang="en-US" altLang="en-US" sz="3200" dirty="0"/>
              <a:t>Washington, DC 20007</a:t>
            </a:r>
          </a:p>
          <a:p>
            <a:pPr algn="ctr" eaLnBrk="1" hangingPunct="1">
              <a:buFontTx/>
              <a:buNone/>
            </a:pPr>
            <a:endParaRPr lang="en-US" altLang="en-US" sz="3200" dirty="0"/>
          </a:p>
          <a:p>
            <a:pPr algn="ctr" eaLnBrk="1" hangingPunct="1">
              <a:buFontTx/>
              <a:buNone/>
            </a:pPr>
            <a:r>
              <a:rPr lang="en-US" altLang="en-US" sz="3200" dirty="0"/>
              <a:t>Tel: (202) 628-6776</a:t>
            </a:r>
          </a:p>
          <a:p>
            <a:pPr algn="ctr" eaLnBrk="1" hangingPunct="1">
              <a:buFontTx/>
              <a:buNone/>
            </a:pPr>
            <a:r>
              <a:rPr lang="en-US" altLang="en-US" sz="3200" dirty="0"/>
              <a:t>Jason@WashingtonAviation.com</a:t>
            </a:r>
          </a:p>
        </p:txBody>
      </p:sp>
      <p:sp>
        <p:nvSpPr>
          <p:cNvPr id="4" name="Slide Number Placeholder 3"/>
          <p:cNvSpPr>
            <a:spLocks noGrp="1"/>
          </p:cNvSpPr>
          <p:nvPr>
            <p:ph type="sldNum" sz="quarter" idx="12"/>
          </p:nvPr>
        </p:nvSpPr>
        <p:spPr/>
        <p:txBody>
          <a:bodyPr/>
          <a:lstStyle/>
          <a:p>
            <a:fld id="{C574DC93-7031-4ED1-ABE3-4B4A5DF62998}" type="slidenum">
              <a:rPr lang="en-US" smtClean="0"/>
              <a:t>41</a:t>
            </a:fld>
            <a:endParaRPr lang="en-US"/>
          </a:p>
        </p:txBody>
      </p:sp>
      <p:sp>
        <p:nvSpPr>
          <p:cNvPr id="2" name="Footer Placeholder 1">
            <a:extLst>
              <a:ext uri="{FF2B5EF4-FFF2-40B4-BE49-F238E27FC236}">
                <a16:creationId xmlns:a16="http://schemas.microsoft.com/office/drawing/2014/main" id="{6F61AFB9-3DB2-413C-924A-F6D82DE4048B}"/>
              </a:ext>
            </a:extLst>
          </p:cNvPr>
          <p:cNvSpPr>
            <a:spLocks noGrp="1"/>
          </p:cNvSpPr>
          <p:nvPr>
            <p:ph type="ftr" sz="quarter" idx="11"/>
          </p:nvPr>
        </p:nvSpPr>
        <p:spPr/>
        <p:txBody>
          <a:bodyPr/>
          <a:lstStyle/>
          <a:p>
            <a:r>
              <a:rPr lang="en-US"/>
              <a:t>ACPC: Tariffs &amp; Imports</a:t>
            </a:r>
          </a:p>
        </p:txBody>
      </p:sp>
      <p:sp>
        <p:nvSpPr>
          <p:cNvPr id="5" name="Date Placeholder 4">
            <a:extLst>
              <a:ext uri="{FF2B5EF4-FFF2-40B4-BE49-F238E27FC236}">
                <a16:creationId xmlns:a16="http://schemas.microsoft.com/office/drawing/2014/main" id="{A675E6E2-B262-47EE-BBBA-7B6D21791E07}"/>
              </a:ext>
            </a:extLst>
          </p:cNvPr>
          <p:cNvSpPr>
            <a:spLocks noGrp="1"/>
          </p:cNvSpPr>
          <p:nvPr>
            <p:ph type="dt" sz="half" idx="10"/>
          </p:nvPr>
        </p:nvSpPr>
        <p:spPr/>
        <p:txBody>
          <a:bodyPr/>
          <a:lstStyle/>
          <a:p>
            <a:r>
              <a:rPr lang="en-US"/>
              <a:t>August 31, 2026</a:t>
            </a:r>
          </a:p>
        </p:txBody>
      </p:sp>
    </p:spTree>
    <p:extLst>
      <p:ext uri="{BB962C8B-B14F-4D97-AF65-F5344CB8AC3E}">
        <p14:creationId xmlns:p14="http://schemas.microsoft.com/office/powerpoint/2010/main" val="176343238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19125</TotalTime>
  <Words>3335</Words>
  <Application>Microsoft Office PowerPoint</Application>
  <PresentationFormat>Widescreen</PresentationFormat>
  <Paragraphs>506</Paragraphs>
  <Slides>41</Slides>
  <Notes>7</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41</vt:i4>
      </vt:variant>
    </vt:vector>
  </HeadingPairs>
  <TitlesOfParts>
    <vt:vector size="46" baseType="lpstr">
      <vt:lpstr>Arial</vt:lpstr>
      <vt:lpstr>Calibri</vt:lpstr>
      <vt:lpstr>Calibri Light</vt:lpstr>
      <vt:lpstr>Google Sans</vt:lpstr>
      <vt:lpstr>Office Theme</vt:lpstr>
      <vt:lpstr>Tariffs &amp; Imports: What’s New in U.S. Imports for Aviation Parts</vt:lpstr>
      <vt:lpstr>WARNING</vt:lpstr>
      <vt:lpstr>Today’s Agenda</vt:lpstr>
      <vt:lpstr>Harmonized Tariff Schedule of the United States (HTSUS)</vt:lpstr>
      <vt:lpstr>It All Starts With a Tariff Code</vt:lpstr>
      <vt:lpstr>Classifying Aircraft Parts</vt:lpstr>
      <vt:lpstr>Aircraft Parts that are Not Aircraft Parts</vt:lpstr>
      <vt:lpstr>PowerPoint Presentation</vt:lpstr>
      <vt:lpstr>PowerPoint Presentation</vt:lpstr>
      <vt:lpstr>PowerPoint Presentation</vt:lpstr>
      <vt:lpstr>Sample Aircraft Parts (NOT a Complete List) for illustration purposes only - descriptions may be incomplete</vt:lpstr>
      <vt:lpstr>Sample Aircraft Parts (NOT a Complete List) for illustration purposes only - descriptions may be incomplete</vt:lpstr>
      <vt:lpstr>Sample Aircraft Parts (NOT a Complete List) for illustration purposes only - descriptions may be incomplete</vt:lpstr>
      <vt:lpstr>Sample Aircraft Parts (NOT a Complete List) for illustration purposes only - descriptions may be incomplete</vt:lpstr>
      <vt:lpstr>REALLY – It is NOT  a Complete List</vt:lpstr>
      <vt:lpstr>Identify the Right HTSUS Classification</vt:lpstr>
      <vt:lpstr>General Rules of Interpretation</vt:lpstr>
      <vt:lpstr>Applying the Rules of Interpretation</vt:lpstr>
      <vt:lpstr>Applying the Rules of Interpretation</vt:lpstr>
      <vt:lpstr>Applying the Rules of Interpretation</vt:lpstr>
      <vt:lpstr>Rules of Interpretation: Packaging Identified in Entry Documents</vt:lpstr>
      <vt:lpstr>Each Step is Potentially Separate</vt:lpstr>
      <vt:lpstr>Tariffs for 2026</vt:lpstr>
      <vt:lpstr>Tariff &amp; Duty Example</vt:lpstr>
      <vt:lpstr>Expired Chapter 99 Tariff Status</vt:lpstr>
      <vt:lpstr>Latest Chapter 99 Tariffs (under § 301)</vt:lpstr>
      <vt:lpstr>Parsing the Chapter 99 Tariffs</vt:lpstr>
      <vt:lpstr>Is our heat exchanger included in the Note 52 exceptions?</vt:lpstr>
      <vt:lpstr>Example: Currently Subject to Chapter 99 Tariffs</vt:lpstr>
      <vt:lpstr>Example: Currently Subject to Chapter 99 Tariffs</vt:lpstr>
      <vt:lpstr>Duty Mitigations Under Chapter 98 (for Aircraft Parts)</vt:lpstr>
      <vt:lpstr>US Goods - Returned</vt:lpstr>
      <vt:lpstr>Aircraft Parts Imported for Repair and Subsequent Export</vt:lpstr>
      <vt:lpstr>Goods Temporarily in the United States (for repair, alteration or processing)</vt:lpstr>
      <vt:lpstr>Aircraft Parts Exported for Repair and Then Subsequently Imported back to the US</vt:lpstr>
      <vt:lpstr>Goods that Temporarily left the United States (for repair or alteration)</vt:lpstr>
      <vt:lpstr>Chapter 99 Still Applies to Some Chapter 98 Exceptions</vt:lpstr>
      <vt:lpstr>Claiming Duty-Free Treatment for Aircraft Parts</vt:lpstr>
      <vt:lpstr>Claiming Duty-Free Treatment</vt:lpstr>
      <vt:lpstr>Documenting Duty-Free Treatment</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Completing and Interpreting the ASA Statement</dc:title>
  <dc:creator>Jason Dickstein</dc:creator>
  <cp:lastModifiedBy>Jason Dickstein</cp:lastModifiedBy>
  <cp:revision>143</cp:revision>
  <cp:lastPrinted>2022-03-17T13:57:44Z</cp:lastPrinted>
  <dcterms:created xsi:type="dcterms:W3CDTF">2021-09-22T14:57:34Z</dcterms:created>
  <dcterms:modified xsi:type="dcterms:W3CDTF">2026-08-28T21:29:47Z</dcterms:modified>
</cp:coreProperties>
</file>